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932" r:id="rId3"/>
    <p:sldId id="266" r:id="rId4"/>
    <p:sldId id="944" r:id="rId5"/>
    <p:sldId id="945" r:id="rId6"/>
    <p:sldId id="938" r:id="rId7"/>
    <p:sldId id="939" r:id="rId8"/>
    <p:sldId id="940" r:id="rId9"/>
    <p:sldId id="942" r:id="rId10"/>
    <p:sldId id="943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nnie van IJzerloo" initials="HvI" lastIdx="3" clrIdx="0">
    <p:extLst>
      <p:ext uri="{19B8F6BF-5375-455C-9EA6-DF929625EA0E}">
        <p15:presenceInfo xmlns:p15="http://schemas.microsoft.com/office/powerpoint/2012/main" userId="S-1-5-21-2284046045-2069470958-1918831173-16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B1EC"/>
    <a:srgbClr val="004C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4639" autoAdjust="0"/>
  </p:normalViewPr>
  <p:slideViewPr>
    <p:cSldViewPr>
      <p:cViewPr varScale="1">
        <p:scale>
          <a:sx n="91" d="100"/>
          <a:sy n="91" d="100"/>
        </p:scale>
        <p:origin x="141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B3FC7-638D-4545-828C-02A666FD448C}" type="datetimeFigureOut">
              <a:rPr lang="nl-NL" smtClean="0"/>
              <a:t>10-10-2021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B8494-970C-4800-9ABA-B1A40C644D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6817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764632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1B1E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374720"/>
            <a:ext cx="1676400" cy="294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60648"/>
            <a:ext cx="1654810" cy="456565"/>
          </a:xfrm>
          <a:prstGeom prst="rect">
            <a:avLst/>
          </a:prstGeom>
        </p:spPr>
      </p:pic>
      <p:sp>
        <p:nvSpPr>
          <p:cNvPr id="9" name="Rechthoek 8"/>
          <p:cNvSpPr/>
          <p:nvPr userDrawn="1"/>
        </p:nvSpPr>
        <p:spPr>
          <a:xfrm>
            <a:off x="7092280" y="836712"/>
            <a:ext cx="2051720" cy="144016"/>
          </a:xfrm>
          <a:prstGeom prst="rect">
            <a:avLst/>
          </a:prstGeom>
          <a:solidFill>
            <a:srgbClr val="01B1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 userDrawn="1"/>
        </p:nvSpPr>
        <p:spPr>
          <a:xfrm>
            <a:off x="0" y="836712"/>
            <a:ext cx="7020272" cy="144016"/>
          </a:xfrm>
          <a:prstGeom prst="rect">
            <a:avLst/>
          </a:prstGeom>
          <a:solidFill>
            <a:srgbClr val="004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5400" b="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Titel presentatie</a:t>
            </a:r>
          </a:p>
        </p:txBody>
      </p:sp>
    </p:spTree>
    <p:extLst>
      <p:ext uri="{BB962C8B-B14F-4D97-AF65-F5344CB8AC3E}">
        <p14:creationId xmlns:p14="http://schemas.microsoft.com/office/powerpoint/2010/main" val="215126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volg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28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18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18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7" name="Afbeelding 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374720"/>
            <a:ext cx="1676400" cy="294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60648"/>
            <a:ext cx="1654810" cy="456565"/>
          </a:xfrm>
          <a:prstGeom prst="rect">
            <a:avLst/>
          </a:prstGeom>
        </p:spPr>
      </p:pic>
      <p:sp>
        <p:nvSpPr>
          <p:cNvPr id="9" name="Rechthoek 8"/>
          <p:cNvSpPr/>
          <p:nvPr userDrawn="1"/>
        </p:nvSpPr>
        <p:spPr>
          <a:xfrm>
            <a:off x="7092280" y="836712"/>
            <a:ext cx="2051720" cy="144016"/>
          </a:xfrm>
          <a:prstGeom prst="rect">
            <a:avLst/>
          </a:prstGeom>
          <a:solidFill>
            <a:srgbClr val="01B1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hoek 9"/>
          <p:cNvSpPr/>
          <p:nvPr userDrawn="1"/>
        </p:nvSpPr>
        <p:spPr>
          <a:xfrm>
            <a:off x="0" y="836712"/>
            <a:ext cx="7020272" cy="144016"/>
          </a:xfrm>
          <a:prstGeom prst="rect">
            <a:avLst/>
          </a:prstGeom>
          <a:solidFill>
            <a:srgbClr val="004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457200" y="188640"/>
            <a:ext cx="6563072" cy="56207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1B1EC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2100198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374720"/>
            <a:ext cx="1676400" cy="294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60648"/>
            <a:ext cx="1654810" cy="456565"/>
          </a:xfrm>
          <a:prstGeom prst="rect">
            <a:avLst/>
          </a:prstGeom>
        </p:spPr>
      </p:pic>
      <p:sp>
        <p:nvSpPr>
          <p:cNvPr id="9" name="Rechthoek 8"/>
          <p:cNvSpPr/>
          <p:nvPr/>
        </p:nvSpPr>
        <p:spPr>
          <a:xfrm>
            <a:off x="7092280" y="836712"/>
            <a:ext cx="2051720" cy="144016"/>
          </a:xfrm>
          <a:prstGeom prst="rect">
            <a:avLst/>
          </a:prstGeom>
          <a:solidFill>
            <a:srgbClr val="01B1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0" y="836712"/>
            <a:ext cx="7020272" cy="144016"/>
          </a:xfrm>
          <a:prstGeom prst="rect">
            <a:avLst/>
          </a:prstGeom>
          <a:solidFill>
            <a:srgbClr val="004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623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004C8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ndertitel 1"/>
          <p:cNvSpPr>
            <a:spLocks noGrp="1"/>
          </p:cNvSpPr>
          <p:nvPr>
            <p:ph type="subTitle" idx="1"/>
          </p:nvPr>
        </p:nvSpPr>
        <p:spPr>
          <a:xfrm>
            <a:off x="1371600" y="3764632"/>
            <a:ext cx="6400800" cy="1176536"/>
          </a:xfrm>
        </p:spPr>
        <p:txBody>
          <a:bodyPr>
            <a:normAutofit/>
          </a:bodyPr>
          <a:lstStyle/>
          <a:p>
            <a:r>
              <a:rPr lang="nl-NL" sz="2400" dirty="0">
                <a:solidFill>
                  <a:srgbClr val="004C82"/>
                </a:solidFill>
              </a:rPr>
              <a:t>Ledenvergadering NFN</a:t>
            </a:r>
          </a:p>
          <a:p>
            <a:r>
              <a:rPr lang="nl-NL" sz="2400" dirty="0" err="1">
                <a:solidFill>
                  <a:srgbClr val="004C82"/>
                </a:solidFill>
              </a:rPr>
              <a:t>dd</a:t>
            </a:r>
            <a:r>
              <a:rPr lang="nl-NL" sz="2400" dirty="0">
                <a:solidFill>
                  <a:srgbClr val="004C82"/>
                </a:solidFill>
              </a:rPr>
              <a:t> 13-10-2021</a:t>
            </a:r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NL" sz="3600" dirty="0">
                <a:solidFill>
                  <a:srgbClr val="01B1EC"/>
                </a:solidFill>
              </a:rPr>
              <a:t>Update </a:t>
            </a:r>
            <a:r>
              <a:rPr lang="nl-NL" sz="3600" dirty="0" err="1">
                <a:solidFill>
                  <a:srgbClr val="01B1EC"/>
                </a:solidFill>
              </a:rPr>
              <a:t>Nefrovisie</a:t>
            </a:r>
            <a:r>
              <a:rPr lang="nl-NL" sz="3600" dirty="0">
                <a:solidFill>
                  <a:srgbClr val="01B1EC"/>
                </a:solidFill>
              </a:rPr>
              <a:t/>
            </a:r>
            <a:br>
              <a:rPr lang="nl-NL" sz="3600" dirty="0">
                <a:solidFill>
                  <a:srgbClr val="01B1EC"/>
                </a:solidFill>
              </a:rPr>
            </a:br>
            <a:endParaRPr lang="nl-NL" sz="3600" dirty="0">
              <a:solidFill>
                <a:srgbClr val="01B1E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06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7D717BC3-926E-C24C-8E59-ED0482188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Dialyse </a:t>
            </a:r>
          </a:p>
          <a:p>
            <a:pPr lvl="1"/>
            <a:r>
              <a:rPr lang="nl-NL" dirty="0"/>
              <a:t>evaluatie patiënten</a:t>
            </a:r>
          </a:p>
          <a:p>
            <a:pPr lvl="1"/>
            <a:r>
              <a:rPr lang="nl-NL" dirty="0" err="1"/>
              <a:t>dashbord</a:t>
            </a:r>
            <a:r>
              <a:rPr lang="nl-NL" dirty="0"/>
              <a:t> </a:t>
            </a:r>
          </a:p>
          <a:p>
            <a:pPr lvl="1"/>
            <a:r>
              <a:rPr lang="nl-NL" dirty="0"/>
              <a:t>integratie EPD</a:t>
            </a:r>
          </a:p>
          <a:p>
            <a:r>
              <a:rPr lang="nl-NL" dirty="0"/>
              <a:t>Nietransplantatie</a:t>
            </a:r>
          </a:p>
          <a:p>
            <a:pPr lvl="1"/>
            <a:r>
              <a:rPr lang="en-US" dirty="0" smtClean="0"/>
              <a:t>Positive </a:t>
            </a:r>
            <a:r>
              <a:rPr lang="en-US" dirty="0" err="1" smtClean="0"/>
              <a:t>studie</a:t>
            </a:r>
            <a:r>
              <a:rPr lang="en-US" dirty="0" smtClean="0"/>
              <a:t> </a:t>
            </a:r>
            <a:r>
              <a:rPr lang="en-US" dirty="0" err="1" smtClean="0"/>
              <a:t>transplantatiecentra</a:t>
            </a:r>
            <a:endParaRPr lang="en-US" dirty="0" smtClean="0"/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mplementatie</a:t>
            </a:r>
            <a:r>
              <a:rPr lang="en-US" dirty="0" smtClean="0"/>
              <a:t> </a:t>
            </a:r>
            <a:r>
              <a:rPr lang="en-US" dirty="0" err="1" smtClean="0"/>
              <a:t>ook</a:t>
            </a:r>
            <a:r>
              <a:rPr lang="en-US" dirty="0" smtClean="0"/>
              <a:t> </a:t>
            </a:r>
            <a:r>
              <a:rPr lang="en-US" dirty="0" err="1" smtClean="0"/>
              <a:t>perifere</a:t>
            </a:r>
            <a:r>
              <a:rPr lang="en-US" dirty="0" smtClean="0"/>
              <a:t> </a:t>
            </a:r>
            <a:r>
              <a:rPr lang="en-US" dirty="0" err="1" smtClean="0"/>
              <a:t>centra</a:t>
            </a:r>
            <a:r>
              <a:rPr lang="nl-NL" dirty="0" smtClean="0"/>
              <a:t> </a:t>
            </a:r>
            <a:endParaRPr lang="nl-NL" dirty="0"/>
          </a:p>
          <a:p>
            <a:r>
              <a:rPr lang="nl-NL" dirty="0" smtClean="0"/>
              <a:t>CKD3-5</a:t>
            </a:r>
            <a:endParaRPr lang="nl-NL" dirty="0"/>
          </a:p>
          <a:p>
            <a:pPr lvl="1"/>
            <a:r>
              <a:rPr lang="nl-NL" dirty="0"/>
              <a:t>i</a:t>
            </a:r>
            <a:r>
              <a:rPr lang="nl-NL" smtClean="0"/>
              <a:t>mplementeren </a:t>
            </a:r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1E59F82-C7F8-F24C-A655-FD97BBB58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Plannen PROMS</a:t>
            </a:r>
          </a:p>
        </p:txBody>
      </p:sp>
    </p:spTree>
    <p:extLst>
      <p:ext uri="{BB962C8B-B14F-4D97-AF65-F5344CB8AC3E}">
        <p14:creationId xmlns:p14="http://schemas.microsoft.com/office/powerpoint/2010/main" val="469261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170B75B3-BB74-7747-AC15-5AA75B72E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</a:t>
            </a:r>
            <a:r>
              <a:rPr lang="en-US" dirty="0" err="1" smtClean="0"/>
              <a:t>mede</a:t>
            </a:r>
            <a:r>
              <a:rPr lang="en-US" dirty="0" smtClean="0"/>
              <a:t> </a:t>
            </a:r>
            <a:r>
              <a:rPr lang="en-US" dirty="0" err="1"/>
              <a:t>r</a:t>
            </a:r>
            <a:r>
              <a:rPr lang="en-US" dirty="0" err="1" smtClean="0"/>
              <a:t>esultaat</a:t>
            </a:r>
            <a:r>
              <a:rPr lang="en-US" dirty="0" smtClean="0"/>
              <a:t> </a:t>
            </a:r>
            <a:r>
              <a:rPr lang="en-US" dirty="0" err="1" smtClean="0"/>
              <a:t>veldraadpleging</a:t>
            </a:r>
            <a:endParaRPr lang="en-US" dirty="0" smtClean="0"/>
          </a:p>
          <a:p>
            <a:r>
              <a:rPr lang="en-US" dirty="0" smtClean="0"/>
              <a:t>Concept </a:t>
            </a:r>
            <a:r>
              <a:rPr lang="en-US" dirty="0" err="1"/>
              <a:t>b</a:t>
            </a:r>
            <a:r>
              <a:rPr lang="en-US" dirty="0" err="1" smtClean="0"/>
              <a:t>esproken</a:t>
            </a:r>
            <a:r>
              <a:rPr lang="en-US" dirty="0" smtClean="0"/>
              <a:t> </a:t>
            </a:r>
            <a:r>
              <a:rPr lang="en-US" dirty="0" err="1" smtClean="0"/>
              <a:t>staf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bestuur Nefrovisie, NIV, NVN Nierstichting</a:t>
            </a:r>
          </a:p>
          <a:p>
            <a:r>
              <a:rPr lang="en-US" dirty="0" err="1" smtClean="0"/>
              <a:t>Bespreking</a:t>
            </a:r>
            <a:r>
              <a:rPr lang="en-US" dirty="0" smtClean="0"/>
              <a:t> Beleids </a:t>
            </a:r>
            <a:r>
              <a:rPr lang="en-US" dirty="0" err="1" smtClean="0"/>
              <a:t>Advies</a:t>
            </a:r>
            <a:r>
              <a:rPr lang="en-US" dirty="0" smtClean="0"/>
              <a:t> </a:t>
            </a:r>
            <a:r>
              <a:rPr lang="en-US" dirty="0" err="1"/>
              <a:t>R</a:t>
            </a:r>
            <a:r>
              <a:rPr lang="en-US" dirty="0" err="1" smtClean="0"/>
              <a:t>aad</a:t>
            </a:r>
            <a:r>
              <a:rPr lang="en-US" dirty="0" smtClean="0"/>
              <a:t> Nefrovisie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/>
              <a:t>K</a:t>
            </a:r>
            <a:r>
              <a:rPr lang="en-US" dirty="0" err="1" smtClean="0"/>
              <a:t>lant</a:t>
            </a:r>
            <a:r>
              <a:rPr lang="en-US" dirty="0" smtClean="0"/>
              <a:t> </a:t>
            </a:r>
            <a:r>
              <a:rPr lang="en-US" dirty="0" err="1" smtClean="0"/>
              <a:t>Advies</a:t>
            </a:r>
            <a:r>
              <a:rPr lang="en-US" dirty="0" smtClean="0"/>
              <a:t> </a:t>
            </a:r>
            <a:r>
              <a:rPr lang="en-US" dirty="0" err="1"/>
              <a:t>R</a:t>
            </a:r>
            <a:r>
              <a:rPr lang="en-US" dirty="0" err="1" smtClean="0"/>
              <a:t>aad</a:t>
            </a:r>
            <a:r>
              <a:rPr lang="en-US" dirty="0" smtClean="0"/>
              <a:t> </a:t>
            </a:r>
            <a:r>
              <a:rPr lang="en-US" dirty="0" err="1" smtClean="0"/>
              <a:t>volgen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Definitief</a:t>
            </a:r>
            <a:r>
              <a:rPr lang="en-US" dirty="0" smtClean="0"/>
              <a:t> 1-1-2022</a:t>
            </a:r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0188FBE-A5C2-CA44-BE7A-D2E215C65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Beleidsplan Nefrovisie 2022-2024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6450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endParaRPr lang="nl-NL" dirty="0"/>
          </a:p>
          <a:p>
            <a:pPr marL="0" indent="0" fontAlgn="base">
              <a:buNone/>
            </a:pPr>
            <a:r>
              <a:rPr lang="nl-NL" dirty="0"/>
              <a:t>In 2025 is er een geïntegreerd kwaliteitssysteem opgezet voor de hele nefrologische keten: van chronische nierschade stadium 3-5, dialyse, niertransplantatie of conservatieve behandeling. 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Visie Nefrovisie</a:t>
            </a:r>
          </a:p>
        </p:txBody>
      </p:sp>
    </p:spTree>
    <p:extLst>
      <p:ext uri="{BB962C8B-B14F-4D97-AF65-F5344CB8AC3E}">
        <p14:creationId xmlns:p14="http://schemas.microsoft.com/office/powerpoint/2010/main" val="258300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1B88979F-BAA0-0F4A-8132-8409C914D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/>
              <a:t>Programma voor regie op kwaliteitsregistraties en </a:t>
            </a:r>
            <a:r>
              <a:rPr lang="nl-NL" dirty="0" smtClean="0"/>
              <a:t>optimalisatie </a:t>
            </a:r>
            <a:r>
              <a:rPr lang="nl-NL" dirty="0"/>
              <a:t>van dataverwerkingsproces van bron tot </a:t>
            </a:r>
            <a:r>
              <a:rPr lang="nl-NL" dirty="0" smtClean="0"/>
              <a:t>dataverwerker</a:t>
            </a:r>
          </a:p>
          <a:p>
            <a:r>
              <a:rPr lang="nl-NL" dirty="0" smtClean="0"/>
              <a:t>Financiering </a:t>
            </a:r>
            <a:r>
              <a:rPr lang="nl-NL" dirty="0"/>
              <a:t>registratie niet meer door dialysecentra </a:t>
            </a:r>
          </a:p>
          <a:p>
            <a:r>
              <a:rPr lang="nl-NL" dirty="0"/>
              <a:t>Meer doorzettingsmacht richting EPD leveranciers</a:t>
            </a:r>
          </a:p>
          <a:p>
            <a:r>
              <a:rPr lang="nl-NL" dirty="0"/>
              <a:t>Wettelijke grondslag dataverzameling</a:t>
            </a:r>
          </a:p>
          <a:p>
            <a:r>
              <a:rPr lang="nl-NL" dirty="0"/>
              <a:t>Verplichte aanlevering zorgaanbieder</a:t>
            </a:r>
          </a:p>
          <a:p>
            <a:endParaRPr lang="nl-NL" dirty="0" smtClean="0"/>
          </a:p>
          <a:p>
            <a:r>
              <a:rPr lang="nl-NL" dirty="0" smtClean="0"/>
              <a:t>Tempo </a:t>
            </a:r>
            <a:r>
              <a:rPr lang="nl-NL" dirty="0"/>
              <a:t>onduidelijk</a:t>
            </a:r>
          </a:p>
          <a:p>
            <a:r>
              <a:rPr lang="nl-NL" dirty="0"/>
              <a:t>Rol Nefrovisie verschuift oog meer naar toepassing</a:t>
            </a:r>
          </a:p>
          <a:p>
            <a:pPr lvl="1"/>
            <a:r>
              <a:rPr lang="nl-NL" dirty="0"/>
              <a:t>analyses doen</a:t>
            </a:r>
          </a:p>
          <a:p>
            <a:pPr lvl="1"/>
            <a:r>
              <a:rPr lang="nl-NL" dirty="0"/>
              <a:t>toepassen leren en verbeteren</a:t>
            </a:r>
          </a:p>
          <a:p>
            <a:pPr lvl="1"/>
            <a:r>
              <a:rPr lang="nl-NL" dirty="0"/>
              <a:t>toepassen wetenschap</a:t>
            </a:r>
          </a:p>
          <a:p>
            <a:pPr lvl="1"/>
            <a:r>
              <a:rPr lang="nl-NL" dirty="0"/>
              <a:t>toepassen keuzetools 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F650738-7B18-7E46-9A24-B4F1A6297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Consequenties </a:t>
            </a:r>
            <a:r>
              <a:rPr lang="nl-NL" dirty="0" smtClean="0"/>
              <a:t> </a:t>
            </a:r>
            <a:r>
              <a:rPr lang="nl-NL" dirty="0"/>
              <a:t>Keuzekamp</a:t>
            </a:r>
          </a:p>
        </p:txBody>
      </p:sp>
    </p:spTree>
    <p:extLst>
      <p:ext uri="{BB962C8B-B14F-4D97-AF65-F5344CB8AC3E}">
        <p14:creationId xmlns:p14="http://schemas.microsoft.com/office/powerpoint/2010/main" val="3363028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0267591F-5B7A-7244-8F55-35156F510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Uitbreiding</a:t>
            </a:r>
          </a:p>
          <a:p>
            <a:pPr lvl="1"/>
            <a:r>
              <a:rPr lang="nl-NL" sz="2000" dirty="0" smtClean="0"/>
              <a:t>C</a:t>
            </a:r>
            <a:r>
              <a:rPr lang="nl-NL" sz="2000" dirty="0" smtClean="0"/>
              <a:t>hronische </a:t>
            </a:r>
            <a:r>
              <a:rPr lang="nl-NL" sz="2000" dirty="0" err="1"/>
              <a:t>nierschade</a:t>
            </a:r>
            <a:r>
              <a:rPr lang="nl-NL" sz="2000" dirty="0"/>
              <a:t> stadium </a:t>
            </a:r>
            <a:r>
              <a:rPr lang="nl-NL" sz="2000" dirty="0" smtClean="0"/>
              <a:t>3-5</a:t>
            </a:r>
          </a:p>
          <a:p>
            <a:pPr lvl="1"/>
            <a:r>
              <a:rPr lang="en-US" sz="2000" dirty="0" err="1"/>
              <a:t>A</a:t>
            </a:r>
            <a:r>
              <a:rPr lang="en-US" sz="2000" dirty="0" err="1" smtClean="0"/>
              <a:t>anpassing</a:t>
            </a:r>
            <a:r>
              <a:rPr lang="en-US" sz="2000" dirty="0" smtClean="0"/>
              <a:t> op basis van FMS </a:t>
            </a:r>
            <a:r>
              <a:rPr lang="en-US" sz="2000" dirty="0" err="1" smtClean="0"/>
              <a:t>uitkomsgerichte</a:t>
            </a:r>
            <a:r>
              <a:rPr lang="en-US" sz="2000" dirty="0" smtClean="0"/>
              <a:t> </a:t>
            </a:r>
            <a:r>
              <a:rPr lang="en-US" sz="2000" dirty="0" err="1" smtClean="0"/>
              <a:t>zorg</a:t>
            </a:r>
            <a:r>
              <a:rPr lang="en-US" sz="2000" dirty="0" smtClean="0"/>
              <a:t> </a:t>
            </a:r>
            <a:r>
              <a:rPr lang="en-US" sz="2000" dirty="0" err="1"/>
              <a:t>k</a:t>
            </a:r>
            <a:r>
              <a:rPr lang="en-US" sz="2000" dirty="0" err="1" smtClean="0"/>
              <a:t>euze</a:t>
            </a:r>
            <a:r>
              <a:rPr lang="en-US" sz="2000" dirty="0" smtClean="0"/>
              <a:t> set </a:t>
            </a:r>
            <a:r>
              <a:rPr lang="en-US" sz="2000" dirty="0" err="1" smtClean="0"/>
              <a:t>definitief</a:t>
            </a:r>
            <a:r>
              <a:rPr lang="en-US" sz="2000" dirty="0" smtClean="0"/>
              <a:t> 1-1-2022</a:t>
            </a:r>
            <a:endParaRPr lang="nl-NL" sz="2000" dirty="0"/>
          </a:p>
          <a:p>
            <a:pPr lvl="1"/>
            <a:r>
              <a:rPr lang="nl-NL" sz="2000" dirty="0"/>
              <a:t>N</a:t>
            </a:r>
            <a:r>
              <a:rPr lang="en-US" sz="2000" dirty="0" err="1" smtClean="0"/>
              <a:t>iertransplantatie</a:t>
            </a:r>
            <a:endParaRPr lang="en-US" sz="2000" dirty="0"/>
          </a:p>
          <a:p>
            <a:endParaRPr lang="en-US" sz="2400" dirty="0"/>
          </a:p>
          <a:p>
            <a:r>
              <a:rPr lang="en-US" sz="2400" dirty="0" err="1" smtClean="0"/>
              <a:t>Directe</a:t>
            </a:r>
            <a:r>
              <a:rPr lang="en-US" sz="2400" dirty="0" smtClean="0"/>
              <a:t> data </a:t>
            </a:r>
            <a:r>
              <a:rPr lang="en-US" sz="2400" dirty="0" err="1" smtClean="0"/>
              <a:t>extractie</a:t>
            </a:r>
            <a:r>
              <a:rPr lang="en-US" sz="2400" dirty="0" smtClean="0"/>
              <a:t> EPD </a:t>
            </a:r>
          </a:p>
          <a:p>
            <a:pPr lvl="1"/>
            <a:r>
              <a:rPr lang="en-US" sz="2000" dirty="0" smtClean="0"/>
              <a:t>Dialyse </a:t>
            </a:r>
            <a:r>
              <a:rPr lang="nl-NL" sz="2000" dirty="0" smtClean="0"/>
              <a:t>patiënten</a:t>
            </a:r>
            <a:r>
              <a:rPr lang="en-US" sz="2000" dirty="0" smtClean="0"/>
              <a:t>: </a:t>
            </a:r>
            <a:r>
              <a:rPr lang="en-US" sz="2000" dirty="0" err="1"/>
              <a:t>gerealiseerd</a:t>
            </a:r>
            <a:r>
              <a:rPr lang="en-US" sz="2000" dirty="0"/>
              <a:t> </a:t>
            </a:r>
            <a:r>
              <a:rPr lang="en-US" sz="2000" dirty="0" err="1"/>
              <a:t>voor</a:t>
            </a:r>
            <a:r>
              <a:rPr lang="en-US" sz="2000" dirty="0"/>
              <a:t> DIAMANT </a:t>
            </a:r>
            <a:r>
              <a:rPr lang="en-US" sz="2000" dirty="0" err="1"/>
              <a:t>en</a:t>
            </a:r>
            <a:r>
              <a:rPr lang="en-US" sz="2000" dirty="0"/>
              <a:t> CHIPSOFT  </a:t>
            </a:r>
            <a:r>
              <a:rPr lang="en-US" sz="2000" dirty="0" err="1"/>
              <a:t>Hix</a:t>
            </a:r>
            <a:r>
              <a:rPr lang="en-US" sz="2000" dirty="0"/>
              <a:t>  </a:t>
            </a:r>
            <a:r>
              <a:rPr lang="en-US" sz="2000" dirty="0" err="1" smtClean="0"/>
              <a:t>dialysemodule</a:t>
            </a:r>
            <a:endParaRPr lang="en-US" sz="2000" dirty="0"/>
          </a:p>
          <a:p>
            <a:pPr lvl="1"/>
            <a:r>
              <a:rPr lang="en-US" sz="2000" dirty="0" smtClean="0"/>
              <a:t>CNS: pilot </a:t>
            </a:r>
            <a:r>
              <a:rPr lang="en-US" sz="2000" dirty="0" err="1" smtClean="0"/>
              <a:t>Chipsofthuizen</a:t>
            </a:r>
            <a:r>
              <a:rPr lang="en-US" sz="2000" dirty="0" smtClean="0"/>
              <a:t> Q4 2021, </a:t>
            </a:r>
            <a:r>
              <a:rPr lang="en-US" sz="2000" dirty="0" err="1" smtClean="0"/>
              <a:t>nadien</a:t>
            </a:r>
            <a:r>
              <a:rPr lang="en-US" sz="2000" dirty="0" smtClean="0"/>
              <a:t> </a:t>
            </a:r>
            <a:r>
              <a:rPr lang="en-US" sz="2000" dirty="0" err="1" smtClean="0"/>
              <a:t>uitrol</a:t>
            </a:r>
            <a:r>
              <a:rPr lang="en-US" sz="2000" dirty="0" smtClean="0"/>
              <a:t> </a:t>
            </a:r>
            <a:r>
              <a:rPr lang="en-US" sz="2000" dirty="0" err="1" smtClean="0"/>
              <a:t>en</a:t>
            </a:r>
            <a:r>
              <a:rPr lang="en-US" sz="2000" dirty="0" smtClean="0"/>
              <a:t> </a:t>
            </a:r>
            <a:r>
              <a:rPr lang="en-US" sz="2000" dirty="0" err="1" smtClean="0"/>
              <a:t>ander</a:t>
            </a:r>
            <a:r>
              <a:rPr lang="en-US" sz="2000" dirty="0" smtClean="0"/>
              <a:t> EPD </a:t>
            </a:r>
            <a:r>
              <a:rPr lang="en-US" sz="2000" dirty="0" err="1" smtClean="0"/>
              <a:t>leveranciers</a:t>
            </a:r>
            <a:endParaRPr lang="en-US" sz="2000" dirty="0" smtClean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ABA1FC87-D8B8-0B4B-85D5-1234E6DF7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Plannen </a:t>
            </a:r>
            <a:r>
              <a:rPr lang="nl-NL" dirty="0" smtClean="0"/>
              <a:t>registratie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4638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9A231106-62F3-D647-A125-E9F195A4A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Meer </a:t>
            </a:r>
            <a:r>
              <a:rPr lang="nl-NL" dirty="0" smtClean="0"/>
              <a:t>aandacht duiding</a:t>
            </a:r>
            <a:endParaRPr lang="nl-NL" dirty="0"/>
          </a:p>
          <a:p>
            <a:r>
              <a:rPr lang="nl-NL" dirty="0" smtClean="0"/>
              <a:t>Tussentijds rapportages bij actualiteit</a:t>
            </a:r>
            <a:r>
              <a:rPr lang="nl-NL" dirty="0"/>
              <a:t> </a:t>
            </a:r>
            <a:r>
              <a:rPr lang="nl-NL" dirty="0" smtClean="0"/>
              <a:t>(</a:t>
            </a:r>
            <a:r>
              <a:rPr lang="nl-NL" dirty="0" smtClean="0"/>
              <a:t>COVID)</a:t>
            </a:r>
            <a:endParaRPr lang="nl-NL" dirty="0"/>
          </a:p>
          <a:p>
            <a:r>
              <a:rPr lang="nl-NL" dirty="0" smtClean="0"/>
              <a:t>Samen met NTS/NOTR</a:t>
            </a:r>
          </a:p>
          <a:p>
            <a:r>
              <a:rPr lang="nl-NL" dirty="0"/>
              <a:t>S</a:t>
            </a:r>
            <a:r>
              <a:rPr lang="nl-NL" dirty="0" smtClean="0"/>
              <a:t>amen met SKR</a:t>
            </a:r>
            <a:endParaRPr lang="nl-NL" dirty="0"/>
          </a:p>
          <a:p>
            <a:r>
              <a:rPr lang="nl-NL" dirty="0" smtClean="0"/>
              <a:t>Nieratlas optimaliseren</a:t>
            </a:r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FC44847-9927-E546-BB56-412B7E9A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Rapportages</a:t>
            </a:r>
          </a:p>
        </p:txBody>
      </p:sp>
    </p:spTree>
    <p:extLst>
      <p:ext uri="{BB962C8B-B14F-4D97-AF65-F5344CB8AC3E}">
        <p14:creationId xmlns:p14="http://schemas.microsoft.com/office/powerpoint/2010/main" val="2444027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BF292D4C-623A-3649-AAC0-D6025B038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HKZ norm dialyse</a:t>
            </a:r>
          </a:p>
          <a:p>
            <a:r>
              <a:rPr lang="nl-NL" dirty="0"/>
              <a:t>Evaluatie </a:t>
            </a:r>
            <a:r>
              <a:rPr lang="nl-NL" dirty="0" smtClean="0"/>
              <a:t>herziening </a:t>
            </a:r>
            <a:r>
              <a:rPr lang="nl-NL" dirty="0" err="1"/>
              <a:t>oa</a:t>
            </a:r>
            <a:r>
              <a:rPr lang="nl-NL" dirty="0"/>
              <a:t> NIAZ versus PVC</a:t>
            </a:r>
          </a:p>
          <a:p>
            <a:r>
              <a:rPr lang="nl-NL" dirty="0"/>
              <a:t>Pilot deelname </a:t>
            </a:r>
            <a:r>
              <a:rPr lang="nl-NL" dirty="0" err="1"/>
              <a:t>patient</a:t>
            </a:r>
            <a:r>
              <a:rPr lang="nl-NL" dirty="0"/>
              <a:t> Q1 2022</a:t>
            </a:r>
          </a:p>
          <a:p>
            <a:r>
              <a:rPr lang="nl-NL" dirty="0" smtClean="0"/>
              <a:t>Visiteren CKD 3-5</a:t>
            </a:r>
            <a:endParaRPr lang="nl-NL" dirty="0"/>
          </a:p>
          <a:p>
            <a:r>
              <a:rPr lang="nl-NL" dirty="0"/>
              <a:t>Visiteren </a:t>
            </a:r>
            <a:r>
              <a:rPr lang="nl-NL" dirty="0" err="1"/>
              <a:t>Tx</a:t>
            </a:r>
            <a:r>
              <a:rPr lang="nl-NL" dirty="0"/>
              <a:t> centra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DC4F94F5-0401-914C-A1EB-11F571D25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Visitaties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41995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835FE37F-5CB8-5544-9A5D-EF6B44B4C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Praktijk voorbeelden</a:t>
            </a:r>
          </a:p>
          <a:p>
            <a:pPr lvl="1"/>
            <a:r>
              <a:rPr lang="nl-NL" dirty="0"/>
              <a:t>w</a:t>
            </a:r>
            <a:r>
              <a:rPr lang="nl-NL" dirty="0" smtClean="0"/>
              <a:t>ebsite</a:t>
            </a:r>
          </a:p>
          <a:p>
            <a:pPr lvl="1"/>
            <a:r>
              <a:rPr lang="nl-NL" dirty="0" smtClean="0"/>
              <a:t>symposium</a:t>
            </a:r>
            <a:endParaRPr lang="nl-NL" dirty="0"/>
          </a:p>
          <a:p>
            <a:r>
              <a:rPr lang="nl-NL" dirty="0" smtClean="0"/>
              <a:t>Nier Team </a:t>
            </a:r>
            <a:r>
              <a:rPr lang="nl-NL" dirty="0"/>
              <a:t>A</a:t>
            </a:r>
            <a:r>
              <a:rPr lang="nl-NL" dirty="0" smtClean="0"/>
              <a:t>an </a:t>
            </a:r>
            <a:r>
              <a:rPr lang="nl-NL" dirty="0" smtClean="0"/>
              <a:t>H</a:t>
            </a:r>
            <a:r>
              <a:rPr lang="nl-NL" dirty="0" smtClean="0"/>
              <a:t>uis </a:t>
            </a:r>
            <a:r>
              <a:rPr lang="nl-NL" dirty="0" err="1" smtClean="0"/>
              <a:t>ism</a:t>
            </a:r>
            <a:r>
              <a:rPr lang="nl-NL" dirty="0" smtClean="0"/>
              <a:t> LONT/RLC/</a:t>
            </a:r>
            <a:r>
              <a:rPr lang="nl-NL" dirty="0"/>
              <a:t>E</a:t>
            </a:r>
            <a:r>
              <a:rPr lang="nl-NL" dirty="0" smtClean="0"/>
              <a:t>rasmus</a:t>
            </a:r>
          </a:p>
          <a:p>
            <a:pPr lvl="1"/>
            <a:r>
              <a:rPr lang="nl-NL" dirty="0" smtClean="0"/>
              <a:t>scholing </a:t>
            </a:r>
            <a:r>
              <a:rPr lang="nl-NL" dirty="0"/>
              <a:t>intervisie </a:t>
            </a:r>
            <a:endParaRPr lang="nl-NL" dirty="0" smtClean="0"/>
          </a:p>
          <a:p>
            <a:pPr lvl="1"/>
            <a:r>
              <a:rPr lang="nl-NL" dirty="0" smtClean="0"/>
              <a:t>evaluatie  </a:t>
            </a:r>
          </a:p>
          <a:p>
            <a:pPr lvl="1"/>
            <a:r>
              <a:rPr lang="nl-NL" dirty="0" smtClean="0"/>
              <a:t>website </a:t>
            </a:r>
            <a:endParaRPr lang="nl-NL" dirty="0"/>
          </a:p>
          <a:p>
            <a:r>
              <a:rPr lang="nl-NL" dirty="0"/>
              <a:t>Zorg op afstand</a:t>
            </a:r>
          </a:p>
          <a:p>
            <a:r>
              <a:rPr lang="nl-NL" dirty="0" smtClean="0"/>
              <a:t>Keuze ondersteuning (SKMS subsidie aanvraag)</a:t>
            </a:r>
          </a:p>
          <a:p>
            <a:pPr lvl="1"/>
            <a:r>
              <a:rPr lang="en-US" dirty="0" err="1" smtClean="0"/>
              <a:t>Kennis</a:t>
            </a:r>
            <a:r>
              <a:rPr lang="en-US" dirty="0" smtClean="0"/>
              <a:t> platform</a:t>
            </a:r>
          </a:p>
          <a:p>
            <a:pPr lvl="1"/>
            <a:r>
              <a:rPr lang="en-US" dirty="0" err="1" smtClean="0"/>
              <a:t>Integratie</a:t>
            </a:r>
            <a:r>
              <a:rPr lang="en-US" dirty="0" smtClean="0"/>
              <a:t> </a:t>
            </a:r>
            <a:r>
              <a:rPr lang="en-US" dirty="0" err="1" smtClean="0"/>
              <a:t>Nierkeuze</a:t>
            </a:r>
            <a:r>
              <a:rPr lang="en-US" dirty="0" smtClean="0"/>
              <a:t> UMCG/</a:t>
            </a:r>
            <a:r>
              <a:rPr lang="en-US" dirty="0" err="1" smtClean="0"/>
              <a:t>Santeon</a:t>
            </a:r>
            <a:r>
              <a:rPr lang="en-US" dirty="0" smtClean="0"/>
              <a:t> </a:t>
            </a:r>
            <a:r>
              <a:rPr lang="en-US" dirty="0" err="1" smtClean="0"/>
              <a:t>keuzehulp</a:t>
            </a:r>
            <a:endParaRPr lang="nl-NL" dirty="0" smtClean="0"/>
          </a:p>
          <a:p>
            <a:pPr lvl="1"/>
            <a:r>
              <a:rPr lang="nl-NL" dirty="0" smtClean="0"/>
              <a:t> </a:t>
            </a:r>
            <a:endParaRPr lang="nl-NL" dirty="0"/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4393CDF-C0EA-B044-ACDE-3DD5CE385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Zorginnovatie </a:t>
            </a:r>
          </a:p>
        </p:txBody>
      </p:sp>
    </p:spTree>
    <p:extLst>
      <p:ext uri="{BB962C8B-B14F-4D97-AF65-F5344CB8AC3E}">
        <p14:creationId xmlns:p14="http://schemas.microsoft.com/office/powerpoint/2010/main" val="4100533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CBD28153-49DB-1C48-A4D2-01587393E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Data uitwisseling</a:t>
            </a:r>
          </a:p>
          <a:p>
            <a:r>
              <a:rPr lang="nl-NL" dirty="0"/>
              <a:t>Rapportages</a:t>
            </a:r>
          </a:p>
          <a:p>
            <a:r>
              <a:rPr lang="nl-NL" dirty="0" smtClean="0"/>
              <a:t>Kwaliteitssysteem </a:t>
            </a:r>
            <a:endParaRPr lang="nl-NL" dirty="0"/>
          </a:p>
          <a:p>
            <a:r>
              <a:rPr lang="nl-NL" dirty="0" smtClean="0"/>
              <a:t>Keuze ondersteuning</a:t>
            </a:r>
          </a:p>
          <a:p>
            <a:endParaRPr lang="en-US" dirty="0"/>
          </a:p>
          <a:p>
            <a:pPr marL="0" indent="0">
              <a:buNone/>
            </a:pPr>
            <a:r>
              <a:rPr lang="nl-NL" sz="3200" dirty="0">
                <a:solidFill>
                  <a:srgbClr val="01B1EC"/>
                </a:solidFill>
              </a:rPr>
              <a:t>Wetenschap</a:t>
            </a:r>
          </a:p>
          <a:p>
            <a:pPr lvl="1"/>
            <a:r>
              <a:rPr lang="nl-NL" dirty="0"/>
              <a:t>Coördinatie rol </a:t>
            </a:r>
            <a:r>
              <a:rPr lang="nl-NL" dirty="0" smtClean="0"/>
              <a:t>gebruik data  voor wetenschap </a:t>
            </a:r>
            <a:r>
              <a:rPr lang="nl-NL" dirty="0" err="1" smtClean="0"/>
              <a:t>ism</a:t>
            </a:r>
            <a:r>
              <a:rPr lang="nl-NL" dirty="0" smtClean="0"/>
              <a:t> Sectie registratie ,dialysecentra, NVN,  </a:t>
            </a:r>
            <a:r>
              <a:rPr lang="nl-NL" dirty="0"/>
              <a:t>Sectie wetenschap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8BAF675-E08B-C045-9732-28AB05708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Samenwerking NTS/NOTR</a:t>
            </a:r>
          </a:p>
        </p:txBody>
      </p:sp>
    </p:spTree>
    <p:extLst>
      <p:ext uri="{BB962C8B-B14F-4D97-AF65-F5344CB8AC3E}">
        <p14:creationId xmlns:p14="http://schemas.microsoft.com/office/powerpoint/2010/main" val="2131978762"/>
      </p:ext>
    </p:extLst>
  </p:cSld>
  <p:clrMapOvr>
    <a:masterClrMapping/>
  </p:clrMapOvr>
</p:sld>
</file>

<file path=ppt/theme/theme1.xml><?xml version="1.0" encoding="utf-8"?>
<a:theme xmlns:a="http://schemas.openxmlformats.org/drawingml/2006/main" name="Nefrovisie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frovisie_powerpoint.potm" id="{8F1C2649-5FDE-4867-83C7-F99646BDB670}" vid="{B044F66A-94DF-4A8D-B4AD-1B6960F205FE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Nefrovisie_powerpoint</Template>
  <TotalTime>5941</TotalTime>
  <Words>282</Words>
  <Application>Microsoft Office PowerPoint</Application>
  <PresentationFormat>Diavoorstelling (4:3)</PresentationFormat>
  <Paragraphs>76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Nefrovisie</vt:lpstr>
      <vt:lpstr>Update Nefrovisie </vt:lpstr>
      <vt:lpstr>Beleidsplan Nefrovisie 2022-2024 </vt:lpstr>
      <vt:lpstr>Visie Nefrovisie</vt:lpstr>
      <vt:lpstr>Consequenties  Keuzekamp</vt:lpstr>
      <vt:lpstr>Plannen registratie </vt:lpstr>
      <vt:lpstr>Rapportages</vt:lpstr>
      <vt:lpstr>Visitaties</vt:lpstr>
      <vt:lpstr>Zorginnovatie </vt:lpstr>
      <vt:lpstr>Samenwerking NTS/NOTR</vt:lpstr>
      <vt:lpstr>Plannen PROMS</vt:lpstr>
    </vt:vector>
  </TitlesOfParts>
  <Company>Nefrovisie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 Visie en Missie Nefrovisie 2022 -2025</dc:title>
  <dc:creator>Hennie van IJzerloo</dc:creator>
  <cp:lastModifiedBy>Marc ten Dam</cp:lastModifiedBy>
  <cp:revision>131</cp:revision>
  <dcterms:created xsi:type="dcterms:W3CDTF">2021-02-07T09:19:26Z</dcterms:created>
  <dcterms:modified xsi:type="dcterms:W3CDTF">2021-10-10T15:14:14Z</dcterms:modified>
</cp:coreProperties>
</file>