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9" r:id="rId2"/>
    <p:sldId id="374" r:id="rId3"/>
    <p:sldId id="375" r:id="rId4"/>
    <p:sldId id="371" r:id="rId5"/>
    <p:sldId id="377" r:id="rId6"/>
    <p:sldId id="367" r:id="rId7"/>
    <p:sldId id="373" r:id="rId8"/>
    <p:sldId id="352" r:id="rId9"/>
    <p:sldId id="376" r:id="rId10"/>
    <p:sldId id="378" r:id="rId11"/>
    <p:sldId id="379" r:id="rId12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nnie van IJzerloo" initials="HvI" lastIdx="20" clrIdx="0"/>
  <p:cmAuthor id="1" name="Luik, P.T. (Peter)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82"/>
    <a:srgbClr val="01B1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39" autoAdjust="0"/>
  </p:normalViewPr>
  <p:slideViewPr>
    <p:cSldViewPr>
      <p:cViewPr varScale="1">
        <p:scale>
          <a:sx n="127" d="100"/>
          <a:sy n="127" d="100"/>
        </p:scale>
        <p:origin x="1210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o Kuijper" userId="60cdc471d887c3e7" providerId="LiveId" clId="{DEF0706A-6DD9-4D6C-9A5D-A00FE95B87C3}"/>
    <pc:docChg chg="custSel modSld">
      <pc:chgData name="Arno Kuijper" userId="60cdc471d887c3e7" providerId="LiveId" clId="{DEF0706A-6DD9-4D6C-9A5D-A00FE95B87C3}" dt="2021-06-14T20:43:25.684" v="248" actId="20577"/>
      <pc:docMkLst>
        <pc:docMk/>
      </pc:docMkLst>
      <pc:sldChg chg="modSp mod">
        <pc:chgData name="Arno Kuijper" userId="60cdc471d887c3e7" providerId="LiveId" clId="{DEF0706A-6DD9-4D6C-9A5D-A00FE95B87C3}" dt="2021-06-13T20:44:19.033" v="174" actId="255"/>
        <pc:sldMkLst>
          <pc:docMk/>
          <pc:sldMk cId="736055171" sldId="367"/>
        </pc:sldMkLst>
        <pc:spChg chg="mod">
          <ac:chgData name="Arno Kuijper" userId="60cdc471d887c3e7" providerId="LiveId" clId="{DEF0706A-6DD9-4D6C-9A5D-A00FE95B87C3}" dt="2021-06-13T20:44:19.033" v="174" actId="255"/>
          <ac:spMkLst>
            <pc:docMk/>
            <pc:sldMk cId="736055171" sldId="367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42:18.994" v="154" actId="20577"/>
        <pc:sldMkLst>
          <pc:docMk/>
          <pc:sldMk cId="1741807704" sldId="369"/>
        </pc:sldMkLst>
        <pc:spChg chg="mod">
          <ac:chgData name="Arno Kuijper" userId="60cdc471d887c3e7" providerId="LiveId" clId="{DEF0706A-6DD9-4D6C-9A5D-A00FE95B87C3}" dt="2021-06-13T20:42:18.994" v="154" actId="20577"/>
          <ac:spMkLst>
            <pc:docMk/>
            <pc:sldMk cId="1741807704" sldId="369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4T20:42:57.794" v="242" actId="20577"/>
        <pc:sldMkLst>
          <pc:docMk/>
          <pc:sldMk cId="1992930325" sldId="371"/>
        </pc:sldMkLst>
        <pc:spChg chg="mod">
          <ac:chgData name="Arno Kuijper" userId="60cdc471d887c3e7" providerId="LiveId" clId="{DEF0706A-6DD9-4D6C-9A5D-A00FE95B87C3}" dt="2021-06-14T20:42:57.794" v="242" actId="20577"/>
          <ac:spMkLst>
            <pc:docMk/>
            <pc:sldMk cId="1992930325" sldId="371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57:21.046" v="215" actId="20577"/>
        <pc:sldMkLst>
          <pc:docMk/>
          <pc:sldMk cId="2673636358" sldId="373"/>
        </pc:sldMkLst>
        <pc:spChg chg="mod">
          <ac:chgData name="Arno Kuijper" userId="60cdc471d887c3e7" providerId="LiveId" clId="{DEF0706A-6DD9-4D6C-9A5D-A00FE95B87C3}" dt="2021-06-13T20:57:21.046" v="215" actId="20577"/>
          <ac:spMkLst>
            <pc:docMk/>
            <pc:sldMk cId="2673636358" sldId="373"/>
            <ac:spMk id="2" creationId="{1972BDC2-D7C4-4A48-BA8A-AAE033638AA7}"/>
          </ac:spMkLst>
        </pc:spChg>
      </pc:sldChg>
      <pc:sldChg chg="modSp mod">
        <pc:chgData name="Arno Kuijper" userId="60cdc471d887c3e7" providerId="LiveId" clId="{DEF0706A-6DD9-4D6C-9A5D-A00FE95B87C3}" dt="2021-06-13T20:00:52.152" v="22" actId="20577"/>
        <pc:sldMkLst>
          <pc:docMk/>
          <pc:sldMk cId="701113561" sldId="374"/>
        </pc:sldMkLst>
        <pc:spChg chg="mod">
          <ac:chgData name="Arno Kuijper" userId="60cdc471d887c3e7" providerId="LiveId" clId="{DEF0706A-6DD9-4D6C-9A5D-A00FE95B87C3}" dt="2021-06-13T20:00:52.152" v="22" actId="20577"/>
          <ac:spMkLst>
            <pc:docMk/>
            <pc:sldMk cId="701113561" sldId="374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42:45.673" v="161" actId="20577"/>
        <pc:sldMkLst>
          <pc:docMk/>
          <pc:sldMk cId="0" sldId="375"/>
        </pc:sldMkLst>
        <pc:spChg chg="mod">
          <ac:chgData name="Arno Kuijper" userId="60cdc471d887c3e7" providerId="LiveId" clId="{DEF0706A-6DD9-4D6C-9A5D-A00FE95B87C3}" dt="2021-06-13T20:42:45.673" v="161" actId="20577"/>
          <ac:spMkLst>
            <pc:docMk/>
            <pc:sldMk cId="0" sldId="375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58:06.268" v="224" actId="20577"/>
        <pc:sldMkLst>
          <pc:docMk/>
          <pc:sldMk cId="0" sldId="376"/>
        </pc:sldMkLst>
        <pc:spChg chg="mod">
          <ac:chgData name="Arno Kuijper" userId="60cdc471d887c3e7" providerId="LiveId" clId="{DEF0706A-6DD9-4D6C-9A5D-A00FE95B87C3}" dt="2021-06-13T20:58:06.268" v="224" actId="20577"/>
          <ac:spMkLst>
            <pc:docMk/>
            <pc:sldMk cId="0" sldId="376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4T20:43:25.684" v="248" actId="20577"/>
        <pc:sldMkLst>
          <pc:docMk/>
          <pc:sldMk cId="0" sldId="377"/>
        </pc:sldMkLst>
        <pc:spChg chg="mod">
          <ac:chgData name="Arno Kuijper" userId="60cdc471d887c3e7" providerId="LiveId" clId="{DEF0706A-6DD9-4D6C-9A5D-A00FE95B87C3}" dt="2021-06-14T20:43:25.684" v="248" actId="20577"/>
          <ac:spMkLst>
            <pc:docMk/>
            <pc:sldMk cId="0" sldId="377"/>
            <ac:spMk id="2" creationId="{00000000-0000-0000-0000-000000000000}"/>
          </ac:spMkLst>
        </pc:spChg>
      </pc:sldChg>
      <pc:sldChg chg="modSp mod">
        <pc:chgData name="Arno Kuijper" userId="60cdc471d887c3e7" providerId="LiveId" clId="{DEF0706A-6DD9-4D6C-9A5D-A00FE95B87C3}" dt="2021-06-13T20:12:13.620" v="139" actId="20577"/>
        <pc:sldMkLst>
          <pc:docMk/>
          <pc:sldMk cId="0" sldId="378"/>
        </pc:sldMkLst>
        <pc:spChg chg="mod">
          <ac:chgData name="Arno Kuijper" userId="60cdc471d887c3e7" providerId="LiveId" clId="{DEF0706A-6DD9-4D6C-9A5D-A00FE95B87C3}" dt="2021-06-13T20:12:13.620" v="139" actId="20577"/>
          <ac:spMkLst>
            <pc:docMk/>
            <pc:sldMk cId="0" sldId="378"/>
            <ac:spMk id="2" creationId="{00000000-0000-0000-0000-000000000000}"/>
          </ac:spMkLst>
        </pc:spChg>
      </pc:sldChg>
    </pc:docChg>
  </pc:docChgLst>
  <pc:docChgLst>
    <pc:chgData name="Arno Kuijper" userId="60cdc471d887c3e7" providerId="LiveId" clId="{4DC725C1-756D-45F6-86AF-1E55B1021F73}"/>
    <pc:docChg chg="custSel modSld">
      <pc:chgData name="Arno Kuijper" userId="60cdc471d887c3e7" providerId="LiveId" clId="{4DC725C1-756D-45F6-86AF-1E55B1021F73}" dt="2020-10-14T08:50:13.790" v="73" actId="20577"/>
      <pc:docMkLst>
        <pc:docMk/>
      </pc:docMkLst>
      <pc:sldChg chg="modSp mod">
        <pc:chgData name="Arno Kuijper" userId="60cdc471d887c3e7" providerId="LiveId" clId="{4DC725C1-756D-45F6-86AF-1E55B1021F73}" dt="2020-10-14T08:48:41.487" v="47" actId="20577"/>
        <pc:sldMkLst>
          <pc:docMk/>
          <pc:sldMk cId="1992930325" sldId="371"/>
        </pc:sldMkLst>
        <pc:spChg chg="mod">
          <ac:chgData name="Arno Kuijper" userId="60cdc471d887c3e7" providerId="LiveId" clId="{4DC725C1-756D-45F6-86AF-1E55B1021F73}" dt="2020-10-14T08:48:41.487" v="47" actId="20577"/>
          <ac:spMkLst>
            <pc:docMk/>
            <pc:sldMk cId="1992930325" sldId="371"/>
            <ac:spMk id="2" creationId="{00000000-0000-0000-0000-000000000000}"/>
          </ac:spMkLst>
        </pc:spChg>
      </pc:sldChg>
      <pc:sldChg chg="modSp mod">
        <pc:chgData name="Arno Kuijper" userId="60cdc471d887c3e7" providerId="LiveId" clId="{4DC725C1-756D-45F6-86AF-1E55B1021F73}" dt="2020-10-14T08:50:13.790" v="73" actId="20577"/>
        <pc:sldMkLst>
          <pc:docMk/>
          <pc:sldMk cId="2673636358" sldId="373"/>
        </pc:sldMkLst>
        <pc:spChg chg="mod">
          <ac:chgData name="Arno Kuijper" userId="60cdc471d887c3e7" providerId="LiveId" clId="{4DC725C1-756D-45F6-86AF-1E55B1021F73}" dt="2020-10-14T08:50:13.790" v="73" actId="20577"/>
          <ac:spMkLst>
            <pc:docMk/>
            <pc:sldMk cId="2673636358" sldId="373"/>
            <ac:spMk id="2" creationId="{1972BDC2-D7C4-4A48-BA8A-AAE033638AA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3FC7-638D-4545-828C-02A666FD448C}" type="datetimeFigureOut">
              <a:rPr lang="nl-NL" smtClean="0"/>
              <a:pPr/>
              <a:t>13-10-2021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B8494-970C-4800-9ABA-B1A40C644DB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1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1B1E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 b="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1512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5620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B1EC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0019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2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4C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z="2600" dirty="0"/>
              <a:t>Wissel voorzitter </a:t>
            </a:r>
            <a:r>
              <a:rPr lang="nl-NL" sz="2600" dirty="0" smtClean="0"/>
              <a:t>PVC</a:t>
            </a:r>
            <a:endParaRPr lang="nl-NL" sz="2600" dirty="0"/>
          </a:p>
          <a:p>
            <a:pPr lvl="0"/>
            <a:r>
              <a:rPr lang="nl-NL" sz="2600" dirty="0" smtClean="0"/>
              <a:t>Reglement voorzitterschap aangepast</a:t>
            </a:r>
            <a:endParaRPr lang="nl-NL" sz="2600" dirty="0"/>
          </a:p>
          <a:p>
            <a:pPr lvl="0"/>
            <a:r>
              <a:rPr lang="nl-NL" sz="2600" dirty="0"/>
              <a:t>Certificatie en visitatie na herziening systematiek</a:t>
            </a:r>
          </a:p>
          <a:p>
            <a:pPr lvl="0"/>
            <a:r>
              <a:rPr lang="nl-NL" sz="2600" dirty="0"/>
              <a:t>Nieuwe HKZ Norm Zorg en Welzijn</a:t>
            </a:r>
          </a:p>
          <a:p>
            <a:pPr lvl="0"/>
            <a:r>
              <a:rPr lang="nl-NL" sz="2600" dirty="0"/>
              <a:t>Follow-up visitatie</a:t>
            </a:r>
          </a:p>
          <a:p>
            <a:pPr lvl="0"/>
            <a:r>
              <a:rPr lang="nl-NL" sz="2600" dirty="0" err="1"/>
              <a:t>Meevisiteren</a:t>
            </a:r>
            <a:r>
              <a:rPr lang="nl-NL" sz="2600" dirty="0"/>
              <a:t> patiënten</a:t>
            </a:r>
          </a:p>
          <a:p>
            <a:pPr lvl="0"/>
            <a:r>
              <a:rPr lang="nl-NL" sz="2600" dirty="0"/>
              <a:t>Visitatie uitbreiden naar CNS3-4 en transplantatie</a:t>
            </a:r>
          </a:p>
          <a:p>
            <a:pPr lvl="0"/>
            <a:r>
              <a:rPr lang="nl-NL" sz="2600" dirty="0"/>
              <a:t>Transparantie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Update sectie Kwaliteitsborging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445" y="5177650"/>
            <a:ext cx="2376264" cy="1680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652" y="5851079"/>
            <a:ext cx="1566333" cy="83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807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In 2020 </a:t>
            </a:r>
            <a:r>
              <a:rPr lang="nl-NL" dirty="0" smtClean="0"/>
              <a:t>afgesproken </a:t>
            </a:r>
            <a:r>
              <a:rPr lang="nl-NL" dirty="0"/>
              <a:t>uitkomsten van de visitatie te delen met patiënten van </a:t>
            </a:r>
            <a:r>
              <a:rPr lang="nl-NL" dirty="0" smtClean="0"/>
              <a:t>eigen </a:t>
            </a:r>
            <a:r>
              <a:rPr lang="nl-NL" dirty="0"/>
              <a:t>centrum</a:t>
            </a:r>
          </a:p>
          <a:p>
            <a:pPr lvl="0"/>
            <a:r>
              <a:rPr lang="nl-NL" dirty="0"/>
              <a:t>Uitbreiding transparantie van deelname aan </a:t>
            </a:r>
            <a:r>
              <a:rPr lang="nl-NL" dirty="0" smtClean="0"/>
              <a:t>(en </a:t>
            </a:r>
            <a:r>
              <a:rPr lang="nl-NL" dirty="0" err="1"/>
              <a:t>evt</a:t>
            </a:r>
            <a:r>
              <a:rPr lang="nl-NL" dirty="0"/>
              <a:t> resultaat </a:t>
            </a:r>
            <a:r>
              <a:rPr lang="nl-NL" dirty="0" smtClean="0"/>
              <a:t>van) </a:t>
            </a:r>
            <a:r>
              <a:rPr lang="nl-NL" dirty="0"/>
              <a:t>de visitatie door een online register via Nefrovisie. </a:t>
            </a:r>
          </a:p>
          <a:p>
            <a:pPr lvl="0"/>
            <a:r>
              <a:rPr lang="nl-NL" dirty="0"/>
              <a:t>Delen van best-</a:t>
            </a:r>
            <a:r>
              <a:rPr lang="nl-NL" dirty="0" err="1"/>
              <a:t>practices</a:t>
            </a:r>
            <a:r>
              <a:rPr lang="nl-NL" dirty="0"/>
              <a:t> met het werkveld door publicatie of </a:t>
            </a:r>
            <a:r>
              <a:rPr lang="nl-NL" dirty="0" err="1"/>
              <a:t>webinars</a:t>
            </a:r>
            <a:r>
              <a:rPr lang="nl-NL" dirty="0"/>
              <a:t>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Uitbreiden transparantie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Komen tot soort bewijs van deelname</a:t>
            </a:r>
          </a:p>
          <a:p>
            <a:r>
              <a:rPr lang="nl-NL" dirty="0" smtClean="0"/>
              <a:t>Starten met patiënten </a:t>
            </a:r>
            <a:r>
              <a:rPr lang="nl-NL" dirty="0" err="1" smtClean="0"/>
              <a:t>meevisiteren</a:t>
            </a:r>
            <a:endParaRPr lang="nl-NL" dirty="0"/>
          </a:p>
          <a:p>
            <a:r>
              <a:rPr lang="nl-NL" dirty="0" smtClean="0"/>
              <a:t>Evaluatie nieuwe normen</a:t>
            </a:r>
          </a:p>
          <a:p>
            <a:r>
              <a:rPr lang="nl-NL" dirty="0" smtClean="0"/>
              <a:t>Uitbreiding CKD 3-4</a:t>
            </a:r>
          </a:p>
          <a:p>
            <a:r>
              <a:rPr lang="nl-NL" dirty="0" smtClean="0"/>
              <a:t>Meedenken over visitatie transplantatiecentra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Samenvattend plannen 2022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748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2021: </a:t>
            </a:r>
            <a:r>
              <a:rPr lang="nl-NL" dirty="0" err="1" smtClean="0"/>
              <a:t>dr</a:t>
            </a:r>
            <a:r>
              <a:rPr lang="nl-NL" dirty="0" smtClean="0"/>
              <a:t> P.T. </a:t>
            </a:r>
            <a:r>
              <a:rPr lang="nl-NL" dirty="0"/>
              <a:t>(Peter) Luik benoemd </a:t>
            </a:r>
            <a:r>
              <a:rPr lang="nl-NL" dirty="0" smtClean="0"/>
              <a:t>tot voorzitter</a:t>
            </a:r>
            <a:r>
              <a:rPr lang="nl-NL" dirty="0"/>
              <a:t>. </a:t>
            </a:r>
          </a:p>
          <a:p>
            <a:endParaRPr lang="nl-NL" dirty="0"/>
          </a:p>
          <a:p>
            <a:r>
              <a:rPr lang="nl-NL" dirty="0" err="1" smtClean="0"/>
              <a:t>Drs</a:t>
            </a:r>
            <a:r>
              <a:rPr lang="nl-NL" dirty="0" smtClean="0"/>
              <a:t> A. (Arno) </a:t>
            </a:r>
            <a:r>
              <a:rPr lang="nl-NL" dirty="0"/>
              <a:t>Kuijper </a:t>
            </a:r>
            <a:r>
              <a:rPr lang="nl-NL" dirty="0" smtClean="0"/>
              <a:t>vicevoorzitter.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Wissel voorzitter</a:t>
            </a:r>
          </a:p>
        </p:txBody>
      </p:sp>
    </p:spTree>
    <p:extLst>
      <p:ext uri="{BB962C8B-B14F-4D97-AF65-F5344CB8AC3E}">
        <p14:creationId xmlns:p14="http://schemas.microsoft.com/office/powerpoint/2010/main" val="70111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Reglement inmiddels aangepast.</a:t>
            </a:r>
          </a:p>
          <a:p>
            <a:r>
              <a:rPr lang="nl-NL" dirty="0" smtClean="0"/>
              <a:t>V&amp;VN </a:t>
            </a:r>
            <a:r>
              <a:rPr lang="nl-NL" dirty="0"/>
              <a:t>Dialyse &amp; </a:t>
            </a:r>
            <a:r>
              <a:rPr lang="nl-NL" dirty="0" smtClean="0"/>
              <a:t>Nefrologie leden komen ook </a:t>
            </a:r>
            <a:r>
              <a:rPr lang="nl-NL" dirty="0"/>
              <a:t>in aanmerking </a:t>
            </a:r>
            <a:r>
              <a:rPr lang="nl-NL" dirty="0" smtClean="0"/>
              <a:t>voor </a:t>
            </a:r>
            <a:r>
              <a:rPr lang="nl-NL" dirty="0"/>
              <a:t>de positie van voorzitter of </a:t>
            </a:r>
            <a:r>
              <a:rPr lang="nl-NL" dirty="0" err="1"/>
              <a:t>vice-voorzitter</a:t>
            </a:r>
            <a:r>
              <a:rPr lang="nl-NL" dirty="0"/>
              <a:t>. </a:t>
            </a:r>
            <a:endParaRPr lang="nl-NL" dirty="0" smtClean="0"/>
          </a:p>
          <a:p>
            <a:r>
              <a:rPr lang="nl-NL" dirty="0" smtClean="0"/>
              <a:t>Altijd NFN lid voorzitter of </a:t>
            </a:r>
            <a:r>
              <a:rPr lang="nl-NL" dirty="0" err="1" smtClean="0"/>
              <a:t>vice-voorzitter</a:t>
            </a:r>
            <a:r>
              <a:rPr lang="nl-NL" dirty="0" smtClean="0"/>
              <a:t> </a:t>
            </a:r>
            <a:r>
              <a:rPr lang="nl-NL" dirty="0" err="1" smtClean="0"/>
              <a:t>ivm</a:t>
            </a:r>
            <a:r>
              <a:rPr lang="nl-NL" dirty="0" smtClean="0"/>
              <a:t> rol Sectie Kwaliteit NFN-</a:t>
            </a:r>
            <a:r>
              <a:rPr lang="nl-NL" dirty="0" err="1" smtClean="0"/>
              <a:t>betuur</a:t>
            </a:r>
            <a:r>
              <a:rPr lang="nl-NL" dirty="0" smtClean="0"/>
              <a:t>.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Aanpassing reglement voorzitterschap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Eerste </a:t>
            </a:r>
            <a:r>
              <a:rPr lang="nl-NL" dirty="0"/>
              <a:t>”stand </a:t>
            </a:r>
            <a:r>
              <a:rPr lang="nl-NL" dirty="0" err="1"/>
              <a:t>alone</a:t>
            </a:r>
            <a:r>
              <a:rPr lang="nl-NL" dirty="0"/>
              <a:t> visitaties” door PVC </a:t>
            </a:r>
            <a:r>
              <a:rPr lang="nl-NL" dirty="0" smtClean="0"/>
              <a:t>verricht</a:t>
            </a:r>
          </a:p>
          <a:p>
            <a:r>
              <a:rPr lang="nl-NL" dirty="0" smtClean="0"/>
              <a:t>Tracer methodiek wordt ingezet: PVC leden zijn getraind (najaar 2021)</a:t>
            </a:r>
          </a:p>
          <a:p>
            <a:r>
              <a:rPr lang="nl-NL" dirty="0" smtClean="0"/>
              <a:t>Evaluatie gepland medio 2022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sz="2800" dirty="0"/>
              <a:t>Certificatie en visitatie na herziening</a:t>
            </a:r>
          </a:p>
        </p:txBody>
      </p:sp>
    </p:spTree>
    <p:extLst>
      <p:ext uri="{BB962C8B-B14F-4D97-AF65-F5344CB8AC3E}">
        <p14:creationId xmlns:p14="http://schemas.microsoft.com/office/powerpoint/2010/main" val="199293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nl-NL" sz="2800" dirty="0"/>
              <a:t>Aandachtspunten</a:t>
            </a:r>
          </a:p>
          <a:p>
            <a:pPr lvl="2"/>
            <a:r>
              <a:rPr lang="nl-NL" sz="2400" dirty="0"/>
              <a:t>Overlap certificering met visitatie; evaluatie hiervan door </a:t>
            </a:r>
            <a:r>
              <a:rPr lang="nl-NL" sz="2400" dirty="0" err="1"/>
              <a:t>Qualicor</a:t>
            </a:r>
            <a:r>
              <a:rPr lang="nl-NL" sz="2400" dirty="0"/>
              <a:t> en PVC </a:t>
            </a:r>
            <a:r>
              <a:rPr lang="nl-NL" sz="2400" dirty="0" err="1"/>
              <a:t>obv</a:t>
            </a:r>
            <a:r>
              <a:rPr lang="nl-NL" sz="2400" dirty="0"/>
              <a:t> uitwisseling </a:t>
            </a:r>
            <a:r>
              <a:rPr lang="nl-NL" sz="2400" dirty="0" smtClean="0"/>
              <a:t>rapporten, proces nog gaande. Eventueel door externe instantie laten beoordelen.</a:t>
            </a:r>
            <a:endParaRPr lang="nl-NL" sz="2400" dirty="0"/>
          </a:p>
          <a:p>
            <a:pPr lvl="2"/>
            <a:r>
              <a:rPr lang="nl-NL" sz="2400" dirty="0" err="1"/>
              <a:t>Qualicor</a:t>
            </a:r>
            <a:r>
              <a:rPr lang="nl-NL" sz="2400" dirty="0"/>
              <a:t> bezoekt </a:t>
            </a:r>
            <a:r>
              <a:rPr lang="nl-NL" sz="2400" dirty="0" err="1"/>
              <a:t>zkh</a:t>
            </a:r>
            <a:r>
              <a:rPr lang="nl-NL" sz="2400" dirty="0"/>
              <a:t> met hogere frequentie dan eerst gedacht, goede afstemming met visitatie belangrijk.</a:t>
            </a:r>
          </a:p>
          <a:p>
            <a:pPr lvl="1"/>
            <a:r>
              <a:rPr lang="nl-NL" sz="2800" dirty="0"/>
              <a:t>Veldraadpleging </a:t>
            </a:r>
            <a:r>
              <a:rPr lang="nl-NL" sz="2800" dirty="0" err="1"/>
              <a:t>Nefrovisie</a:t>
            </a:r>
            <a:r>
              <a:rPr lang="nl-NL" sz="2800" dirty="0"/>
              <a:t>; 70% ziet meerwaarde beroepsinhoudelijke visitatie </a:t>
            </a:r>
            <a:r>
              <a:rPr lang="nl-NL" sz="2800" dirty="0" err="1" smtClean="0"/>
              <a:t>tov</a:t>
            </a:r>
            <a:r>
              <a:rPr lang="nl-NL" sz="2800" dirty="0" smtClean="0"/>
              <a:t> </a:t>
            </a:r>
            <a:r>
              <a:rPr lang="nl-NL" sz="2800" dirty="0"/>
              <a:t>certificering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Certificatie en visitatie na herziening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Ism</a:t>
            </a:r>
            <a:r>
              <a:rPr lang="nl-NL" dirty="0" smtClean="0"/>
              <a:t> NEN-HKZ </a:t>
            </a:r>
            <a:r>
              <a:rPr lang="nl-NL" dirty="0"/>
              <a:t>is </a:t>
            </a:r>
            <a:r>
              <a:rPr lang="nl-NL" dirty="0" smtClean="0"/>
              <a:t>nieuwe </a:t>
            </a:r>
            <a:r>
              <a:rPr lang="nl-NL" dirty="0"/>
              <a:t>HKZ-norm Zorg&amp;Welzijn voor Dialysecentra voltooid. </a:t>
            </a:r>
            <a:endParaRPr lang="nl-NL" dirty="0" smtClean="0"/>
          </a:p>
          <a:p>
            <a:r>
              <a:rPr lang="nl-NL" dirty="0" smtClean="0"/>
              <a:t>Wacht nog op goedkeuring Centraal College van Deskundigen Zorg &amp; Welzijn  NEN/HKZ </a:t>
            </a:r>
          </a:p>
          <a:p>
            <a:r>
              <a:rPr lang="nl-NL" dirty="0" smtClean="0"/>
              <a:t>Centra </a:t>
            </a:r>
            <a:r>
              <a:rPr lang="nl-NL" dirty="0"/>
              <a:t>die met HKZ doorgaan worden getoetst volgens deze norm</a:t>
            </a:r>
            <a:r>
              <a:rPr lang="nl-NL" dirty="0" smtClean="0"/>
              <a:t>.</a:t>
            </a:r>
          </a:p>
          <a:p>
            <a:r>
              <a:rPr lang="nl-NL" dirty="0"/>
              <a:t>Overleg CI/Nefrovisie over reductie in tijd CI (inzet 25% reductie </a:t>
            </a:r>
            <a:r>
              <a:rPr lang="nl-NL" dirty="0" err="1"/>
              <a:t>tov</a:t>
            </a:r>
            <a:r>
              <a:rPr lang="nl-NL" dirty="0"/>
              <a:t> oude systeem)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Nieuwe HKZ  norm 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6055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972BDC2-D7C4-4A48-BA8A-AAE0336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Standaardisering follow-up bij afwijkingen van normen</a:t>
            </a:r>
          </a:p>
          <a:p>
            <a:pPr lvl="0"/>
            <a:r>
              <a:rPr lang="nl-NL" dirty="0"/>
              <a:t>termijn en manier (schriftelijk of fysiek) van voortgangsrapportage, afhankelijk van aard en aantal van geconstateerde afwijkingen. </a:t>
            </a:r>
          </a:p>
          <a:p>
            <a:pPr lvl="0"/>
            <a:r>
              <a:rPr lang="nl-NL" dirty="0"/>
              <a:t>Integratie hiervan in </a:t>
            </a:r>
            <a:r>
              <a:rPr lang="nl-NL" dirty="0" err="1"/>
              <a:t>Exata</a:t>
            </a:r>
            <a:r>
              <a:rPr lang="nl-NL" dirty="0"/>
              <a:t> </a:t>
            </a:r>
          </a:p>
          <a:p>
            <a:r>
              <a:rPr lang="nl-NL" dirty="0" smtClean="0"/>
              <a:t>Certificaat of ‘bewijs van deelname’ </a:t>
            </a: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2C5A903-AB56-40F2-99D9-3DD120288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Follow-up visitatie</a:t>
            </a:r>
          </a:p>
        </p:txBody>
      </p:sp>
    </p:spTree>
    <p:extLst>
      <p:ext uri="{BB962C8B-B14F-4D97-AF65-F5344CB8AC3E}">
        <p14:creationId xmlns:p14="http://schemas.microsoft.com/office/powerpoint/2010/main" val="267363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nl-NL" dirty="0"/>
              <a:t>   Doel van visitatie met deelname patiënt:</a:t>
            </a:r>
          </a:p>
          <a:p>
            <a:pPr lvl="1"/>
            <a:r>
              <a:rPr lang="nl-NL" dirty="0" smtClean="0"/>
              <a:t>Patiënten </a:t>
            </a:r>
            <a:r>
              <a:rPr lang="nl-NL" dirty="0"/>
              <a:t>perspectief grotere rol</a:t>
            </a:r>
          </a:p>
          <a:p>
            <a:pPr lvl="1"/>
            <a:r>
              <a:rPr lang="nl-NL" dirty="0"/>
              <a:t>Patiëntervaringen en uitkomsten benutten voor verbetering van het primaire proces</a:t>
            </a:r>
          </a:p>
          <a:p>
            <a:r>
              <a:rPr lang="nl-NL" dirty="0" smtClean="0"/>
              <a:t>Patiënt </a:t>
            </a:r>
            <a:r>
              <a:rPr lang="nl-NL" dirty="0"/>
              <a:t>vertegenwoordigers zijn geworven</a:t>
            </a:r>
          </a:p>
          <a:p>
            <a:r>
              <a:rPr lang="nl-NL" dirty="0"/>
              <a:t>Trainingsprogramma opgesteld</a:t>
            </a:r>
          </a:p>
          <a:p>
            <a:r>
              <a:rPr lang="nl-NL" dirty="0"/>
              <a:t>Vertraging door onmogelijkheid</a:t>
            </a:r>
          </a:p>
          <a:p>
            <a:pPr>
              <a:buNone/>
            </a:pPr>
            <a:r>
              <a:rPr lang="nl-NL" dirty="0"/>
              <a:t>	 tot fysieke visitaties </a:t>
            </a:r>
          </a:p>
          <a:p>
            <a:r>
              <a:rPr lang="nl-NL" dirty="0"/>
              <a:t>Plan starten </a:t>
            </a:r>
            <a:r>
              <a:rPr lang="nl-NL" dirty="0" smtClean="0"/>
              <a:t>Q1 2022</a:t>
            </a:r>
            <a:endParaRPr lang="nl-NL" dirty="0"/>
          </a:p>
          <a:p>
            <a:pPr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Pilot </a:t>
            </a:r>
            <a:r>
              <a:rPr lang="nl-NL" dirty="0" err="1"/>
              <a:t>meevisiteren</a:t>
            </a:r>
            <a:r>
              <a:rPr lang="nl-NL" dirty="0"/>
              <a:t> patiënten</a:t>
            </a:r>
          </a:p>
        </p:txBody>
      </p:sp>
      <p:pic>
        <p:nvPicPr>
          <p:cNvPr id="6" name="Afbeelding 5" descr="Unknown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994523"/>
            <a:ext cx="187220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9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Uitbreiding kwaliteitsborging met chronische nierschade stadium 3 en 4.</a:t>
            </a:r>
          </a:p>
          <a:p>
            <a:r>
              <a:rPr lang="nl-NL" dirty="0"/>
              <a:t>Uitwerking door kernteam CNS met leden uit NFN, NVN en </a:t>
            </a:r>
            <a:r>
              <a:rPr lang="nl-NL" dirty="0" err="1"/>
              <a:t>Nefrovisie</a:t>
            </a:r>
            <a:r>
              <a:rPr lang="nl-NL" dirty="0"/>
              <a:t>. </a:t>
            </a:r>
          </a:p>
          <a:p>
            <a:r>
              <a:rPr lang="nl-NL" dirty="0"/>
              <a:t>Pilot met extractie uitkomstindicatoren uit EPD en toegevoegd aan </a:t>
            </a:r>
            <a:r>
              <a:rPr lang="nl-NL" dirty="0" smtClean="0"/>
              <a:t>Renine-data.</a:t>
            </a:r>
            <a:endParaRPr lang="nl-NL" dirty="0"/>
          </a:p>
          <a:p>
            <a:r>
              <a:rPr lang="nl-NL" dirty="0" smtClean="0"/>
              <a:t>Zodra uitkomsten </a:t>
            </a:r>
            <a:r>
              <a:rPr lang="nl-NL" smtClean="0"/>
              <a:t>registratie CNS 3-5 beschikbaar </a:t>
            </a:r>
            <a:r>
              <a:rPr lang="nl-NL" dirty="0" smtClean="0"/>
              <a:t>integratie in visitatiesystematiek.</a:t>
            </a:r>
            <a:endParaRPr lang="nl-NL" dirty="0"/>
          </a:p>
          <a:p>
            <a:r>
              <a:rPr lang="nl-NL" dirty="0"/>
              <a:t>Vergelijkbaar traject voor transplantatie zal gaan volgen. 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Visitatie CNS 3-4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frovisi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frovisie_powerpoint.potm" id="{8F1C2649-5FDE-4867-83C7-F99646BDB670}" vid="{B044F66A-94DF-4A8D-B4AD-1B6960F205F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Nefrovisie_powerpoint</Template>
  <TotalTime>6235</TotalTime>
  <Words>443</Words>
  <Application>Microsoft Office PowerPoint</Application>
  <PresentationFormat>Diavoorstelling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Nefrovisie</vt:lpstr>
      <vt:lpstr>Update sectie Kwaliteitsborging </vt:lpstr>
      <vt:lpstr>Wissel voorzitter</vt:lpstr>
      <vt:lpstr>Aanpassing reglement voorzitterschap</vt:lpstr>
      <vt:lpstr>Certificatie en visitatie na herziening</vt:lpstr>
      <vt:lpstr>Certificatie en visitatie na herziening</vt:lpstr>
      <vt:lpstr>Nieuwe HKZ  norm   </vt:lpstr>
      <vt:lpstr>Follow-up visitatie</vt:lpstr>
      <vt:lpstr>Pilot meevisiteren patiënten</vt:lpstr>
      <vt:lpstr>Visitatie CNS 3-4 </vt:lpstr>
      <vt:lpstr>Uitbreiden transparantie </vt:lpstr>
      <vt:lpstr>Samenvattend plannen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 van zaken Herziening visitatiesystematiek</dc:title>
  <dc:creator>Hennie van IJzerloo</dc:creator>
  <cp:lastModifiedBy>Hennie van IJzerloo</cp:lastModifiedBy>
  <cp:revision>170</cp:revision>
  <cp:lastPrinted>2021-06-16T06:54:40Z</cp:lastPrinted>
  <dcterms:created xsi:type="dcterms:W3CDTF">2018-03-25T09:35:26Z</dcterms:created>
  <dcterms:modified xsi:type="dcterms:W3CDTF">2021-10-13T08:42:50Z</dcterms:modified>
</cp:coreProperties>
</file>