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304" r:id="rId4"/>
    <p:sldId id="286" r:id="rId5"/>
    <p:sldId id="292" r:id="rId6"/>
    <p:sldId id="287" r:id="rId7"/>
    <p:sldId id="288" r:id="rId8"/>
    <p:sldId id="266" r:id="rId9"/>
    <p:sldId id="267" r:id="rId10"/>
    <p:sldId id="263" r:id="rId11"/>
    <p:sldId id="270" r:id="rId12"/>
    <p:sldId id="269" r:id="rId13"/>
    <p:sldId id="274" r:id="rId14"/>
    <p:sldId id="275" r:id="rId15"/>
    <p:sldId id="294" r:id="rId16"/>
    <p:sldId id="280" r:id="rId17"/>
    <p:sldId id="299" r:id="rId18"/>
    <p:sldId id="282"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2" autoAdjust="0"/>
    <p:restoredTop sz="94660"/>
  </p:normalViewPr>
  <p:slideViewPr>
    <p:cSldViewPr snapToGrid="0">
      <p:cViewPr varScale="1">
        <p:scale>
          <a:sx n="115" d="100"/>
          <a:sy n="115" d="100"/>
        </p:scale>
        <p:origin x="54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Verdeling</a:t>
            </a:r>
            <a:r>
              <a:rPr lang="en-US" baseline="0"/>
              <a:t> beroepsgroepen veldraadplegingen totaal</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nl-NL"/>
        </a:p>
      </c:txPr>
    </c:title>
    <c:autoTitleDeleted val="0"/>
    <c:plotArea>
      <c:layout/>
      <c:pieChart>
        <c:varyColors val="1"/>
        <c:ser>
          <c:idx val="0"/>
          <c:order val="0"/>
          <c:tx>
            <c:strRef>
              <c:f>Blad1!$D$7</c:f>
              <c:strCache>
                <c:ptCount val="1"/>
                <c:pt idx="0">
                  <c:v>aantal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6A0-4926-AF62-90EFBC80A82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6A0-4926-AF62-90EFBC80A82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6A0-4926-AF62-90EFBC80A82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6A0-4926-AF62-90EFBC80A82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6A0-4926-AF62-90EFBC80A82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F6A0-4926-AF62-90EFBC80A82D}"/>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F6A0-4926-AF62-90EFBC80A82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l-N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Blad1!$C$8:$C$14</c:f>
              <c:strCache>
                <c:ptCount val="7"/>
                <c:pt idx="0">
                  <c:v>organisatie</c:v>
                </c:pt>
                <c:pt idx="1">
                  <c:v>nefroloog</c:v>
                </c:pt>
                <c:pt idx="2">
                  <c:v>dialyseverpleegkundige/ kwal medewerker</c:v>
                </c:pt>
                <c:pt idx="3">
                  <c:v>leidinggevende</c:v>
                </c:pt>
                <c:pt idx="4">
                  <c:v>medisch maatschappelijk werker</c:v>
                </c:pt>
                <c:pt idx="5">
                  <c:v>verpleegkundig specialist</c:v>
                </c:pt>
                <c:pt idx="6">
                  <c:v>overige</c:v>
                </c:pt>
              </c:strCache>
            </c:strRef>
          </c:cat>
          <c:val>
            <c:numRef>
              <c:f>Blad1!$D$8:$D$14</c:f>
              <c:numCache>
                <c:formatCode>General</c:formatCode>
                <c:ptCount val="7"/>
                <c:pt idx="0">
                  <c:v>8</c:v>
                </c:pt>
                <c:pt idx="1">
                  <c:v>25</c:v>
                </c:pt>
                <c:pt idx="2">
                  <c:v>35</c:v>
                </c:pt>
                <c:pt idx="3">
                  <c:v>30</c:v>
                </c:pt>
                <c:pt idx="4">
                  <c:v>2</c:v>
                </c:pt>
                <c:pt idx="5">
                  <c:v>4</c:v>
                </c:pt>
                <c:pt idx="6">
                  <c:v>3</c:v>
                </c:pt>
              </c:numCache>
            </c:numRef>
          </c:val>
          <c:extLst>
            <c:ext xmlns:c16="http://schemas.microsoft.com/office/drawing/2014/chart" uri="{C3380CC4-5D6E-409C-BE32-E72D297353CC}">
              <c16:uniqueId val="{0000000E-F6A0-4926-AF62-90EFBC80A82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1199841845596505"/>
          <c:y val="0.186556341474265"/>
          <c:w val="0.48058809388043799"/>
          <c:h val="0.7962609546688019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nl-NL"/>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862E2-F080-4976-B2B5-5B53E05C305B}" type="datetimeFigureOut">
              <a:rPr lang="nl-NL" smtClean="0"/>
              <a:t>12-4-2017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EF660-68E1-45EB-92F0-21D43C3DEF6C}" type="slidenum">
              <a:rPr lang="nl-NL" smtClean="0"/>
              <a:t>‹nr.›</a:t>
            </a:fld>
            <a:endParaRPr lang="nl-NL"/>
          </a:p>
        </p:txBody>
      </p:sp>
    </p:spTree>
    <p:extLst>
      <p:ext uri="{BB962C8B-B14F-4D97-AF65-F5344CB8AC3E}">
        <p14:creationId xmlns:p14="http://schemas.microsoft.com/office/powerpoint/2010/main" val="164101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C3DD6B1-D311-41FD-A9F2-A75D1FACBFDE}" type="datetime1">
              <a:rPr lang="nl-NL" smtClean="0"/>
              <a:t>12-4-2017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8D07B49-05C5-4734-BE7B-8D42DC230CF0}" type="slidenum">
              <a:rPr lang="nl-NL" smtClean="0"/>
              <a:t>‹nr.›</a:t>
            </a:fld>
            <a:endParaRPr lang="nl-NL"/>
          </a:p>
        </p:txBody>
      </p:sp>
    </p:spTree>
    <p:extLst>
      <p:ext uri="{BB962C8B-B14F-4D97-AF65-F5344CB8AC3E}">
        <p14:creationId xmlns:p14="http://schemas.microsoft.com/office/powerpoint/2010/main" val="61204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8FF7AEA-8EBC-4323-881D-F468CCA8DF1B}" type="datetime1">
              <a:rPr lang="nl-NL" smtClean="0"/>
              <a:t>12-4-2017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8D07B49-05C5-4734-BE7B-8D42DC230CF0}" type="slidenum">
              <a:rPr lang="nl-NL" smtClean="0"/>
              <a:t>‹nr.›</a:t>
            </a:fld>
            <a:endParaRPr lang="nl-NL"/>
          </a:p>
        </p:txBody>
      </p:sp>
    </p:spTree>
    <p:extLst>
      <p:ext uri="{BB962C8B-B14F-4D97-AF65-F5344CB8AC3E}">
        <p14:creationId xmlns:p14="http://schemas.microsoft.com/office/powerpoint/2010/main" val="2703060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6774130-A622-46BC-A2DD-490A13144039}" type="datetime1">
              <a:rPr lang="nl-NL" smtClean="0"/>
              <a:t>12-4-2017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8D07B49-05C5-4734-BE7B-8D42DC230CF0}" type="slidenum">
              <a:rPr lang="nl-NL" smtClean="0"/>
              <a:t>‹nr.›</a:t>
            </a:fld>
            <a:endParaRPr lang="nl-NL"/>
          </a:p>
        </p:txBody>
      </p:sp>
    </p:spTree>
    <p:extLst>
      <p:ext uri="{BB962C8B-B14F-4D97-AF65-F5344CB8AC3E}">
        <p14:creationId xmlns:p14="http://schemas.microsoft.com/office/powerpoint/2010/main" val="1464263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C56F724-A239-48DD-9589-6EB998C6BC27}" type="datetime1">
              <a:rPr lang="nl-NL" smtClean="0"/>
              <a:t>12-4-2017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8D07B49-05C5-4734-BE7B-8D42DC230CF0}" type="slidenum">
              <a:rPr lang="nl-NL" smtClean="0"/>
              <a:t>‹nr.›</a:t>
            </a:fld>
            <a:endParaRPr lang="nl-NL"/>
          </a:p>
        </p:txBody>
      </p:sp>
    </p:spTree>
    <p:extLst>
      <p:ext uri="{BB962C8B-B14F-4D97-AF65-F5344CB8AC3E}">
        <p14:creationId xmlns:p14="http://schemas.microsoft.com/office/powerpoint/2010/main" val="2700001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9A6008FF-43D8-4579-AD58-8CB9DF387290}" type="datetime1">
              <a:rPr lang="nl-NL" smtClean="0"/>
              <a:t>12-4-2017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8D07B49-05C5-4734-BE7B-8D42DC230CF0}" type="slidenum">
              <a:rPr lang="nl-NL" smtClean="0"/>
              <a:t>‹nr.›</a:t>
            </a:fld>
            <a:endParaRPr lang="nl-NL"/>
          </a:p>
        </p:txBody>
      </p:sp>
    </p:spTree>
    <p:extLst>
      <p:ext uri="{BB962C8B-B14F-4D97-AF65-F5344CB8AC3E}">
        <p14:creationId xmlns:p14="http://schemas.microsoft.com/office/powerpoint/2010/main" val="192267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C844BB1-D060-4BB6-B51F-23F059CE7E75}" type="datetime1">
              <a:rPr lang="nl-NL" smtClean="0"/>
              <a:t>12-4-2017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8D07B49-05C5-4734-BE7B-8D42DC230CF0}" type="slidenum">
              <a:rPr lang="nl-NL" smtClean="0"/>
              <a:t>‹nr.›</a:t>
            </a:fld>
            <a:endParaRPr lang="nl-NL"/>
          </a:p>
        </p:txBody>
      </p:sp>
    </p:spTree>
    <p:extLst>
      <p:ext uri="{BB962C8B-B14F-4D97-AF65-F5344CB8AC3E}">
        <p14:creationId xmlns:p14="http://schemas.microsoft.com/office/powerpoint/2010/main" val="34002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AE574834-D9B5-41B5-A6EA-8349965FB9D0}" type="datetime1">
              <a:rPr lang="nl-NL" smtClean="0"/>
              <a:t>12-4-2017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8D07B49-05C5-4734-BE7B-8D42DC230CF0}" type="slidenum">
              <a:rPr lang="nl-NL" smtClean="0"/>
              <a:t>‹nr.›</a:t>
            </a:fld>
            <a:endParaRPr lang="nl-NL"/>
          </a:p>
        </p:txBody>
      </p:sp>
    </p:spTree>
    <p:extLst>
      <p:ext uri="{BB962C8B-B14F-4D97-AF65-F5344CB8AC3E}">
        <p14:creationId xmlns:p14="http://schemas.microsoft.com/office/powerpoint/2010/main" val="326720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4FAC917-F810-41DA-90E8-79A2314BF7C4}" type="datetime1">
              <a:rPr lang="nl-NL" smtClean="0"/>
              <a:t>12-4-2017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8D07B49-05C5-4734-BE7B-8D42DC230CF0}" type="slidenum">
              <a:rPr lang="nl-NL" smtClean="0"/>
              <a:t>‹nr.›</a:t>
            </a:fld>
            <a:endParaRPr lang="nl-NL"/>
          </a:p>
        </p:txBody>
      </p:sp>
    </p:spTree>
    <p:extLst>
      <p:ext uri="{BB962C8B-B14F-4D97-AF65-F5344CB8AC3E}">
        <p14:creationId xmlns:p14="http://schemas.microsoft.com/office/powerpoint/2010/main" val="39496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249E048-052A-4AC8-B4DE-E78EB2268D61}" type="datetime1">
              <a:rPr lang="nl-NL" smtClean="0"/>
              <a:t>12-4-2017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8D07B49-05C5-4734-BE7B-8D42DC230CF0}" type="slidenum">
              <a:rPr lang="nl-NL" smtClean="0"/>
              <a:t>‹nr.›</a:t>
            </a:fld>
            <a:endParaRPr lang="nl-NL"/>
          </a:p>
        </p:txBody>
      </p:sp>
    </p:spTree>
    <p:extLst>
      <p:ext uri="{BB962C8B-B14F-4D97-AF65-F5344CB8AC3E}">
        <p14:creationId xmlns:p14="http://schemas.microsoft.com/office/powerpoint/2010/main" val="3567648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6A686762-A63B-4EBD-8034-66454E197638}" type="datetime1">
              <a:rPr lang="nl-NL" smtClean="0"/>
              <a:t>12-4-2017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8D07B49-05C5-4734-BE7B-8D42DC230CF0}" type="slidenum">
              <a:rPr lang="nl-NL" smtClean="0"/>
              <a:t>‹nr.›</a:t>
            </a:fld>
            <a:endParaRPr lang="nl-NL"/>
          </a:p>
        </p:txBody>
      </p:sp>
    </p:spTree>
    <p:extLst>
      <p:ext uri="{BB962C8B-B14F-4D97-AF65-F5344CB8AC3E}">
        <p14:creationId xmlns:p14="http://schemas.microsoft.com/office/powerpoint/2010/main" val="349249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50620037-F9DA-4CAD-A1F6-3E2B6445F00C}" type="datetime1">
              <a:rPr lang="nl-NL" smtClean="0"/>
              <a:t>12-4-2017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8D07B49-05C5-4734-BE7B-8D42DC230CF0}" type="slidenum">
              <a:rPr lang="nl-NL" smtClean="0"/>
              <a:t>‹nr.›</a:t>
            </a:fld>
            <a:endParaRPr lang="nl-NL"/>
          </a:p>
        </p:txBody>
      </p:sp>
    </p:spTree>
    <p:extLst>
      <p:ext uri="{BB962C8B-B14F-4D97-AF65-F5344CB8AC3E}">
        <p14:creationId xmlns:p14="http://schemas.microsoft.com/office/powerpoint/2010/main" val="89726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39512-CF45-4F9D-8513-7D001B7F31AB}" type="datetime1">
              <a:rPr lang="nl-NL" smtClean="0"/>
              <a:t>12-4-2017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07B49-05C5-4734-BE7B-8D42DC230CF0}" type="slidenum">
              <a:rPr lang="nl-NL" smtClean="0"/>
              <a:t>‹nr.›</a:t>
            </a:fld>
            <a:endParaRPr lang="nl-NL"/>
          </a:p>
        </p:txBody>
      </p:sp>
    </p:spTree>
    <p:extLst>
      <p:ext uri="{BB962C8B-B14F-4D97-AF65-F5344CB8AC3E}">
        <p14:creationId xmlns:p14="http://schemas.microsoft.com/office/powerpoint/2010/main" val="3535741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smtClean="0"/>
              <a:t>Revisie visitatiesystematiek</a:t>
            </a:r>
            <a:r>
              <a:rPr lang="nl-NL" dirty="0" smtClean="0"/>
              <a:t/>
            </a:r>
            <a:br>
              <a:rPr lang="nl-NL" dirty="0" smtClean="0"/>
            </a:br>
            <a:endParaRPr lang="nl-NL" dirty="0"/>
          </a:p>
        </p:txBody>
      </p:sp>
      <p:sp>
        <p:nvSpPr>
          <p:cNvPr id="3" name="Ondertitel 2"/>
          <p:cNvSpPr>
            <a:spLocks noGrp="1"/>
          </p:cNvSpPr>
          <p:nvPr>
            <p:ph type="subTitle" idx="1"/>
          </p:nvPr>
        </p:nvSpPr>
        <p:spPr>
          <a:xfrm>
            <a:off x="1524000" y="2587239"/>
            <a:ext cx="9144000" cy="546659"/>
          </a:xfrm>
        </p:spPr>
        <p:txBody>
          <a:bodyPr/>
          <a:lstStyle/>
          <a:p>
            <a:r>
              <a:rPr lang="nl-NL" dirty="0" smtClean="0"/>
              <a:t>Presentatie NND 2017</a:t>
            </a:r>
            <a:endParaRPr lang="nl-NL" dirty="0"/>
          </a:p>
        </p:txBody>
      </p:sp>
      <p:pic>
        <p:nvPicPr>
          <p:cNvPr id="4" name="Afbeelding 3"/>
          <p:cNvPicPr>
            <a:picLocks noChangeAspect="1"/>
          </p:cNvPicPr>
          <p:nvPr/>
        </p:nvPicPr>
        <p:blipFill>
          <a:blip r:embed="rId2"/>
          <a:stretch>
            <a:fillRect/>
          </a:stretch>
        </p:blipFill>
        <p:spPr>
          <a:xfrm>
            <a:off x="4903177" y="3272286"/>
            <a:ext cx="2385646" cy="3367128"/>
          </a:xfrm>
          <a:prstGeom prst="rect">
            <a:avLst/>
          </a:prstGeom>
        </p:spPr>
        <p:style>
          <a:lnRef idx="2">
            <a:schemeClr val="dk1"/>
          </a:lnRef>
          <a:fillRef idx="1">
            <a:schemeClr val="lt1"/>
          </a:fillRef>
          <a:effectRef idx="0">
            <a:schemeClr val="dk1"/>
          </a:effectRef>
          <a:fontRef idx="minor">
            <a:schemeClr val="dk1"/>
          </a:fontRef>
        </p:style>
      </p:pic>
      <p:sp>
        <p:nvSpPr>
          <p:cNvPr id="7" name="Tijdelijke aanduiding voor dianummer 6"/>
          <p:cNvSpPr>
            <a:spLocks noGrp="1"/>
          </p:cNvSpPr>
          <p:nvPr>
            <p:ph type="sldNum" sz="quarter" idx="12"/>
          </p:nvPr>
        </p:nvSpPr>
        <p:spPr>
          <a:xfrm>
            <a:off x="4724400" y="6274289"/>
            <a:ext cx="2743200" cy="365125"/>
          </a:xfrm>
        </p:spPr>
        <p:txBody>
          <a:bodyPr/>
          <a:lstStyle/>
          <a:p>
            <a:pPr algn="ctr"/>
            <a:endParaRPr lang="nl-NL" dirty="0"/>
          </a:p>
        </p:txBody>
      </p:sp>
    </p:spTree>
    <p:extLst>
      <p:ext uri="{BB962C8B-B14F-4D97-AF65-F5344CB8AC3E}">
        <p14:creationId xmlns:p14="http://schemas.microsoft.com/office/powerpoint/2010/main" val="4028096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724766"/>
          </a:xfrm>
        </p:spPr>
        <p:txBody>
          <a:bodyPr>
            <a:normAutofit fontScale="90000"/>
          </a:bodyPr>
          <a:lstStyle/>
          <a:p>
            <a:r>
              <a:rPr lang="nl-NL" sz="3200" b="1" dirty="0" smtClean="0"/>
              <a:t>D. Dagprogramma visiteren: mening veld</a:t>
            </a:r>
            <a:br>
              <a:rPr lang="nl-NL" sz="3200" b="1" dirty="0" smtClean="0"/>
            </a:br>
            <a:endParaRPr lang="nl-NL" sz="3200" b="1"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3284" y="1089892"/>
            <a:ext cx="8820051" cy="4540200"/>
          </a:xfrm>
        </p:spPr>
      </p:pic>
      <p:sp>
        <p:nvSpPr>
          <p:cNvPr id="6" name="Tijdelijke aanduiding voor dianummer 5"/>
          <p:cNvSpPr>
            <a:spLocks noGrp="1"/>
          </p:cNvSpPr>
          <p:nvPr>
            <p:ph type="sldNum" sz="quarter" idx="12"/>
          </p:nvPr>
        </p:nvSpPr>
        <p:spPr>
          <a:xfrm>
            <a:off x="4421709" y="6303596"/>
            <a:ext cx="2743200" cy="365125"/>
          </a:xfrm>
        </p:spPr>
        <p:txBody>
          <a:bodyPr/>
          <a:lstStyle/>
          <a:p>
            <a:pPr algn="ctr"/>
            <a:endParaRPr lang="nl-NL" dirty="0"/>
          </a:p>
        </p:txBody>
      </p:sp>
      <p:sp>
        <p:nvSpPr>
          <p:cNvPr id="3" name="Tekstvak 2"/>
          <p:cNvSpPr txBox="1"/>
          <p:nvPr/>
        </p:nvSpPr>
        <p:spPr>
          <a:xfrm>
            <a:off x="363415" y="3423138"/>
            <a:ext cx="346417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err="1" smtClean="0"/>
              <a:t>Maatwerk</a:t>
            </a:r>
            <a:r>
              <a:rPr lang="en-US" dirty="0" smtClean="0"/>
              <a:t> </a:t>
            </a:r>
            <a:r>
              <a:rPr lang="en-US" dirty="0" err="1" smtClean="0"/>
              <a:t>wordt</a:t>
            </a:r>
            <a:r>
              <a:rPr lang="en-US" dirty="0" smtClean="0"/>
              <a:t> </a:t>
            </a:r>
            <a:r>
              <a:rPr lang="en-US" dirty="0" err="1" smtClean="0"/>
              <a:t>herkend</a:t>
            </a:r>
            <a:r>
              <a:rPr lang="en-US" dirty="0" smtClean="0"/>
              <a:t>!</a:t>
            </a:r>
          </a:p>
          <a:p>
            <a:endParaRPr lang="en-US" dirty="0"/>
          </a:p>
          <a:p>
            <a:r>
              <a:rPr lang="en-US" dirty="0" smtClean="0"/>
              <a:t>Men </a:t>
            </a:r>
            <a:r>
              <a:rPr lang="en-US" dirty="0" err="1" smtClean="0"/>
              <a:t>wil</a:t>
            </a:r>
            <a:r>
              <a:rPr lang="en-US" dirty="0" smtClean="0"/>
              <a:t> </a:t>
            </a:r>
            <a:r>
              <a:rPr lang="en-US" dirty="0" err="1" smtClean="0"/>
              <a:t>af</a:t>
            </a:r>
            <a:r>
              <a:rPr lang="en-US" dirty="0" smtClean="0"/>
              <a:t> van </a:t>
            </a:r>
            <a:r>
              <a:rPr lang="en-US" dirty="0" err="1" smtClean="0"/>
              <a:t>standaard</a:t>
            </a:r>
            <a:r>
              <a:rPr lang="en-US" dirty="0" smtClean="0"/>
              <a:t> </a:t>
            </a:r>
            <a:r>
              <a:rPr lang="en-US" dirty="0" err="1" smtClean="0"/>
              <a:t>vinklijst</a:t>
            </a:r>
            <a:r>
              <a:rPr lang="en-US" dirty="0" smtClean="0"/>
              <a:t> </a:t>
            </a:r>
            <a:r>
              <a:rPr lang="en-US" dirty="0" err="1" smtClean="0"/>
              <a:t>en</a:t>
            </a:r>
            <a:r>
              <a:rPr lang="en-US" dirty="0" smtClean="0"/>
              <a:t> </a:t>
            </a:r>
            <a:r>
              <a:rPr lang="en-US" dirty="0" err="1" smtClean="0"/>
              <a:t>gesprekken</a:t>
            </a:r>
            <a:r>
              <a:rPr lang="en-US" dirty="0" smtClean="0"/>
              <a:t> van 15 </a:t>
            </a:r>
            <a:r>
              <a:rPr lang="en-US" dirty="0" err="1" smtClean="0"/>
              <a:t>minuten</a:t>
            </a:r>
            <a:endParaRPr lang="nl-NL" dirty="0"/>
          </a:p>
        </p:txBody>
      </p:sp>
    </p:spTree>
    <p:extLst>
      <p:ext uri="{BB962C8B-B14F-4D97-AF65-F5344CB8AC3E}">
        <p14:creationId xmlns:p14="http://schemas.microsoft.com/office/powerpoint/2010/main" val="43459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538668"/>
          </a:xfrm>
        </p:spPr>
        <p:txBody>
          <a:bodyPr>
            <a:normAutofit fontScale="90000"/>
          </a:bodyPr>
          <a:lstStyle/>
          <a:p>
            <a:r>
              <a:rPr lang="nl-NL" sz="3200" b="1" dirty="0" smtClean="0"/>
              <a:t/>
            </a:r>
            <a:br>
              <a:rPr lang="nl-NL" sz="3200" b="1" dirty="0" smtClean="0"/>
            </a:br>
            <a:r>
              <a:rPr lang="nl-NL" sz="3200" b="1" dirty="0" smtClean="0"/>
              <a:t>Frequentie van visitatie en certificering: mening veld </a:t>
            </a:r>
            <a:br>
              <a:rPr lang="nl-NL" sz="3200" b="1" dirty="0" smtClean="0"/>
            </a:br>
            <a:r>
              <a:rPr lang="nl-NL" sz="3200" b="1" dirty="0" smtClean="0"/>
              <a:t>	</a:t>
            </a:r>
            <a:endParaRPr lang="nl-NL" sz="3200" b="1"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9538" y="1163369"/>
            <a:ext cx="8925616" cy="4587575"/>
          </a:xfrm>
        </p:spPr>
      </p:pic>
      <p:sp>
        <p:nvSpPr>
          <p:cNvPr id="6" name="Tijdelijke aanduiding voor dianummer 5"/>
          <p:cNvSpPr>
            <a:spLocks noGrp="1"/>
          </p:cNvSpPr>
          <p:nvPr>
            <p:ph type="sldNum" sz="quarter" idx="12"/>
          </p:nvPr>
        </p:nvSpPr>
        <p:spPr>
          <a:xfrm>
            <a:off x="4380746" y="6010519"/>
            <a:ext cx="2743200" cy="365125"/>
          </a:xfrm>
        </p:spPr>
        <p:txBody>
          <a:bodyPr/>
          <a:lstStyle/>
          <a:p>
            <a:pPr algn="ctr"/>
            <a:endParaRPr lang="nl-NL" dirty="0"/>
          </a:p>
        </p:txBody>
      </p:sp>
      <p:sp>
        <p:nvSpPr>
          <p:cNvPr id="3" name="Tekstvak 2"/>
          <p:cNvSpPr txBox="1"/>
          <p:nvPr/>
        </p:nvSpPr>
        <p:spPr>
          <a:xfrm>
            <a:off x="374074" y="3036276"/>
            <a:ext cx="3408218"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err="1" smtClean="0"/>
              <a:t>Frequentie</a:t>
            </a:r>
            <a:r>
              <a:rPr lang="en-US" dirty="0" smtClean="0"/>
              <a:t> </a:t>
            </a:r>
            <a:r>
              <a:rPr lang="en-US" dirty="0" err="1" smtClean="0"/>
              <a:t>gevolg</a:t>
            </a:r>
            <a:r>
              <a:rPr lang="en-US" dirty="0" smtClean="0"/>
              <a:t> van </a:t>
            </a:r>
            <a:r>
              <a:rPr lang="en-US" dirty="0" err="1" smtClean="0"/>
              <a:t>certificatie</a:t>
            </a:r>
            <a:r>
              <a:rPr lang="en-US" dirty="0" smtClean="0"/>
              <a:t> schema </a:t>
            </a:r>
            <a:r>
              <a:rPr lang="en-US" dirty="0" err="1" smtClean="0"/>
              <a:t>behorend</a:t>
            </a:r>
            <a:r>
              <a:rPr lang="en-US" dirty="0" smtClean="0"/>
              <a:t> </a:t>
            </a:r>
            <a:r>
              <a:rPr lang="en-US" dirty="0" err="1" smtClean="0"/>
              <a:t>bij</a:t>
            </a:r>
            <a:r>
              <a:rPr lang="en-US" dirty="0" smtClean="0"/>
              <a:t> </a:t>
            </a:r>
          </a:p>
          <a:p>
            <a:r>
              <a:rPr lang="nl-NL" dirty="0" smtClean="0"/>
              <a:t>HKZ norm dialyse</a:t>
            </a:r>
          </a:p>
          <a:p>
            <a:r>
              <a:rPr lang="nl-NL" dirty="0" smtClean="0"/>
              <a:t>Gebaseerd  op ISO 9001:2015</a:t>
            </a:r>
            <a:endParaRPr lang="nl-NL" dirty="0"/>
          </a:p>
        </p:txBody>
      </p:sp>
    </p:spTree>
    <p:extLst>
      <p:ext uri="{BB962C8B-B14F-4D97-AF65-F5344CB8AC3E}">
        <p14:creationId xmlns:p14="http://schemas.microsoft.com/office/powerpoint/2010/main" val="156477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724766"/>
          </a:xfrm>
        </p:spPr>
        <p:txBody>
          <a:bodyPr>
            <a:normAutofit/>
          </a:bodyPr>
          <a:lstStyle/>
          <a:p>
            <a:r>
              <a:rPr lang="nl-NL" sz="3200" b="1" dirty="0" smtClean="0"/>
              <a:t>E. Rol PVC bij beoordeling KMS: mening veld </a:t>
            </a:r>
            <a:endParaRPr lang="nl-NL" sz="3200" b="1" dirty="0"/>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2371" y="1224733"/>
            <a:ext cx="8878029" cy="4601301"/>
          </a:xfrm>
        </p:spPr>
      </p:pic>
      <p:sp>
        <p:nvSpPr>
          <p:cNvPr id="5" name="Tijdelijke aanduiding voor dianummer 4"/>
          <p:cNvSpPr>
            <a:spLocks noGrp="1"/>
          </p:cNvSpPr>
          <p:nvPr>
            <p:ph type="sldNum" sz="quarter" idx="12"/>
          </p:nvPr>
        </p:nvSpPr>
        <p:spPr>
          <a:xfrm>
            <a:off x="4599785" y="6244980"/>
            <a:ext cx="2743200" cy="365125"/>
          </a:xfrm>
        </p:spPr>
        <p:txBody>
          <a:bodyPr/>
          <a:lstStyle/>
          <a:p>
            <a:pPr algn="ctr"/>
            <a:fld id="{28D07B49-05C5-4734-BE7B-8D42DC230CF0}" type="slidenum">
              <a:rPr lang="nl-NL" smtClean="0"/>
              <a:pPr algn="ctr"/>
              <a:t>12</a:t>
            </a:fld>
            <a:endParaRPr lang="nl-NL" dirty="0"/>
          </a:p>
        </p:txBody>
      </p:sp>
      <p:sp>
        <p:nvSpPr>
          <p:cNvPr id="3" name="Tekstvak 2"/>
          <p:cNvSpPr txBox="1"/>
          <p:nvPr/>
        </p:nvSpPr>
        <p:spPr>
          <a:xfrm>
            <a:off x="321850" y="2583730"/>
            <a:ext cx="3194433"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nl-NL" dirty="0" smtClean="0"/>
              <a:t>Risico </a:t>
            </a:r>
            <a:r>
              <a:rPr lang="nl-NL" dirty="0"/>
              <a:t>van overlaten van A-stellingen aan CI is dat </a:t>
            </a:r>
            <a:r>
              <a:rPr lang="nl-NL" dirty="0" smtClean="0"/>
              <a:t>CI onvoldoende inhoudelijke kennis over </a:t>
            </a:r>
            <a:r>
              <a:rPr lang="nl-NL" dirty="0" err="1" smtClean="0"/>
              <a:t>nefrologische</a:t>
            </a:r>
            <a:r>
              <a:rPr lang="nl-NL" dirty="0" smtClean="0"/>
              <a:t> </a:t>
            </a:r>
            <a:r>
              <a:rPr lang="nl-NL" dirty="0"/>
              <a:t>zorg </a:t>
            </a:r>
            <a:r>
              <a:rPr lang="nl-NL" dirty="0" smtClean="0"/>
              <a:t>heeft en </a:t>
            </a:r>
            <a:r>
              <a:rPr lang="nl-NL" dirty="0"/>
              <a:t>dat het volgen  van procedures prevaleert boven daadwerkelijk resultaat.</a:t>
            </a:r>
          </a:p>
        </p:txBody>
      </p:sp>
      <p:pic>
        <p:nvPicPr>
          <p:cNvPr id="7" name="Afbeelding 6"/>
          <p:cNvPicPr>
            <a:picLocks noChangeAspect="1"/>
          </p:cNvPicPr>
          <p:nvPr/>
        </p:nvPicPr>
        <p:blipFill>
          <a:blip r:embed="rId3"/>
          <a:stretch>
            <a:fillRect/>
          </a:stretch>
        </p:blipFill>
        <p:spPr>
          <a:xfrm>
            <a:off x="1779658" y="4868552"/>
            <a:ext cx="3050037" cy="1753341"/>
          </a:xfrm>
          <a:prstGeom prst="rect">
            <a:avLst/>
          </a:prstGeom>
        </p:spPr>
      </p:pic>
    </p:spTree>
    <p:extLst>
      <p:ext uri="{BB962C8B-B14F-4D97-AF65-F5344CB8AC3E}">
        <p14:creationId xmlns:p14="http://schemas.microsoft.com/office/powerpoint/2010/main" val="211053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724766"/>
          </a:xfrm>
        </p:spPr>
        <p:txBody>
          <a:bodyPr>
            <a:normAutofit/>
          </a:bodyPr>
          <a:lstStyle/>
          <a:p>
            <a:r>
              <a:rPr lang="nl-NL" sz="3200" b="1" dirty="0" smtClean="0"/>
              <a:t>F. Interpretatie indicatoren: mening veld</a:t>
            </a:r>
            <a:endParaRPr lang="nl-NL" sz="3200" b="1" dirty="0"/>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0081" y="1374287"/>
            <a:ext cx="8778792" cy="4351338"/>
          </a:xfrm>
        </p:spPr>
      </p:pic>
      <p:sp>
        <p:nvSpPr>
          <p:cNvPr id="8" name="Tijdelijke aanduiding voor dianummer 7"/>
          <p:cNvSpPr>
            <a:spLocks noGrp="1"/>
          </p:cNvSpPr>
          <p:nvPr>
            <p:ph type="sldNum" sz="quarter" idx="12"/>
          </p:nvPr>
        </p:nvSpPr>
        <p:spPr>
          <a:xfrm>
            <a:off x="4407877" y="6010020"/>
            <a:ext cx="2743200" cy="365125"/>
          </a:xfrm>
        </p:spPr>
        <p:txBody>
          <a:bodyPr/>
          <a:lstStyle/>
          <a:p>
            <a:pPr algn="ctr"/>
            <a:endParaRPr lang="nl-NL" dirty="0"/>
          </a:p>
        </p:txBody>
      </p:sp>
      <p:sp>
        <p:nvSpPr>
          <p:cNvPr id="3" name="Tekstvak 2"/>
          <p:cNvSpPr txBox="1"/>
          <p:nvPr/>
        </p:nvSpPr>
        <p:spPr>
          <a:xfrm>
            <a:off x="386862" y="3892061"/>
            <a:ext cx="3387969"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De term </a:t>
            </a:r>
            <a:r>
              <a:rPr lang="en-US" dirty="0" err="1" smtClean="0"/>
              <a:t>ZiZo</a:t>
            </a:r>
            <a:r>
              <a:rPr lang="en-US" dirty="0" smtClean="0"/>
              <a:t> (</a:t>
            </a:r>
            <a:r>
              <a:rPr lang="en-US" dirty="0" err="1" smtClean="0"/>
              <a:t>zichtbare</a:t>
            </a:r>
            <a:r>
              <a:rPr lang="en-US" dirty="0" smtClean="0"/>
              <a:t> </a:t>
            </a:r>
            <a:r>
              <a:rPr lang="en-US" dirty="0" err="1" smtClean="0"/>
              <a:t>zorg</a:t>
            </a:r>
            <a:r>
              <a:rPr lang="en-US" dirty="0" smtClean="0"/>
              <a:t>) </a:t>
            </a:r>
            <a:r>
              <a:rPr lang="en-US" dirty="0" err="1" smtClean="0"/>
              <a:t>indicatoren</a:t>
            </a:r>
            <a:r>
              <a:rPr lang="en-US" dirty="0" smtClean="0"/>
              <a:t> is  </a:t>
            </a:r>
            <a:r>
              <a:rPr lang="en-US" dirty="0" err="1" smtClean="0"/>
              <a:t>vervangen</a:t>
            </a:r>
            <a:r>
              <a:rPr lang="en-US" dirty="0" smtClean="0"/>
              <a:t> door de term</a:t>
            </a:r>
          </a:p>
          <a:p>
            <a:r>
              <a:rPr lang="nl-NL" dirty="0" smtClean="0"/>
              <a:t>“kwaliteitsindicatoren </a:t>
            </a:r>
            <a:r>
              <a:rPr lang="nl-NL" dirty="0"/>
              <a:t>chronische </a:t>
            </a:r>
            <a:r>
              <a:rPr lang="nl-NL" dirty="0" err="1" smtClean="0"/>
              <a:t>nierschade</a:t>
            </a:r>
            <a:r>
              <a:rPr lang="nl-NL" dirty="0" smtClean="0"/>
              <a:t>”</a:t>
            </a:r>
            <a:endParaRPr lang="nl-NL" dirty="0"/>
          </a:p>
        </p:txBody>
      </p:sp>
    </p:spTree>
    <p:extLst>
      <p:ext uri="{BB962C8B-B14F-4D97-AF65-F5344CB8AC3E}">
        <p14:creationId xmlns:p14="http://schemas.microsoft.com/office/powerpoint/2010/main" val="265441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724766"/>
          </a:xfrm>
        </p:spPr>
        <p:txBody>
          <a:bodyPr>
            <a:normAutofit/>
          </a:bodyPr>
          <a:lstStyle/>
          <a:p>
            <a:r>
              <a:rPr lang="nl-NL" sz="3200" b="1" dirty="0" smtClean="0"/>
              <a:t>G. Transparantie: mening veld</a:t>
            </a:r>
            <a:endParaRPr lang="nl-NL" sz="3200" b="1" dirty="0"/>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0360" y="1362564"/>
            <a:ext cx="8418234" cy="4351338"/>
          </a:xfrm>
        </p:spPr>
      </p:pic>
      <p:sp>
        <p:nvSpPr>
          <p:cNvPr id="8" name="Tijdelijke aanduiding voor dianummer 7"/>
          <p:cNvSpPr>
            <a:spLocks noGrp="1"/>
          </p:cNvSpPr>
          <p:nvPr>
            <p:ph type="sldNum" sz="quarter" idx="12"/>
          </p:nvPr>
        </p:nvSpPr>
        <p:spPr>
          <a:xfrm>
            <a:off x="4407877" y="5986574"/>
            <a:ext cx="2743200" cy="365125"/>
          </a:xfrm>
        </p:spPr>
        <p:txBody>
          <a:bodyPr/>
          <a:lstStyle/>
          <a:p>
            <a:pPr algn="ctr"/>
            <a:endParaRPr lang="nl-NL" dirty="0"/>
          </a:p>
        </p:txBody>
      </p:sp>
    </p:spTree>
    <p:extLst>
      <p:ext uri="{BB962C8B-B14F-4D97-AF65-F5344CB8AC3E}">
        <p14:creationId xmlns:p14="http://schemas.microsoft.com/office/powerpoint/2010/main" val="2108850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724766"/>
          </a:xfrm>
        </p:spPr>
        <p:txBody>
          <a:bodyPr>
            <a:noAutofit/>
          </a:bodyPr>
          <a:lstStyle/>
          <a:p>
            <a:r>
              <a:rPr lang="nl-NL" sz="2800" b="1" dirty="0" smtClean="0"/>
              <a:t>H. Aandacht voor </a:t>
            </a:r>
            <a:r>
              <a:rPr lang="nl-NL" sz="2800" b="1" dirty="0" err="1" smtClean="0"/>
              <a:t>PROMs</a:t>
            </a:r>
            <a:r>
              <a:rPr lang="nl-NL" sz="2800" b="1" dirty="0" smtClean="0"/>
              <a:t> en </a:t>
            </a:r>
            <a:r>
              <a:rPr lang="nl-NL" sz="2800" b="1" dirty="0" err="1" smtClean="0"/>
              <a:t>PREMs</a:t>
            </a:r>
            <a:r>
              <a:rPr lang="nl-NL" sz="2800" b="1" dirty="0" smtClean="0"/>
              <a:t> tijdens visitaties:</a:t>
            </a:r>
            <a:br>
              <a:rPr lang="nl-NL" sz="2800" b="1" dirty="0" smtClean="0"/>
            </a:br>
            <a:r>
              <a:rPr lang="nl-NL" sz="2800" b="1" dirty="0" smtClean="0"/>
              <a:t>mening Veld</a:t>
            </a:r>
            <a:endParaRPr lang="nl-NL" sz="2800" b="1"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4677" y="1417724"/>
            <a:ext cx="8059616" cy="4770281"/>
          </a:xfrm>
        </p:spPr>
      </p:pic>
      <p:sp>
        <p:nvSpPr>
          <p:cNvPr id="8" name="Tijdelijke aanduiding voor dianummer 7"/>
          <p:cNvSpPr>
            <a:spLocks noGrp="1"/>
          </p:cNvSpPr>
          <p:nvPr>
            <p:ph type="sldNum" sz="quarter" idx="12"/>
          </p:nvPr>
        </p:nvSpPr>
        <p:spPr>
          <a:xfrm>
            <a:off x="4322885" y="6385657"/>
            <a:ext cx="2743200" cy="365125"/>
          </a:xfrm>
        </p:spPr>
        <p:txBody>
          <a:bodyPr/>
          <a:lstStyle/>
          <a:p>
            <a:pPr algn="ctr"/>
            <a:endParaRPr lang="nl-NL" dirty="0"/>
          </a:p>
        </p:txBody>
      </p:sp>
    </p:spTree>
    <p:extLst>
      <p:ext uri="{BB962C8B-B14F-4D97-AF65-F5344CB8AC3E}">
        <p14:creationId xmlns:p14="http://schemas.microsoft.com/office/powerpoint/2010/main" val="2809079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9584" y="1380355"/>
            <a:ext cx="9031202" cy="4654686"/>
          </a:xfrm>
        </p:spPr>
      </p:pic>
      <p:sp>
        <p:nvSpPr>
          <p:cNvPr id="2" name="Titel 1"/>
          <p:cNvSpPr>
            <a:spLocks noGrp="1"/>
          </p:cNvSpPr>
          <p:nvPr>
            <p:ph type="title"/>
          </p:nvPr>
        </p:nvSpPr>
        <p:spPr>
          <a:xfrm>
            <a:off x="838200" y="365126"/>
            <a:ext cx="10515600" cy="724766"/>
          </a:xfrm>
        </p:spPr>
        <p:txBody>
          <a:bodyPr>
            <a:noAutofit/>
          </a:bodyPr>
          <a:lstStyle/>
          <a:p>
            <a:r>
              <a:rPr lang="nl-NL" sz="2800" b="1" dirty="0" smtClean="0"/>
              <a:t/>
            </a:r>
            <a:br>
              <a:rPr lang="nl-NL" sz="2800" b="1" dirty="0" smtClean="0"/>
            </a:br>
            <a:r>
              <a:rPr lang="nl-NL" sz="2800" b="1" dirty="0" smtClean="0"/>
              <a:t>Kan het </a:t>
            </a:r>
            <a:r>
              <a:rPr lang="nl-NL" sz="2800" b="1" dirty="0" err="1" smtClean="0"/>
              <a:t>patientenperspectief</a:t>
            </a:r>
            <a:r>
              <a:rPr lang="nl-NL" sz="2800" b="1" dirty="0" smtClean="0"/>
              <a:t> beter in beeld? </a:t>
            </a:r>
            <a:br>
              <a:rPr lang="nl-NL" sz="2800" b="1" dirty="0" smtClean="0"/>
            </a:br>
            <a:r>
              <a:rPr lang="nl-NL" sz="2800" b="1" dirty="0" smtClean="0"/>
              <a:t>Mening veld</a:t>
            </a:r>
            <a:endParaRPr lang="nl-NL" sz="2800" b="1" dirty="0"/>
          </a:p>
        </p:txBody>
      </p:sp>
      <p:sp>
        <p:nvSpPr>
          <p:cNvPr id="11" name="Tijdelijke aanduiding voor dianummer 10"/>
          <p:cNvSpPr>
            <a:spLocks noGrp="1"/>
          </p:cNvSpPr>
          <p:nvPr>
            <p:ph type="sldNum" sz="quarter" idx="12"/>
          </p:nvPr>
        </p:nvSpPr>
        <p:spPr>
          <a:xfrm>
            <a:off x="4510454" y="6348292"/>
            <a:ext cx="2743200" cy="365125"/>
          </a:xfrm>
        </p:spPr>
        <p:txBody>
          <a:bodyPr/>
          <a:lstStyle/>
          <a:p>
            <a:pPr algn="ctr"/>
            <a:fld id="{28D07B49-05C5-4734-BE7B-8D42DC230CF0}" type="slidenum">
              <a:rPr lang="nl-NL" smtClean="0"/>
              <a:pPr algn="ctr"/>
              <a:t>16</a:t>
            </a:fld>
            <a:endParaRPr lang="nl-NL" dirty="0"/>
          </a:p>
        </p:txBody>
      </p:sp>
    </p:spTree>
    <p:extLst>
      <p:ext uri="{BB962C8B-B14F-4D97-AF65-F5344CB8AC3E}">
        <p14:creationId xmlns:p14="http://schemas.microsoft.com/office/powerpoint/2010/main" val="2231123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Aandacht voor </a:t>
            </a:r>
            <a:r>
              <a:rPr lang="nl-NL" b="1" dirty="0" err="1"/>
              <a:t>patiëntenperspectief</a:t>
            </a:r>
            <a:r>
              <a:rPr lang="nl-NL" dirty="0"/>
              <a:t/>
            </a:r>
            <a:br>
              <a:rPr lang="nl-NL" dirty="0"/>
            </a:br>
            <a:endParaRPr lang="nl-NL" dirty="0"/>
          </a:p>
        </p:txBody>
      </p:sp>
      <p:sp>
        <p:nvSpPr>
          <p:cNvPr id="3" name="Tijdelijke aanduiding voor inhoud 2"/>
          <p:cNvSpPr>
            <a:spLocks noGrp="1"/>
          </p:cNvSpPr>
          <p:nvPr>
            <p:ph idx="1"/>
          </p:nvPr>
        </p:nvSpPr>
        <p:spPr/>
        <p:txBody>
          <a:bodyPr/>
          <a:lstStyle/>
          <a:p>
            <a:pPr marL="0" indent="0">
              <a:buNone/>
            </a:pPr>
            <a:r>
              <a:rPr lang="nl-NL" dirty="0" smtClean="0"/>
              <a:t>Voorstel: pilot </a:t>
            </a:r>
            <a:r>
              <a:rPr lang="nl-NL" dirty="0" err="1" smtClean="0"/>
              <a:t>meevisiteren</a:t>
            </a:r>
            <a:r>
              <a:rPr lang="nl-NL" dirty="0" smtClean="0"/>
              <a:t> </a:t>
            </a:r>
            <a:r>
              <a:rPr lang="nl-NL" dirty="0"/>
              <a:t>opgeleide </a:t>
            </a:r>
            <a:r>
              <a:rPr lang="nl-NL" dirty="0" smtClean="0"/>
              <a:t>NVN visitator</a:t>
            </a:r>
            <a:endParaRPr lang="nl-NL" dirty="0"/>
          </a:p>
        </p:txBody>
      </p:sp>
      <p:sp>
        <p:nvSpPr>
          <p:cNvPr id="4" name="Tijdelijke aanduiding voor dianummer 3"/>
          <p:cNvSpPr>
            <a:spLocks noGrp="1"/>
          </p:cNvSpPr>
          <p:nvPr>
            <p:ph type="sldNum" sz="quarter" idx="12"/>
          </p:nvPr>
        </p:nvSpPr>
        <p:spPr/>
        <p:txBody>
          <a:bodyPr/>
          <a:lstStyle/>
          <a:p>
            <a:fld id="{28D07B49-05C5-4734-BE7B-8D42DC230CF0}" type="slidenum">
              <a:rPr lang="nl-NL" smtClean="0"/>
              <a:t>17</a:t>
            </a:fld>
            <a:endParaRPr lang="nl-NL"/>
          </a:p>
        </p:txBody>
      </p:sp>
      <p:pic>
        <p:nvPicPr>
          <p:cNvPr id="5" name="Afbeelding 4"/>
          <p:cNvPicPr>
            <a:picLocks noChangeAspect="1"/>
          </p:cNvPicPr>
          <p:nvPr/>
        </p:nvPicPr>
        <p:blipFill>
          <a:blip r:embed="rId2"/>
          <a:stretch>
            <a:fillRect/>
          </a:stretch>
        </p:blipFill>
        <p:spPr>
          <a:xfrm>
            <a:off x="3131321" y="2797017"/>
            <a:ext cx="5479279" cy="3137806"/>
          </a:xfrm>
          <a:prstGeom prst="rect">
            <a:avLst/>
          </a:prstGeom>
        </p:spPr>
      </p:pic>
    </p:spTree>
    <p:extLst>
      <p:ext uri="{BB962C8B-B14F-4D97-AF65-F5344CB8AC3E}">
        <p14:creationId xmlns:p14="http://schemas.microsoft.com/office/powerpoint/2010/main" val="476660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572721"/>
          </a:xfrm>
        </p:spPr>
        <p:txBody>
          <a:bodyPr>
            <a:normAutofit/>
          </a:bodyPr>
          <a:lstStyle/>
          <a:p>
            <a:r>
              <a:rPr lang="nl-NL" sz="3200" b="1" dirty="0" smtClean="0"/>
              <a:t>Vervolg</a:t>
            </a:r>
            <a:endParaRPr lang="nl-NL" sz="3200" b="1" dirty="0"/>
          </a:p>
        </p:txBody>
      </p:sp>
      <p:sp>
        <p:nvSpPr>
          <p:cNvPr id="3" name="Tijdelijke aanduiding voor inhoud 2"/>
          <p:cNvSpPr>
            <a:spLocks noGrp="1"/>
          </p:cNvSpPr>
          <p:nvPr>
            <p:ph idx="1"/>
          </p:nvPr>
        </p:nvSpPr>
        <p:spPr>
          <a:xfrm>
            <a:off x="838200" y="1348154"/>
            <a:ext cx="10515600" cy="4828809"/>
          </a:xfrm>
        </p:spPr>
        <p:txBody>
          <a:bodyPr/>
          <a:lstStyle/>
          <a:p>
            <a:r>
              <a:rPr lang="nl-NL" dirty="0" smtClean="0"/>
              <a:t>Conclusies worden meegenomen naar </a:t>
            </a:r>
            <a:r>
              <a:rPr lang="nl-NL" dirty="0" err="1" smtClean="0"/>
              <a:t>Invitational</a:t>
            </a:r>
            <a:r>
              <a:rPr lang="nl-NL" dirty="0" smtClean="0"/>
              <a:t> conference Q2 2017 met stakeholders dialysezorg</a:t>
            </a:r>
          </a:p>
          <a:p>
            <a:r>
              <a:rPr lang="nl-NL" dirty="0" smtClean="0"/>
              <a:t>Uitwerking van conclusies in voorstel nieuwe</a:t>
            </a:r>
            <a:r>
              <a:rPr lang="nl-NL" dirty="0"/>
              <a:t> systematiek</a:t>
            </a:r>
            <a:r>
              <a:rPr lang="nl-NL" dirty="0" smtClean="0"/>
              <a:t> en nieuwe stellingen Q3 en Q4 2017</a:t>
            </a:r>
          </a:p>
          <a:p>
            <a:r>
              <a:rPr lang="nl-NL" dirty="0" smtClean="0"/>
              <a:t>Voorstel nieuwe systematiek Klinische Vergadering december 2017</a:t>
            </a:r>
          </a:p>
          <a:p>
            <a:r>
              <a:rPr lang="nl-NL" dirty="0" smtClean="0"/>
              <a:t>Voorstellen ter besluitvorming NND Q1 2018</a:t>
            </a:r>
            <a:endParaRPr lang="nl-NL" dirty="0"/>
          </a:p>
        </p:txBody>
      </p:sp>
      <p:sp>
        <p:nvSpPr>
          <p:cNvPr id="6" name="Tijdelijke aanduiding voor dianummer 5"/>
          <p:cNvSpPr>
            <a:spLocks noGrp="1"/>
          </p:cNvSpPr>
          <p:nvPr>
            <p:ph type="sldNum" sz="quarter" idx="12"/>
          </p:nvPr>
        </p:nvSpPr>
        <p:spPr>
          <a:xfrm>
            <a:off x="4724400" y="6176963"/>
            <a:ext cx="2743200" cy="365125"/>
          </a:xfrm>
        </p:spPr>
        <p:txBody>
          <a:bodyPr/>
          <a:lstStyle/>
          <a:p>
            <a:pPr algn="ctr"/>
            <a:endParaRPr lang="nl-NL" dirty="0"/>
          </a:p>
        </p:txBody>
      </p:sp>
    </p:spTree>
    <p:extLst>
      <p:ext uri="{BB962C8B-B14F-4D97-AF65-F5344CB8AC3E}">
        <p14:creationId xmlns:p14="http://schemas.microsoft.com/office/powerpoint/2010/main" val="3597247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365125"/>
            <a:ext cx="10515600" cy="595457"/>
          </a:xfrm>
        </p:spPr>
        <p:txBody>
          <a:bodyPr>
            <a:normAutofit fontScale="90000"/>
          </a:bodyPr>
          <a:lstStyle/>
          <a:p>
            <a:r>
              <a:rPr lang="nl-NL" dirty="0"/>
              <a:t> </a:t>
            </a:r>
            <a:r>
              <a:rPr lang="nl-NL" sz="3600" b="1" dirty="0" smtClean="0"/>
              <a:t>Tijdlijn terugblik</a:t>
            </a:r>
            <a:endParaRPr lang="nl-NL" sz="3600" b="1" dirty="0"/>
          </a:p>
        </p:txBody>
      </p:sp>
      <p:sp>
        <p:nvSpPr>
          <p:cNvPr id="7" name="Tijdelijke aanduiding voor inhoud 6"/>
          <p:cNvSpPr>
            <a:spLocks noGrp="1"/>
          </p:cNvSpPr>
          <p:nvPr>
            <p:ph idx="1"/>
          </p:nvPr>
        </p:nvSpPr>
        <p:spPr>
          <a:xfrm>
            <a:off x="838200" y="1052945"/>
            <a:ext cx="10515600" cy="5283200"/>
          </a:xfrm>
        </p:spPr>
        <p:txBody>
          <a:bodyPr>
            <a:normAutofit/>
          </a:bodyPr>
          <a:lstStyle/>
          <a:p>
            <a:r>
              <a:rPr lang="nl-NL" sz="2600" dirty="0" smtClean="0"/>
              <a:t>3 </a:t>
            </a:r>
            <a:r>
              <a:rPr lang="nl-NL" sz="2600" dirty="0"/>
              <a:t>december</a:t>
            </a:r>
            <a:r>
              <a:rPr lang="nl-NL" sz="2600" dirty="0" smtClean="0"/>
              <a:t> 2015		Advies commissie Van Es naar aanleiding van 					discussie over volumenorm</a:t>
            </a:r>
          </a:p>
          <a:p>
            <a:r>
              <a:rPr lang="nl-NL" sz="2600" dirty="0" smtClean="0"/>
              <a:t>22 maart 2016		Goedkeuring keuren visitatiestellingen waarin 					verwerkt advies  volumenorm 2016 door 					NFN/V&amp;VN				</a:t>
            </a:r>
            <a:endParaRPr lang="en-US" dirty="0"/>
          </a:p>
          <a:p>
            <a:endParaRPr lang="nl-NL" dirty="0" smtClean="0"/>
          </a:p>
          <a:p>
            <a:r>
              <a:rPr lang="nl-NL" sz="2600" dirty="0" smtClean="0"/>
              <a:t>14 </a:t>
            </a:r>
            <a:r>
              <a:rPr lang="nl-NL" sz="2600" dirty="0"/>
              <a:t>april 2016		Installatie Commissie </a:t>
            </a:r>
            <a:r>
              <a:rPr lang="nl-NL" sz="2600" dirty="0" smtClean="0"/>
              <a:t>Revisie </a:t>
            </a:r>
            <a:r>
              <a:rPr lang="nl-NL" sz="2600"/>
              <a:t>V</a:t>
            </a:r>
            <a:r>
              <a:rPr lang="nl-NL" sz="2600" smtClean="0"/>
              <a:t>istatiesystematiek</a:t>
            </a:r>
            <a:endParaRPr lang="nl-NL" sz="2600" dirty="0"/>
          </a:p>
          <a:p>
            <a:pPr lvl="8"/>
            <a:r>
              <a:rPr lang="nl-NL" dirty="0"/>
              <a:t>Opdracht:  herbeoordeling stellingen en herziening visitatiesystematiek</a:t>
            </a:r>
          </a:p>
          <a:p>
            <a:r>
              <a:rPr lang="nl-NL" sz="2600" dirty="0"/>
              <a:t>9 november 2016	</a:t>
            </a:r>
            <a:r>
              <a:rPr lang="nl-NL" sz="2600" dirty="0" smtClean="0"/>
              <a:t>	PVC </a:t>
            </a:r>
            <a:r>
              <a:rPr lang="nl-NL" sz="2600" dirty="0"/>
              <a:t>Brainstormsessie </a:t>
            </a:r>
          </a:p>
          <a:p>
            <a:r>
              <a:rPr lang="nl-NL" sz="2600" dirty="0"/>
              <a:t>Feb – mrt 2017		Veldraadplegingen </a:t>
            </a:r>
          </a:p>
          <a:p>
            <a:endParaRPr lang="nl-NL" dirty="0" smtClean="0"/>
          </a:p>
        </p:txBody>
      </p:sp>
      <p:sp>
        <p:nvSpPr>
          <p:cNvPr id="5" name="Tekstvak 4"/>
          <p:cNvSpPr txBox="1"/>
          <p:nvPr/>
        </p:nvSpPr>
        <p:spPr>
          <a:xfrm>
            <a:off x="375139" y="2262452"/>
            <a:ext cx="4015153" cy="1377563"/>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nl-NL" dirty="0"/>
              <a:t>NB deel adviezen </a:t>
            </a:r>
            <a:r>
              <a:rPr lang="nl-NL" dirty="0" err="1"/>
              <a:t>cie</a:t>
            </a:r>
            <a:r>
              <a:rPr lang="nl-NL" dirty="0"/>
              <a:t> van Es nog niet opgepakt </a:t>
            </a:r>
            <a:r>
              <a:rPr lang="nl-NL" dirty="0" smtClean="0"/>
              <a:t>:</a:t>
            </a:r>
          </a:p>
          <a:p>
            <a:pPr marL="171450" indent="-171450">
              <a:buFont typeface="Arial" panose="020B0604020202020204" pitchFamily="34" charset="0"/>
              <a:buChar char="•"/>
            </a:pPr>
            <a:r>
              <a:rPr lang="nl-NL" sz="1200" dirty="0" smtClean="0"/>
              <a:t>patiënten perspectief</a:t>
            </a:r>
          </a:p>
          <a:p>
            <a:pPr marL="171450" indent="-171450">
              <a:buFont typeface="Arial" panose="020B0604020202020204" pitchFamily="34" charset="0"/>
              <a:buChar char="•"/>
            </a:pPr>
            <a:r>
              <a:rPr lang="nl-NL" sz="1200" dirty="0" smtClean="0"/>
              <a:t>rol </a:t>
            </a:r>
            <a:r>
              <a:rPr lang="nl-NL" sz="1200" dirty="0"/>
              <a:t>NVN </a:t>
            </a:r>
            <a:r>
              <a:rPr lang="nl-NL" sz="1200" dirty="0" smtClean="0"/>
              <a:t>kwaliteitssysteem</a:t>
            </a:r>
          </a:p>
          <a:p>
            <a:pPr marL="171450" indent="-171450">
              <a:buFont typeface="Arial" panose="020B0604020202020204" pitchFamily="34" charset="0"/>
              <a:buChar char="•"/>
            </a:pPr>
            <a:r>
              <a:rPr lang="nl-NL" sz="1200" dirty="0" smtClean="0"/>
              <a:t>publicatie en analyse van gegevens visitatie</a:t>
            </a:r>
          </a:p>
          <a:p>
            <a:pPr marL="171450" indent="-171450">
              <a:buFont typeface="Arial" panose="020B0604020202020204" pitchFamily="34" charset="0"/>
              <a:buChar char="•"/>
            </a:pPr>
            <a:r>
              <a:rPr lang="nl-NL" sz="1200" dirty="0" smtClean="0"/>
              <a:t>inhoudelijk </a:t>
            </a:r>
            <a:r>
              <a:rPr lang="nl-NL" sz="1200" dirty="0"/>
              <a:t>onderwerpen </a:t>
            </a:r>
            <a:r>
              <a:rPr lang="nl-NL" sz="1200" dirty="0" err="1"/>
              <a:t>oa</a:t>
            </a:r>
            <a:r>
              <a:rPr lang="nl-NL" sz="1200" dirty="0"/>
              <a:t> vaattoegang, predialyse</a:t>
            </a:r>
          </a:p>
        </p:txBody>
      </p:sp>
    </p:spTree>
    <p:extLst>
      <p:ext uri="{BB962C8B-B14F-4D97-AF65-F5344CB8AC3E}">
        <p14:creationId xmlns:p14="http://schemas.microsoft.com/office/powerpoint/2010/main" val="310481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88340"/>
            <a:ext cx="10515600" cy="941876"/>
          </a:xfrm>
        </p:spPr>
        <p:txBody>
          <a:bodyPr/>
          <a:lstStyle/>
          <a:p>
            <a:r>
              <a:rPr lang="en-US" sz="3200" b="1" dirty="0" err="1" smtClean="0"/>
              <a:t>Veldraadplegingen</a:t>
            </a:r>
            <a:endParaRPr lang="nl-NL" sz="3200" b="1" dirty="0"/>
          </a:p>
        </p:txBody>
      </p:sp>
      <p:sp>
        <p:nvSpPr>
          <p:cNvPr id="3" name="Tijdelijke aanduiding voor inhoud 2"/>
          <p:cNvSpPr>
            <a:spLocks noGrp="1"/>
          </p:cNvSpPr>
          <p:nvPr>
            <p:ph idx="1"/>
          </p:nvPr>
        </p:nvSpPr>
        <p:spPr>
          <a:xfrm>
            <a:off x="838200" y="1430216"/>
            <a:ext cx="10515600" cy="4746747"/>
          </a:xfrm>
        </p:spPr>
        <p:txBody>
          <a:bodyPr>
            <a:normAutofit/>
          </a:bodyPr>
          <a:lstStyle/>
          <a:p>
            <a:r>
              <a:rPr lang="nl-NL" sz="2000" dirty="0"/>
              <a:t>15 februari 2017: </a:t>
            </a:r>
            <a:r>
              <a:rPr lang="nl-NL" sz="2000" dirty="0" smtClean="0"/>
              <a:t>Catharina </a:t>
            </a:r>
            <a:r>
              <a:rPr lang="nl-NL" sz="2000" dirty="0"/>
              <a:t>Ziekenhuis, </a:t>
            </a:r>
            <a:r>
              <a:rPr lang="nl-NL" sz="2000" dirty="0" smtClean="0"/>
              <a:t>Eindhoven		N = 31</a:t>
            </a:r>
            <a:endParaRPr lang="nl-NL" sz="2000" dirty="0"/>
          </a:p>
          <a:p>
            <a:r>
              <a:rPr lang="nl-NL" sz="2000" dirty="0"/>
              <a:t>14 maart 2017:	 </a:t>
            </a:r>
            <a:r>
              <a:rPr lang="nl-NL" sz="2000" dirty="0" smtClean="0"/>
              <a:t>Isala </a:t>
            </a:r>
            <a:r>
              <a:rPr lang="nl-NL" sz="2000" dirty="0"/>
              <a:t>Ziekenhuis, </a:t>
            </a:r>
            <a:r>
              <a:rPr lang="nl-NL" sz="2000" dirty="0" smtClean="0"/>
              <a:t>Zwolle</a:t>
            </a:r>
            <a:r>
              <a:rPr lang="nl-NL" sz="2000" dirty="0"/>
              <a:t>	</a:t>
            </a:r>
            <a:r>
              <a:rPr lang="nl-NL" sz="2000" dirty="0" smtClean="0"/>
              <a:t>		N = 22                          Totaal: </a:t>
            </a:r>
            <a:endParaRPr lang="nl-NL" sz="2000" dirty="0"/>
          </a:p>
          <a:p>
            <a:r>
              <a:rPr lang="nl-NL" sz="2000" dirty="0"/>
              <a:t>15 maart 2017:	</a:t>
            </a:r>
            <a:r>
              <a:rPr lang="nl-NL" sz="2000" dirty="0" smtClean="0"/>
              <a:t> Nefrovisie</a:t>
            </a:r>
            <a:r>
              <a:rPr lang="nl-NL" sz="2000" dirty="0"/>
              <a:t>, </a:t>
            </a:r>
            <a:r>
              <a:rPr lang="nl-NL" sz="2000" dirty="0" smtClean="0"/>
              <a:t>Utrecht			N = 40                          N = 125</a:t>
            </a:r>
            <a:endParaRPr lang="nl-NL" sz="2000" dirty="0"/>
          </a:p>
          <a:p>
            <a:r>
              <a:rPr lang="nl-NL" sz="2000" dirty="0"/>
              <a:t>22 maart 2017:	</a:t>
            </a:r>
            <a:r>
              <a:rPr lang="nl-NL" sz="2000" dirty="0" smtClean="0"/>
              <a:t> Maasstad </a:t>
            </a:r>
            <a:r>
              <a:rPr lang="nl-NL" sz="2000" dirty="0"/>
              <a:t>Ziekenhuis, </a:t>
            </a:r>
            <a:r>
              <a:rPr lang="nl-NL" sz="2000" dirty="0" smtClean="0"/>
              <a:t>Rotterdam		N = 32</a:t>
            </a:r>
            <a:endParaRPr lang="nl-NL" sz="2000" dirty="0"/>
          </a:p>
        </p:txBody>
      </p:sp>
      <p:sp>
        <p:nvSpPr>
          <p:cNvPr id="4" name="Tijdelijke aanduiding voor dianummer 3"/>
          <p:cNvSpPr>
            <a:spLocks noGrp="1"/>
          </p:cNvSpPr>
          <p:nvPr>
            <p:ph type="sldNum" sz="quarter" idx="12"/>
          </p:nvPr>
        </p:nvSpPr>
        <p:spPr/>
        <p:txBody>
          <a:bodyPr/>
          <a:lstStyle/>
          <a:p>
            <a:fld id="{28D07B49-05C5-4734-BE7B-8D42DC230CF0}" type="slidenum">
              <a:rPr lang="nl-NL" smtClean="0"/>
              <a:t>3</a:t>
            </a:fld>
            <a:endParaRPr lang="nl-NL"/>
          </a:p>
        </p:txBody>
      </p:sp>
      <p:graphicFrame>
        <p:nvGraphicFramePr>
          <p:cNvPr id="7" name="Grafiek 6"/>
          <p:cNvGraphicFramePr>
            <a:graphicFrameLocks/>
          </p:cNvGraphicFramePr>
          <p:nvPr>
            <p:extLst>
              <p:ext uri="{D42A27DB-BD31-4B8C-83A1-F6EECF244321}">
                <p14:modId xmlns:p14="http://schemas.microsoft.com/office/powerpoint/2010/main" val="992526232"/>
              </p:ext>
            </p:extLst>
          </p:nvPr>
        </p:nvGraphicFramePr>
        <p:xfrm>
          <a:off x="956718" y="3173687"/>
          <a:ext cx="10278563" cy="269748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hteraccolade 4"/>
          <p:cNvSpPr/>
          <p:nvPr/>
        </p:nvSpPr>
        <p:spPr>
          <a:xfrm>
            <a:off x="8703425" y="1596044"/>
            <a:ext cx="141317" cy="1271847"/>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3585829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1680" y="1561807"/>
            <a:ext cx="7862455" cy="4507466"/>
          </a:xfrm>
        </p:spPr>
      </p:pic>
      <p:sp>
        <p:nvSpPr>
          <p:cNvPr id="2" name="Titel 1"/>
          <p:cNvSpPr>
            <a:spLocks noGrp="1"/>
          </p:cNvSpPr>
          <p:nvPr>
            <p:ph type="title"/>
          </p:nvPr>
        </p:nvSpPr>
        <p:spPr>
          <a:xfrm>
            <a:off x="838200" y="365125"/>
            <a:ext cx="10515600" cy="789419"/>
          </a:xfrm>
        </p:spPr>
        <p:txBody>
          <a:bodyPr>
            <a:normAutofit fontScale="90000"/>
          </a:bodyPr>
          <a:lstStyle/>
          <a:p>
            <a:r>
              <a:rPr lang="nl-NL" sz="3200" b="1" dirty="0" smtClean="0"/>
              <a:t/>
            </a:r>
            <a:br>
              <a:rPr lang="nl-NL" sz="3200" b="1" dirty="0" smtClean="0"/>
            </a:br>
            <a:r>
              <a:rPr lang="nl-NL" sz="3200" b="1" dirty="0" smtClean="0"/>
              <a:t>A.  </a:t>
            </a:r>
            <a:r>
              <a:rPr lang="nl-NL" sz="3200" b="1" dirty="0"/>
              <a:t>Revisie stellingen = normen qua aantal en inhoud </a:t>
            </a:r>
            <a:r>
              <a:rPr lang="nl-NL" sz="3200" b="1" dirty="0" smtClean="0"/>
              <a:t/>
            </a:r>
            <a:br>
              <a:rPr lang="nl-NL" sz="3200" b="1" dirty="0" smtClean="0"/>
            </a:br>
            <a:r>
              <a:rPr lang="nl-NL" sz="3200" b="1" dirty="0" smtClean="0"/>
              <a:t>     Normen die weggelaten kunnen worden: mening veld </a:t>
            </a:r>
            <a:br>
              <a:rPr lang="nl-NL" sz="3200" b="1" dirty="0" smtClean="0"/>
            </a:br>
            <a:endParaRPr lang="nl-NL" sz="3200" b="1" dirty="0"/>
          </a:p>
        </p:txBody>
      </p:sp>
      <p:sp>
        <p:nvSpPr>
          <p:cNvPr id="5" name="Tijdelijke aanduiding voor dianummer 4"/>
          <p:cNvSpPr>
            <a:spLocks noGrp="1"/>
          </p:cNvSpPr>
          <p:nvPr>
            <p:ph type="sldNum" sz="quarter" idx="12"/>
          </p:nvPr>
        </p:nvSpPr>
        <p:spPr>
          <a:xfrm>
            <a:off x="4724400" y="6279415"/>
            <a:ext cx="2743200" cy="365125"/>
          </a:xfrm>
        </p:spPr>
        <p:txBody>
          <a:bodyPr/>
          <a:lstStyle/>
          <a:p>
            <a:pPr algn="ctr"/>
            <a:endParaRPr lang="nl-NL" dirty="0"/>
          </a:p>
        </p:txBody>
      </p:sp>
      <p:sp>
        <p:nvSpPr>
          <p:cNvPr id="3" name="Tekstvak 2"/>
          <p:cNvSpPr txBox="1"/>
          <p:nvPr/>
        </p:nvSpPr>
        <p:spPr>
          <a:xfrm>
            <a:off x="7712363" y="1561807"/>
            <a:ext cx="3735977"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nl-NL" b="1" dirty="0"/>
              <a:t>Toevoegen:</a:t>
            </a:r>
            <a:r>
              <a:rPr lang="nl-NL" dirty="0"/>
              <a:t> </a:t>
            </a:r>
          </a:p>
          <a:p>
            <a:pPr marL="380990" indent="-380990"/>
            <a:r>
              <a:rPr lang="nl-NL" dirty="0"/>
              <a:t>Adviezen commissie van Es</a:t>
            </a:r>
          </a:p>
          <a:p>
            <a:pPr marL="380990" indent="-380990"/>
            <a:r>
              <a:rPr lang="nl-NL" dirty="0"/>
              <a:t>Input uit nieuwe relevante richtlijnen</a:t>
            </a:r>
          </a:p>
          <a:p>
            <a:pPr marL="380990" indent="-380990"/>
            <a:endParaRPr lang="nl-NL" dirty="0"/>
          </a:p>
          <a:p>
            <a:r>
              <a:rPr lang="nl-NL" b="1" dirty="0"/>
              <a:t>Dus ook weglaten om het beheersbaar te </a:t>
            </a:r>
            <a:r>
              <a:rPr lang="nl-NL" b="1" dirty="0" smtClean="0"/>
              <a:t>houden !</a:t>
            </a:r>
            <a:endParaRPr lang="nl-NL" b="1" dirty="0"/>
          </a:p>
        </p:txBody>
      </p:sp>
    </p:spTree>
    <p:extLst>
      <p:ext uri="{BB962C8B-B14F-4D97-AF65-F5344CB8AC3E}">
        <p14:creationId xmlns:p14="http://schemas.microsoft.com/office/powerpoint/2010/main" val="99918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38200" y="365125"/>
            <a:ext cx="10515600" cy="576977"/>
          </a:xfrm>
        </p:spPr>
        <p:txBody>
          <a:bodyPr>
            <a:normAutofit/>
          </a:bodyPr>
          <a:lstStyle/>
          <a:p>
            <a:r>
              <a:rPr lang="nl-NL" sz="2800" b="1" dirty="0" smtClean="0"/>
              <a:t>De verdeling van bevindingen tijdens </a:t>
            </a:r>
            <a:r>
              <a:rPr lang="nl-NL" sz="2800" b="1" dirty="0" err="1" smtClean="0"/>
              <a:t>HC’s</a:t>
            </a:r>
            <a:r>
              <a:rPr lang="nl-NL" sz="2800" b="1" dirty="0" smtClean="0"/>
              <a:t> 2014-2016</a:t>
            </a:r>
            <a:endParaRPr lang="nl-NL" sz="2800" b="1" dirty="0"/>
          </a:p>
        </p:txBody>
      </p:sp>
      <p:sp>
        <p:nvSpPr>
          <p:cNvPr id="9" name="Tijdelijke aanduiding voor dianummer 8"/>
          <p:cNvSpPr>
            <a:spLocks noGrp="1"/>
          </p:cNvSpPr>
          <p:nvPr>
            <p:ph type="sldNum" sz="quarter" idx="12"/>
          </p:nvPr>
        </p:nvSpPr>
        <p:spPr>
          <a:xfrm>
            <a:off x="4658072" y="6368171"/>
            <a:ext cx="2743200" cy="365125"/>
          </a:xfrm>
        </p:spPr>
        <p:txBody>
          <a:bodyPr/>
          <a:lstStyle/>
          <a:p>
            <a:pPr algn="ctr"/>
            <a:endParaRPr lang="nl-NL" dirty="0"/>
          </a:p>
        </p:txBody>
      </p:sp>
      <p:pic>
        <p:nvPicPr>
          <p:cNvPr id="3" name="Afbeelding 2"/>
          <p:cNvPicPr>
            <a:picLocks noChangeAspect="1"/>
          </p:cNvPicPr>
          <p:nvPr/>
        </p:nvPicPr>
        <p:blipFill>
          <a:blip r:embed="rId2"/>
          <a:stretch>
            <a:fillRect/>
          </a:stretch>
        </p:blipFill>
        <p:spPr>
          <a:xfrm>
            <a:off x="1477108" y="1213339"/>
            <a:ext cx="8628225" cy="4958861"/>
          </a:xfrm>
          <a:prstGeom prst="rect">
            <a:avLst/>
          </a:prstGeom>
        </p:spPr>
      </p:pic>
    </p:spTree>
    <p:extLst>
      <p:ext uri="{BB962C8B-B14F-4D97-AF65-F5344CB8AC3E}">
        <p14:creationId xmlns:p14="http://schemas.microsoft.com/office/powerpoint/2010/main" val="708982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795460"/>
          </a:xfrm>
        </p:spPr>
        <p:txBody>
          <a:bodyPr>
            <a:normAutofit fontScale="90000"/>
          </a:bodyPr>
          <a:lstStyle/>
          <a:p>
            <a:r>
              <a:rPr lang="nl-NL" sz="3200" b="1" dirty="0" smtClean="0"/>
              <a:t/>
            </a:r>
            <a:br>
              <a:rPr lang="nl-NL" sz="3200" b="1" dirty="0" smtClean="0"/>
            </a:br>
            <a:r>
              <a:rPr lang="nl-NL" sz="3200" b="1" dirty="0" smtClean="0"/>
              <a:t>B</a:t>
            </a:r>
            <a:r>
              <a:rPr lang="nl-NL" sz="3200" b="1" dirty="0"/>
              <a:t>. Relatie bevindingen en oordeelsvorming:</a:t>
            </a:r>
            <a:br>
              <a:rPr lang="nl-NL" sz="3200" b="1" dirty="0"/>
            </a:br>
            <a:r>
              <a:rPr lang="nl-NL" sz="4800" dirty="0"/>
              <a:t> </a:t>
            </a:r>
          </a:p>
        </p:txBody>
      </p:sp>
      <p:sp>
        <p:nvSpPr>
          <p:cNvPr id="3" name="Tijdelijke aanduiding voor inhoud 2"/>
          <p:cNvSpPr>
            <a:spLocks noGrp="1"/>
          </p:cNvSpPr>
          <p:nvPr>
            <p:ph idx="1"/>
          </p:nvPr>
        </p:nvSpPr>
        <p:spPr>
          <a:xfrm>
            <a:off x="609600" y="3986370"/>
            <a:ext cx="10972800" cy="2871631"/>
          </a:xfrm>
        </p:spPr>
        <p:txBody>
          <a:bodyPr>
            <a:normAutofit/>
          </a:bodyPr>
          <a:lstStyle/>
          <a:p>
            <a:pPr marL="380990" indent="-380990"/>
            <a:r>
              <a:rPr lang="nl-NL" dirty="0" smtClean="0"/>
              <a:t>Systematisch, objectief , transparant</a:t>
            </a:r>
          </a:p>
          <a:p>
            <a:pPr marL="380990" indent="-380990"/>
            <a:r>
              <a:rPr lang="nl-NL" dirty="0"/>
              <a:t>Helder </a:t>
            </a:r>
            <a:r>
              <a:rPr lang="nl-NL" dirty="0" smtClean="0"/>
              <a:t>normenkader (stellingen): </a:t>
            </a:r>
            <a:r>
              <a:rPr lang="nl-NL" dirty="0"/>
              <a:t>5 puntschaal </a:t>
            </a:r>
          </a:p>
          <a:p>
            <a:pPr marL="380990" indent="-380990"/>
            <a:r>
              <a:rPr lang="nl-NL" dirty="0" smtClean="0"/>
              <a:t>Koppeling normenkader en oordeelsvorming</a:t>
            </a:r>
          </a:p>
          <a:p>
            <a:endParaRPr lang="nl-NL" dirty="0"/>
          </a:p>
          <a:p>
            <a:endParaRPr lang="nl-NL" dirty="0" smtClean="0"/>
          </a:p>
        </p:txBody>
      </p:sp>
      <p:pic>
        <p:nvPicPr>
          <p:cNvPr id="7" name="Afbeelding 6"/>
          <p:cNvPicPr>
            <a:picLocks noChangeAspect="1"/>
          </p:cNvPicPr>
          <p:nvPr/>
        </p:nvPicPr>
        <p:blipFill>
          <a:blip r:embed="rId2"/>
          <a:stretch>
            <a:fillRect/>
          </a:stretch>
        </p:blipFill>
        <p:spPr>
          <a:xfrm>
            <a:off x="6636155" y="2464867"/>
            <a:ext cx="4462180" cy="1321921"/>
          </a:xfrm>
          <a:prstGeom prst="rect">
            <a:avLst/>
          </a:prstGeom>
        </p:spPr>
      </p:pic>
      <p:pic>
        <p:nvPicPr>
          <p:cNvPr id="9" name="Afbeelding 8" descr="logo_Orde_van_Medisch_Specialist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786" y="2144175"/>
            <a:ext cx="3041876" cy="1642613"/>
          </a:xfrm>
          <a:prstGeom prst="rect">
            <a:avLst/>
          </a:prstGeom>
        </p:spPr>
      </p:pic>
      <p:sp>
        <p:nvSpPr>
          <p:cNvPr id="4" name="Rechthoek 3"/>
          <p:cNvSpPr/>
          <p:nvPr/>
        </p:nvSpPr>
        <p:spPr>
          <a:xfrm>
            <a:off x="945040" y="1613498"/>
            <a:ext cx="5144607" cy="677104"/>
          </a:xfrm>
          <a:prstGeom prst="rect">
            <a:avLst/>
          </a:prstGeom>
        </p:spPr>
        <p:txBody>
          <a:bodyPr wrap="none" lIns="121917" tIns="60958" rIns="121917" bIns="60958">
            <a:spAutoFit/>
          </a:bodyPr>
          <a:lstStyle/>
          <a:p>
            <a:r>
              <a:rPr lang="nl-NL" dirty="0"/>
              <a:t>Leidraad waarderingssystematiek </a:t>
            </a:r>
            <a:r>
              <a:rPr lang="nl-NL" dirty="0" smtClean="0"/>
              <a:t>2012</a:t>
            </a:r>
            <a:r>
              <a:rPr lang="nl-NL" dirty="0"/>
              <a:t>als voorbeeld</a:t>
            </a:r>
          </a:p>
          <a:p>
            <a:endParaRPr lang="nl-NL" dirty="0"/>
          </a:p>
        </p:txBody>
      </p:sp>
    </p:spTree>
    <p:extLst>
      <p:ext uri="{BB962C8B-B14F-4D97-AF65-F5344CB8AC3E}">
        <p14:creationId xmlns:p14="http://schemas.microsoft.com/office/powerpoint/2010/main" val="608223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1743" y="177574"/>
            <a:ext cx="10972800" cy="479461"/>
          </a:xfrm>
        </p:spPr>
        <p:txBody>
          <a:bodyPr>
            <a:noAutofit/>
          </a:bodyPr>
          <a:lstStyle/>
          <a:p>
            <a:r>
              <a:rPr lang="nl-NL" sz="2900" b="1" dirty="0"/>
              <a:t>Normenkader FMS</a:t>
            </a:r>
          </a:p>
        </p:txBody>
      </p:sp>
      <p:sp>
        <p:nvSpPr>
          <p:cNvPr id="3" name="Tijdelijke aanduiding voor inhoud 2"/>
          <p:cNvSpPr>
            <a:spLocks noGrp="1"/>
          </p:cNvSpPr>
          <p:nvPr>
            <p:ph idx="1"/>
          </p:nvPr>
        </p:nvSpPr>
        <p:spPr>
          <a:xfrm>
            <a:off x="1267536" y="975674"/>
            <a:ext cx="10097987" cy="5190664"/>
          </a:xfrm>
        </p:spPr>
        <p:txBody>
          <a:bodyPr>
            <a:normAutofit fontScale="55000" lnSpcReduction="20000"/>
          </a:bodyPr>
          <a:lstStyle/>
          <a:p>
            <a:pPr marL="0" indent="0">
              <a:buNone/>
            </a:pPr>
            <a:r>
              <a:rPr lang="nl-NL" b="1" dirty="0" smtClean="0"/>
              <a:t>1</a:t>
            </a:r>
            <a:r>
              <a:rPr lang="nl-NL" b="1" dirty="0"/>
              <a:t>. Streefnorm (S).</a:t>
            </a:r>
            <a:endParaRPr lang="nl-NL" dirty="0"/>
          </a:p>
          <a:p>
            <a:r>
              <a:rPr lang="nl-NL" dirty="0"/>
              <a:t>Excellent, een voorbeeld voor anderen.</a:t>
            </a:r>
          </a:p>
          <a:p>
            <a:pPr marL="0" indent="0">
              <a:buNone/>
            </a:pPr>
            <a:r>
              <a:rPr lang="nl-NL" dirty="0"/>
              <a:t> </a:t>
            </a:r>
          </a:p>
          <a:p>
            <a:pPr marL="0" indent="0">
              <a:buNone/>
            </a:pPr>
            <a:r>
              <a:rPr lang="nl-NL" b="1" dirty="0"/>
              <a:t>2. Basisnorm (B).</a:t>
            </a:r>
            <a:endParaRPr lang="nl-NL" dirty="0"/>
          </a:p>
          <a:p>
            <a:r>
              <a:rPr lang="nl-NL" dirty="0"/>
              <a:t>Goed, de norm.</a:t>
            </a:r>
          </a:p>
          <a:p>
            <a:pPr marL="0" indent="0">
              <a:buNone/>
            </a:pPr>
            <a:r>
              <a:rPr lang="nl-NL" dirty="0"/>
              <a:t> </a:t>
            </a:r>
          </a:p>
          <a:p>
            <a:pPr marL="0" indent="0">
              <a:buNone/>
            </a:pPr>
            <a:r>
              <a:rPr lang="nl-NL" b="1" dirty="0"/>
              <a:t>3. Aanbevelingen (A).</a:t>
            </a:r>
            <a:endParaRPr lang="nl-NL" dirty="0"/>
          </a:p>
          <a:p>
            <a:r>
              <a:rPr lang="nl-NL" dirty="0"/>
              <a:t>Indien de praktijkvoering op één of meer onderdelen kan worden verbeterd. Aanbevelingen dienen in principe binnen maximaal vijf jaar te zijn uitgevoerd.</a:t>
            </a:r>
          </a:p>
          <a:p>
            <a:pPr marL="0" indent="0">
              <a:buNone/>
            </a:pPr>
            <a:r>
              <a:rPr lang="nl-NL" dirty="0"/>
              <a:t> </a:t>
            </a:r>
          </a:p>
          <a:p>
            <a:pPr marL="0" indent="0">
              <a:buNone/>
            </a:pPr>
            <a:r>
              <a:rPr lang="nl-NL" b="1" dirty="0"/>
              <a:t>4. Zwaarwegend adviezen (ZA).</a:t>
            </a:r>
            <a:endParaRPr lang="nl-NL" dirty="0"/>
          </a:p>
          <a:p>
            <a:r>
              <a:rPr lang="nl-NL" dirty="0"/>
              <a:t>Indien ten aanzien van één of meer onderdelen tekortkomingen zijn geconstateerd die weliswaar voor het moment acceptabel zijn, maar die in de naaste toekomst zouden moeten worden verbeterd. Zwaarwegende adviezen dienen binnen maximaal twee jaar te zijn uitgevoerd.</a:t>
            </a:r>
          </a:p>
          <a:p>
            <a:pPr marL="0" indent="0">
              <a:buNone/>
            </a:pPr>
            <a:r>
              <a:rPr lang="nl-NL" b="1" dirty="0" smtClean="0"/>
              <a:t>5</a:t>
            </a:r>
            <a:r>
              <a:rPr lang="nl-NL" b="1" dirty="0"/>
              <a:t>. Voorwaarden (V).</a:t>
            </a:r>
            <a:endParaRPr lang="nl-NL" dirty="0"/>
          </a:p>
          <a:p>
            <a:r>
              <a:rPr lang="nl-NL" dirty="0"/>
              <a:t>Indien ten aanzien van essentiële onderdelen bepaalde ernstige tekortkomingen zijn geconstateerd.</a:t>
            </a:r>
          </a:p>
          <a:p>
            <a:r>
              <a:rPr lang="nl-NL" dirty="0"/>
              <a:t>Voorwaarden dienen binnen de tijd die de visitatiecommissie aangeeft te zijn uitgevoerd, maar maximaal binnen zes maanden.</a:t>
            </a:r>
          </a:p>
          <a:p>
            <a:pPr marL="0" indent="0">
              <a:buNone/>
            </a:pPr>
            <a:endParaRPr lang="nl-NL" dirty="0"/>
          </a:p>
          <a:p>
            <a:endParaRPr lang="nl-NL" dirty="0" smtClean="0"/>
          </a:p>
        </p:txBody>
      </p:sp>
    </p:spTree>
    <p:extLst>
      <p:ext uri="{BB962C8B-B14F-4D97-AF65-F5344CB8AC3E}">
        <p14:creationId xmlns:p14="http://schemas.microsoft.com/office/powerpoint/2010/main" val="3327325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678584"/>
          </a:xfrm>
        </p:spPr>
        <p:txBody>
          <a:bodyPr>
            <a:normAutofit/>
          </a:bodyPr>
          <a:lstStyle/>
          <a:p>
            <a:r>
              <a:rPr lang="nl-NL" sz="2800" b="1" dirty="0"/>
              <a:t>I</a:t>
            </a:r>
            <a:r>
              <a:rPr lang="nl-NL" sz="2800" b="1" dirty="0" smtClean="0"/>
              <a:t>nvoeren waarderingssystematiek FMS: mening veld </a:t>
            </a:r>
            <a:endParaRPr lang="nl-NL" sz="2800" b="1"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7777" y="1043711"/>
            <a:ext cx="9724743" cy="4788520"/>
          </a:xfrm>
        </p:spPr>
      </p:pic>
      <p:sp>
        <p:nvSpPr>
          <p:cNvPr id="6" name="Tijdelijke aanduiding voor dianummer 5"/>
          <p:cNvSpPr>
            <a:spLocks noGrp="1"/>
          </p:cNvSpPr>
          <p:nvPr>
            <p:ph type="sldNum" sz="quarter" idx="12"/>
          </p:nvPr>
        </p:nvSpPr>
        <p:spPr>
          <a:xfrm>
            <a:off x="4630613" y="6198089"/>
            <a:ext cx="2743200" cy="365125"/>
          </a:xfrm>
        </p:spPr>
        <p:txBody>
          <a:bodyPr/>
          <a:lstStyle/>
          <a:p>
            <a:pPr algn="ctr"/>
            <a:endParaRPr lang="nl-NL" dirty="0"/>
          </a:p>
        </p:txBody>
      </p:sp>
    </p:spTree>
    <p:extLst>
      <p:ext uri="{BB962C8B-B14F-4D97-AF65-F5344CB8AC3E}">
        <p14:creationId xmlns:p14="http://schemas.microsoft.com/office/powerpoint/2010/main" val="3086326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678584"/>
          </a:xfrm>
        </p:spPr>
        <p:txBody>
          <a:bodyPr>
            <a:normAutofit/>
          </a:bodyPr>
          <a:lstStyle/>
          <a:p>
            <a:r>
              <a:rPr lang="nl-NL" sz="2800" b="1" dirty="0" smtClean="0"/>
              <a:t>C. </a:t>
            </a:r>
            <a:r>
              <a:rPr lang="nl-NL" sz="2800" b="1" dirty="0"/>
              <a:t>K</a:t>
            </a:r>
            <a:r>
              <a:rPr lang="nl-NL" sz="2800" b="1" dirty="0" smtClean="0"/>
              <a:t>oppeling visitatie en richtlijnen: mening veld  </a:t>
            </a:r>
            <a:endParaRPr lang="nl-NL" sz="2800" b="1" dirty="0"/>
          </a:p>
        </p:txBody>
      </p:sp>
      <p:sp>
        <p:nvSpPr>
          <p:cNvPr id="6" name="Tijdelijke aanduiding voor dianummer 5"/>
          <p:cNvSpPr>
            <a:spLocks noGrp="1"/>
          </p:cNvSpPr>
          <p:nvPr>
            <p:ph type="sldNum" sz="quarter" idx="12"/>
          </p:nvPr>
        </p:nvSpPr>
        <p:spPr>
          <a:xfrm>
            <a:off x="4671427" y="6350223"/>
            <a:ext cx="2743200" cy="365125"/>
          </a:xfrm>
        </p:spPr>
        <p:txBody>
          <a:bodyPr/>
          <a:lstStyle/>
          <a:p>
            <a:pPr algn="ctr"/>
            <a:endParaRPr lang="nl-NL" dirty="0"/>
          </a:p>
        </p:txBody>
      </p:sp>
      <p:pic>
        <p:nvPicPr>
          <p:cNvPr id="7"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9290" y="1770984"/>
            <a:ext cx="8336444" cy="3823482"/>
          </a:xfrm>
        </p:spPr>
      </p:pic>
      <p:sp>
        <p:nvSpPr>
          <p:cNvPr id="3" name="Tekstvak 2"/>
          <p:cNvSpPr txBox="1"/>
          <p:nvPr/>
        </p:nvSpPr>
        <p:spPr>
          <a:xfrm>
            <a:off x="227106" y="1178401"/>
            <a:ext cx="3239302"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nl-NL" dirty="0"/>
              <a:t>richtlijnen </a:t>
            </a:r>
            <a:r>
              <a:rPr lang="nl-NL" dirty="0" smtClean="0"/>
              <a:t>hebben veelal </a:t>
            </a:r>
            <a:r>
              <a:rPr lang="nl-NL" dirty="0"/>
              <a:t>een beperkte graad van bewijs. </a:t>
            </a:r>
          </a:p>
          <a:p>
            <a:pPr marL="285750" indent="-285750">
              <a:buFont typeface="Arial" panose="020B0604020202020204" pitchFamily="34" charset="0"/>
              <a:buChar char="•"/>
            </a:pPr>
            <a:r>
              <a:rPr lang="nl-NL" dirty="0"/>
              <a:t>het stellen van een norm kan </a:t>
            </a:r>
            <a:r>
              <a:rPr lang="nl-NL" dirty="0" smtClean="0"/>
              <a:t>noodzakelijk </a:t>
            </a:r>
            <a:r>
              <a:rPr lang="nl-NL" dirty="0"/>
              <a:t>zijn ondanks dat </a:t>
            </a:r>
            <a:r>
              <a:rPr lang="nl-NL" dirty="0" smtClean="0"/>
              <a:t>bewijskracht </a:t>
            </a:r>
            <a:r>
              <a:rPr lang="nl-NL" dirty="0"/>
              <a:t>ontbreekt</a:t>
            </a:r>
          </a:p>
        </p:txBody>
      </p:sp>
    </p:spTree>
    <p:extLst>
      <p:ext uri="{BB962C8B-B14F-4D97-AF65-F5344CB8AC3E}">
        <p14:creationId xmlns:p14="http://schemas.microsoft.com/office/powerpoint/2010/main" val="114827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828</TotalTime>
  <Words>317</Words>
  <Application>Microsoft Office PowerPoint</Application>
  <PresentationFormat>Breedbeeld</PresentationFormat>
  <Paragraphs>79</Paragraphs>
  <Slides>18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Calibri Light</vt:lpstr>
      <vt:lpstr>Kantoorthema</vt:lpstr>
      <vt:lpstr>Revisie visitatiesystematiek </vt:lpstr>
      <vt:lpstr> Tijdlijn terugblik</vt:lpstr>
      <vt:lpstr>Veldraadplegingen</vt:lpstr>
      <vt:lpstr> A.  Revisie stellingen = normen qua aantal en inhoud       Normen die weggelaten kunnen worden: mening veld  </vt:lpstr>
      <vt:lpstr>De verdeling van bevindingen tijdens HC’s 2014-2016</vt:lpstr>
      <vt:lpstr> B. Relatie bevindingen en oordeelsvorming:  </vt:lpstr>
      <vt:lpstr>Normenkader FMS</vt:lpstr>
      <vt:lpstr>Invoeren waarderingssystematiek FMS: mening veld </vt:lpstr>
      <vt:lpstr>C. Koppeling visitatie en richtlijnen: mening veld  </vt:lpstr>
      <vt:lpstr>D. Dagprogramma visiteren: mening veld </vt:lpstr>
      <vt:lpstr> Frequentie van visitatie en certificering: mening veld   </vt:lpstr>
      <vt:lpstr>E. Rol PVC bij beoordeling KMS: mening veld </vt:lpstr>
      <vt:lpstr>F. Interpretatie indicatoren: mening veld</vt:lpstr>
      <vt:lpstr>G. Transparantie: mening veld</vt:lpstr>
      <vt:lpstr>H. Aandacht voor PROMs en PREMs tijdens visitaties: mening Veld</vt:lpstr>
      <vt:lpstr> Kan het patientenperspectief beter in beeld?  Mening veld</vt:lpstr>
      <vt:lpstr>Aandacht voor patiëntenperspectief </vt:lpstr>
      <vt:lpstr>Vervolg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Revisie visitatiesystematiek</dc:title>
  <dc:creator>Hennie van IJzerloo</dc:creator>
  <cp:lastModifiedBy>Hennie van IJzerloo</cp:lastModifiedBy>
  <cp:revision>69</cp:revision>
  <dcterms:created xsi:type="dcterms:W3CDTF">2017-03-23T09:58:07Z</dcterms:created>
  <dcterms:modified xsi:type="dcterms:W3CDTF">2017-04-12T15:14:49Z</dcterms:modified>
</cp:coreProperties>
</file>