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3" r:id="rId2"/>
    <p:sldId id="331" r:id="rId3"/>
    <p:sldId id="325" r:id="rId4"/>
    <p:sldId id="324" r:id="rId5"/>
    <p:sldId id="329" r:id="rId6"/>
    <p:sldId id="330" r:id="rId7"/>
    <p:sldId id="332" r:id="rId8"/>
    <p:sldId id="326" r:id="rId9"/>
    <p:sldId id="328" r:id="rId10"/>
    <p:sldId id="33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91"/>
    <a:srgbClr val="01B1EC"/>
    <a:srgbClr val="004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SSD:Users:marchemmelder:Documents:Nefrovisie:PROMS:Pilot:Spiegelrapportage%201:primaire%20nierziekte%20tab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SSD:Users:marchemmelder:Documents:Nefrovisie:PROMS:Pilot:Spiegelrapportage%201:primaire%20nierziekte%20tab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Blad2!$C$16</c:f>
              <c:strCache>
                <c:ptCount val="1"/>
                <c:pt idx="0">
                  <c:v>SF12 F</c:v>
                </c:pt>
              </c:strCache>
            </c:strRef>
          </c:tx>
          <c:invertIfNegative val="0"/>
          <c:cat>
            <c:numRef>
              <c:f>Blad2!$B$17:$B$32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cat>
          <c:val>
            <c:numRef>
              <c:f>Blad2!$C$17:$C$32</c:f>
              <c:numCache>
                <c:formatCode>General</c:formatCode>
                <c:ptCount val="16"/>
                <c:pt idx="0">
                  <c:v>32</c:v>
                </c:pt>
                <c:pt idx="1">
                  <c:v>33</c:v>
                </c:pt>
                <c:pt idx="2">
                  <c:v>39</c:v>
                </c:pt>
                <c:pt idx="3">
                  <c:v>39</c:v>
                </c:pt>
                <c:pt idx="4">
                  <c:v>32</c:v>
                </c:pt>
                <c:pt idx="5">
                  <c:v>40</c:v>
                </c:pt>
                <c:pt idx="6">
                  <c:v>38</c:v>
                </c:pt>
                <c:pt idx="7">
                  <c:v>37</c:v>
                </c:pt>
                <c:pt idx="8">
                  <c:v>39</c:v>
                </c:pt>
                <c:pt idx="9">
                  <c:v>36</c:v>
                </c:pt>
                <c:pt idx="10">
                  <c:v>34</c:v>
                </c:pt>
                <c:pt idx="11">
                  <c:v>31</c:v>
                </c:pt>
                <c:pt idx="12">
                  <c:v>36</c:v>
                </c:pt>
                <c:pt idx="13">
                  <c:v>34</c:v>
                </c:pt>
                <c:pt idx="14">
                  <c:v>35</c:v>
                </c:pt>
                <c:pt idx="15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4D-46DB-BCEF-9197EB4771CD}"/>
            </c:ext>
          </c:extLst>
        </c:ser>
        <c:ser>
          <c:idx val="1"/>
          <c:order val="1"/>
          <c:tx>
            <c:strRef>
              <c:f>Blad2!$D$16</c:f>
              <c:strCache>
                <c:ptCount val="1"/>
                <c:pt idx="0">
                  <c:v>SF12 M</c:v>
                </c:pt>
              </c:strCache>
            </c:strRef>
          </c:tx>
          <c:invertIfNegative val="0"/>
          <c:cat>
            <c:numRef>
              <c:f>Blad2!$B$17:$B$32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cat>
          <c:val>
            <c:numRef>
              <c:f>Blad2!$D$17:$D$32</c:f>
              <c:numCache>
                <c:formatCode>General</c:formatCode>
                <c:ptCount val="16"/>
                <c:pt idx="0">
                  <c:v>41</c:v>
                </c:pt>
                <c:pt idx="1">
                  <c:v>51</c:v>
                </c:pt>
                <c:pt idx="2">
                  <c:v>48</c:v>
                </c:pt>
                <c:pt idx="3">
                  <c:v>54</c:v>
                </c:pt>
                <c:pt idx="4">
                  <c:v>42</c:v>
                </c:pt>
                <c:pt idx="5">
                  <c:v>49</c:v>
                </c:pt>
                <c:pt idx="6">
                  <c:v>50</c:v>
                </c:pt>
                <c:pt idx="7">
                  <c:v>46</c:v>
                </c:pt>
                <c:pt idx="8">
                  <c:v>54</c:v>
                </c:pt>
                <c:pt idx="9">
                  <c:v>50</c:v>
                </c:pt>
                <c:pt idx="10">
                  <c:v>51</c:v>
                </c:pt>
                <c:pt idx="11">
                  <c:v>47</c:v>
                </c:pt>
                <c:pt idx="12">
                  <c:v>48</c:v>
                </c:pt>
                <c:pt idx="13">
                  <c:v>48</c:v>
                </c:pt>
                <c:pt idx="14">
                  <c:v>48</c:v>
                </c:pt>
                <c:pt idx="15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4D-46DB-BCEF-9197EB477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9121144"/>
        <c:axId val="760248952"/>
      </c:barChart>
      <c:catAx>
        <c:axId val="769121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nl-NL"/>
          </a:p>
        </c:txPr>
        <c:crossAx val="760248952"/>
        <c:crosses val="autoZero"/>
        <c:auto val="1"/>
        <c:lblAlgn val="ctr"/>
        <c:lblOffset val="100"/>
        <c:noMultiLvlLbl val="0"/>
      </c:catAx>
      <c:valAx>
        <c:axId val="760248952"/>
        <c:scaling>
          <c:orientation val="minMax"/>
          <c:max val="10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nl-NL" sz="1400"/>
                  <a:t>SF12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accent3"/>
            </a:solidFill>
          </a:ln>
        </c:spPr>
        <c:txPr>
          <a:bodyPr/>
          <a:lstStyle/>
          <a:p>
            <a:pPr>
              <a:defRPr sz="1400"/>
            </a:pPr>
            <a:endParaRPr lang="nl-NL"/>
          </a:p>
        </c:txPr>
        <c:crossAx val="7691211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9729899387576501"/>
          <c:y val="0.155555555555556"/>
          <c:w val="0.26095734908136498"/>
          <c:h val="6.697375328083990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Blad2!$E$16</c:f>
              <c:strCache>
                <c:ptCount val="1"/>
                <c:pt idx="0">
                  <c:v>DSI</c:v>
                </c:pt>
              </c:strCache>
            </c:strRef>
          </c:tx>
          <c:invertIfNegative val="0"/>
          <c:cat>
            <c:numRef>
              <c:f>Blad2!$B$17:$B$32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cat>
          <c:val>
            <c:numRef>
              <c:f>Blad2!$E$17:$E$32</c:f>
              <c:numCache>
                <c:formatCode>General</c:formatCode>
                <c:ptCount val="16"/>
                <c:pt idx="0">
                  <c:v>16</c:v>
                </c:pt>
                <c:pt idx="1">
                  <c:v>10</c:v>
                </c:pt>
                <c:pt idx="2">
                  <c:v>10</c:v>
                </c:pt>
                <c:pt idx="3">
                  <c:v>8</c:v>
                </c:pt>
                <c:pt idx="4">
                  <c:v>13</c:v>
                </c:pt>
                <c:pt idx="5">
                  <c:v>9</c:v>
                </c:pt>
                <c:pt idx="6">
                  <c:v>10</c:v>
                </c:pt>
                <c:pt idx="7">
                  <c:v>12</c:v>
                </c:pt>
                <c:pt idx="8">
                  <c:v>8</c:v>
                </c:pt>
                <c:pt idx="9">
                  <c:v>10</c:v>
                </c:pt>
                <c:pt idx="10">
                  <c:v>8</c:v>
                </c:pt>
                <c:pt idx="11">
                  <c:v>12</c:v>
                </c:pt>
                <c:pt idx="12">
                  <c:v>13</c:v>
                </c:pt>
                <c:pt idx="13">
                  <c:v>12</c:v>
                </c:pt>
                <c:pt idx="14">
                  <c:v>11</c:v>
                </c:pt>
                <c:pt idx="1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EA-4082-9184-36B372ED65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7589192"/>
        <c:axId val="496129704"/>
      </c:barChart>
      <c:catAx>
        <c:axId val="687589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nl-NL"/>
                  <a:t>Centrum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96129704"/>
        <c:crosses val="autoZero"/>
        <c:auto val="1"/>
        <c:lblAlgn val="ctr"/>
        <c:lblOffset val="100"/>
        <c:noMultiLvlLbl val="0"/>
      </c:catAx>
      <c:valAx>
        <c:axId val="496129704"/>
        <c:scaling>
          <c:orientation val="minMax"/>
          <c:max val="3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nl-NL"/>
                  <a:t>DSI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6875891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7353151830597401"/>
          <c:y val="0.17061611374407601"/>
          <c:w val="0.115083856043418"/>
          <c:h val="0.10859797738552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nl-N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3FC7-638D-4545-828C-02A666FD448C}" type="datetimeFigureOut">
              <a:rPr lang="nl-NL" smtClean="0"/>
              <a:pPr/>
              <a:t>12-4-2017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B8494-970C-4800-9ABA-B1A40C644DB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1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1B1E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 b="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Titel presentatie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126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562074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0198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2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4C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Klinische vergadering 29-03-2017</a:t>
            </a:r>
          </a:p>
          <a:p>
            <a:endParaRPr lang="nl-NL" dirty="0" smtClean="0"/>
          </a:p>
          <a:p>
            <a:r>
              <a:rPr lang="nl-NL" dirty="0" smtClean="0"/>
              <a:t>Actualiteit 2017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Beleid 2018-2020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Nefrovisie</a:t>
            </a:r>
            <a:endParaRPr lang="nl-NL" b="1" dirty="0">
              <a:solidFill>
                <a:srgbClr val="01B1E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Alle centra hebben een DVO met Nefrovisie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Nefrovisie is NEN 7510 gecertificeerd</a:t>
            </a:r>
          </a:p>
          <a:p>
            <a:endParaRPr lang="nl-NL" dirty="0" smtClean="0"/>
          </a:p>
          <a:p>
            <a:r>
              <a:rPr lang="nl-NL" dirty="0" smtClean="0"/>
              <a:t>Zichtbaarheid kwaliteit nierzorg verbeterd</a:t>
            </a:r>
          </a:p>
          <a:p>
            <a:pPr lvl="1"/>
            <a:r>
              <a:rPr lang="nl-NL" dirty="0" smtClean="0"/>
              <a:t>Kwaliteitsindicatoren verbeteren</a:t>
            </a:r>
          </a:p>
          <a:p>
            <a:pPr lvl="1"/>
            <a:r>
              <a:rPr lang="nl-NL" dirty="0" smtClean="0"/>
              <a:t>Data netwerk nierzorg optimaliseren</a:t>
            </a:r>
          </a:p>
          <a:p>
            <a:pPr lvl="1"/>
            <a:r>
              <a:rPr lang="nl-NL" dirty="0" smtClean="0"/>
              <a:t>Visitatie systematiek moderniseren</a:t>
            </a:r>
          </a:p>
          <a:p>
            <a:endParaRPr lang="nl-NL" dirty="0" smtClean="0"/>
          </a:p>
          <a:p>
            <a:r>
              <a:rPr lang="nl-NL" dirty="0" smtClean="0"/>
              <a:t>Ondersteuning van landelijke projecten ten dienste van kwaliteit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Toekomstperspectief</a:t>
            </a:r>
            <a:endParaRPr lang="nl-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Verbetering 5 kwaliteitsindicatoren CNS</a:t>
            </a:r>
          </a:p>
          <a:p>
            <a:r>
              <a:rPr lang="nl-NL" dirty="0" smtClean="0"/>
              <a:t>Voorbereiding levering via Renine aan DHD</a:t>
            </a:r>
          </a:p>
          <a:p>
            <a:r>
              <a:rPr lang="nl-NL" dirty="0" smtClean="0"/>
              <a:t>Aansluiting bij ICHOM CKD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Actualiteit indicatoren 2017</a:t>
            </a:r>
            <a:endParaRPr lang="nl-NL" dirty="0"/>
          </a:p>
        </p:txBody>
      </p:sp>
      <p:pic>
        <p:nvPicPr>
          <p:cNvPr id="4" name="Tijdelijke aanduiding voor inhoud 3" descr="Schermafbeelding 2017-03-25 om 15.40.57.png"/>
          <p:cNvPicPr>
            <a:picLocks noChangeAspect="1"/>
          </p:cNvPicPr>
          <p:nvPr/>
        </p:nvPicPr>
        <p:blipFill>
          <a:blip r:embed="rId2"/>
          <a:srcRect t="-2754" b="-2754"/>
          <a:stretch>
            <a:fillRect/>
          </a:stretch>
        </p:blipFill>
        <p:spPr>
          <a:xfrm>
            <a:off x="1371600" y="2895600"/>
            <a:ext cx="6324600" cy="3478286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5791200" y="3886200"/>
            <a:ext cx="1143000" cy="1524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28600" y="1340768"/>
            <a:ext cx="8915400" cy="4525963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Digitale aanlevering data</a:t>
            </a:r>
          </a:p>
          <a:p>
            <a:pPr lvl="1"/>
            <a:r>
              <a:rPr lang="nl-NL" dirty="0" smtClean="0"/>
              <a:t>40 centra via Diamant koppeling</a:t>
            </a:r>
          </a:p>
          <a:p>
            <a:pPr lvl="1"/>
            <a:r>
              <a:rPr lang="nl-NL" dirty="0" smtClean="0"/>
              <a:t>Aansluiting met Chipsoft/EPIC </a:t>
            </a:r>
            <a:r>
              <a:rPr lang="nl-NL" dirty="0" err="1" smtClean="0"/>
              <a:t>e.a.</a:t>
            </a:r>
            <a:r>
              <a:rPr lang="nl-NL" dirty="0" smtClean="0"/>
              <a:t> in voorbereiding</a:t>
            </a:r>
          </a:p>
          <a:p>
            <a:endParaRPr lang="nl-NL" dirty="0" smtClean="0"/>
          </a:p>
          <a:p>
            <a:r>
              <a:rPr lang="nl-NL" dirty="0" smtClean="0"/>
              <a:t>Juridische zaken</a:t>
            </a:r>
          </a:p>
          <a:p>
            <a:pPr lvl="1"/>
            <a:r>
              <a:rPr lang="nl-NL" dirty="0" smtClean="0"/>
              <a:t>Dienstverleningsovereenkomst met 90% centra</a:t>
            </a:r>
          </a:p>
          <a:p>
            <a:pPr lvl="1"/>
            <a:r>
              <a:rPr lang="nl-NL" dirty="0" smtClean="0"/>
              <a:t>Overeenkomst met IVZ en NTS</a:t>
            </a:r>
          </a:p>
          <a:p>
            <a:pPr lvl="1"/>
            <a:r>
              <a:rPr lang="nl-NL" dirty="0" smtClean="0"/>
              <a:t>NEN7510 certificering gestart</a:t>
            </a:r>
          </a:p>
          <a:p>
            <a:pPr lvl="1"/>
            <a:r>
              <a:rPr lang="nl-NL" dirty="0" smtClean="0"/>
              <a:t>Patiënt toestemming cruciaal</a:t>
            </a:r>
          </a:p>
          <a:p>
            <a:endParaRPr lang="nl-NL" dirty="0" smtClean="0"/>
          </a:p>
          <a:p>
            <a:r>
              <a:rPr lang="nl-NL" dirty="0" smtClean="0"/>
              <a:t>Jaarrapportage 2015 gepubliceerd</a:t>
            </a:r>
          </a:p>
          <a:p>
            <a:endParaRPr lang="nl-NL" dirty="0" smtClean="0"/>
          </a:p>
          <a:p>
            <a:r>
              <a:rPr lang="nl-NL" dirty="0" smtClean="0"/>
              <a:t>Dataverificatie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Actualiteit Renine 2017</a:t>
            </a:r>
            <a:endParaRPr lang="nl-NL" b="1" dirty="0">
              <a:solidFill>
                <a:srgbClr val="01B1E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Schorsing Lloyds (LQRA) per 31-1-2017 opgeheven</a:t>
            </a:r>
          </a:p>
          <a:p>
            <a:pPr lvl="1"/>
            <a:r>
              <a:rPr lang="nl-NL" dirty="0" smtClean="0"/>
              <a:t>1/3 centra maakt gebruik van DNV.GL of DEKRA</a:t>
            </a:r>
          </a:p>
          <a:p>
            <a:endParaRPr lang="nl-NL" dirty="0" smtClean="0"/>
          </a:p>
          <a:p>
            <a:r>
              <a:rPr lang="nl-NL" dirty="0" smtClean="0"/>
              <a:t>Veldraadpleging visitatie afgerond </a:t>
            </a:r>
          </a:p>
          <a:p>
            <a:pPr lvl="1"/>
            <a:r>
              <a:rPr lang="nl-NL" dirty="0" smtClean="0"/>
              <a:t>Eindhoven, Zwolle, Utrecht en Rotterdam</a:t>
            </a:r>
          </a:p>
          <a:p>
            <a:pPr lvl="1"/>
            <a:r>
              <a:rPr lang="nl-NL" dirty="0" err="1" smtClean="0"/>
              <a:t>Invitational</a:t>
            </a:r>
            <a:r>
              <a:rPr lang="nl-NL" dirty="0" smtClean="0"/>
              <a:t> conference volgt Q2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Actualiteit visitatie 2017</a:t>
            </a:r>
            <a:endParaRPr lang="nl-NL" b="1" dirty="0">
              <a:solidFill>
                <a:srgbClr val="01B1E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>
                <a:solidFill>
                  <a:srgbClr val="01B1EC"/>
                </a:solidFill>
              </a:rPr>
              <a:t>Pilot</a:t>
            </a:r>
            <a:r>
              <a:rPr lang="nl-NL" b="1" dirty="0" smtClean="0">
                <a:solidFill>
                  <a:srgbClr val="01B1EC"/>
                </a:solidFill>
              </a:rPr>
              <a:t> </a:t>
            </a:r>
            <a:r>
              <a:rPr lang="nl-NL" b="1" dirty="0" err="1" smtClean="0">
                <a:solidFill>
                  <a:srgbClr val="01B1EC"/>
                </a:solidFill>
              </a:rPr>
              <a:t>PROMs-NNL</a:t>
            </a:r>
            <a:r>
              <a:rPr lang="nl-NL" b="1" dirty="0" smtClean="0">
                <a:solidFill>
                  <a:srgbClr val="01B1EC"/>
                </a:solidFill>
              </a:rPr>
              <a:t/>
            </a:r>
            <a:br>
              <a:rPr lang="nl-NL" b="1" dirty="0" smtClean="0">
                <a:solidFill>
                  <a:srgbClr val="01B1EC"/>
                </a:solidFill>
              </a:rPr>
            </a:br>
            <a:endParaRPr lang="nl-NL" dirty="0"/>
          </a:p>
        </p:txBody>
      </p:sp>
      <p:pic>
        <p:nvPicPr>
          <p:cNvPr id="5" name="Afbeelding 4" descr="Centra-PROMsNNL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304800" y="1371600"/>
            <a:ext cx="3621621" cy="4183697"/>
          </a:xfrm>
          <a:prstGeom prst="rect">
            <a:avLst/>
          </a:prstGeom>
        </p:spPr>
      </p:pic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4267200" y="1447800"/>
          <a:ext cx="47244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4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Nierfalen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Dialyse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65">
                <a:tc>
                  <a:txBody>
                    <a:bodyPr/>
                    <a:lstStyle/>
                    <a:p>
                      <a:r>
                        <a:rPr lang="nl-NL" dirty="0" smtClean="0"/>
                        <a:t>Populatie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134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1584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1718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65">
                <a:tc>
                  <a:txBody>
                    <a:bodyPr/>
                    <a:lstStyle/>
                    <a:p>
                      <a:r>
                        <a:rPr lang="nl-NL" dirty="0" smtClean="0"/>
                        <a:t>Respons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391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429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65">
                <a:tc>
                  <a:txBody>
                    <a:bodyPr/>
                    <a:lstStyle/>
                    <a:p>
                      <a:r>
                        <a:rPr lang="nl-NL" dirty="0" smtClean="0"/>
                        <a:t>% respons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28,4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24,7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>
                          <a:solidFill>
                            <a:srgbClr val="FF0000"/>
                          </a:solidFill>
                        </a:rPr>
                        <a:t>25,0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4267200" y="30480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400" b="1" dirty="0" smtClean="0">
                <a:solidFill>
                  <a:srgbClr val="01B1EC"/>
                </a:solidFill>
              </a:rPr>
              <a:t>1</a:t>
            </a:r>
            <a:r>
              <a:rPr lang="nl-NL" sz="1400" b="1" baseline="30000" dirty="0" smtClean="0">
                <a:solidFill>
                  <a:srgbClr val="01B1EC"/>
                </a:solidFill>
              </a:rPr>
              <a:t>e</a:t>
            </a:r>
            <a:r>
              <a:rPr lang="nl-NL" sz="1400" b="1" dirty="0" smtClean="0">
                <a:solidFill>
                  <a:srgbClr val="01B1EC"/>
                </a:solidFill>
              </a:rPr>
              <a:t> uitvraag 19 </a:t>
            </a:r>
            <a:r>
              <a:rPr lang="nl-NL" sz="1400" b="1" dirty="0" err="1" smtClean="0">
                <a:solidFill>
                  <a:srgbClr val="01B1EC"/>
                </a:solidFill>
              </a:rPr>
              <a:t>sept</a:t>
            </a:r>
            <a:r>
              <a:rPr lang="nl-NL" sz="1400" b="1" dirty="0" smtClean="0">
                <a:solidFill>
                  <a:srgbClr val="01B1EC"/>
                </a:solidFill>
              </a:rPr>
              <a:t> – 30 </a:t>
            </a:r>
            <a:r>
              <a:rPr lang="nl-NL" sz="1400" b="1" dirty="0" err="1" smtClean="0">
                <a:solidFill>
                  <a:srgbClr val="01B1EC"/>
                </a:solidFill>
              </a:rPr>
              <a:t>okt</a:t>
            </a:r>
            <a:r>
              <a:rPr lang="nl-NL" sz="1400" b="1" dirty="0" smtClean="0">
                <a:solidFill>
                  <a:srgbClr val="01B1EC"/>
                </a:solidFill>
              </a:rPr>
              <a:t> 2016</a:t>
            </a:r>
            <a:endParaRPr lang="nl-NL" sz="1400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6096000"/>
            <a:ext cx="1828800" cy="3557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019800"/>
            <a:ext cx="2133600" cy="53102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5943600"/>
            <a:ext cx="742950" cy="74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>
                <a:solidFill>
                  <a:srgbClr val="01B1EC"/>
                </a:solidFill>
              </a:rPr>
              <a:t>Pilot</a:t>
            </a:r>
            <a:r>
              <a:rPr lang="nl-NL" b="1" dirty="0" smtClean="0">
                <a:solidFill>
                  <a:srgbClr val="01B1EC"/>
                </a:solidFill>
              </a:rPr>
              <a:t> </a:t>
            </a:r>
            <a:r>
              <a:rPr lang="nl-NL" b="1" dirty="0" err="1" smtClean="0">
                <a:solidFill>
                  <a:srgbClr val="01B1EC"/>
                </a:solidFill>
              </a:rPr>
              <a:t>PROMs-NNL</a:t>
            </a:r>
            <a:endParaRPr lang="nl-NL" dirty="0"/>
          </a:p>
        </p:txBody>
      </p:sp>
      <p:graphicFrame>
        <p:nvGraphicFramePr>
          <p:cNvPr id="4" name="Grafiek 3"/>
          <p:cNvGraphicFramePr/>
          <p:nvPr/>
        </p:nvGraphicFramePr>
        <p:xfrm>
          <a:off x="4572000" y="9906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ek 4"/>
          <p:cNvGraphicFramePr/>
          <p:nvPr/>
        </p:nvGraphicFramePr>
        <p:xfrm>
          <a:off x="4648200" y="3733800"/>
          <a:ext cx="4495800" cy="267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Afbeelding 5" descr="Schermafbeelding 2017-03-23 om 23.44.16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95400"/>
            <a:ext cx="4724400" cy="2360334"/>
          </a:xfrm>
          <a:prstGeom prst="rect">
            <a:avLst/>
          </a:prstGeom>
        </p:spPr>
      </p:pic>
      <p:pic>
        <p:nvPicPr>
          <p:cNvPr id="7" name="Afbeelding 6" descr="Schermafbeelding 2017-03-23 om 23.44.49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810000"/>
            <a:ext cx="4623816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Waarom </a:t>
            </a:r>
            <a:r>
              <a:rPr lang="nl-NL" b="1" dirty="0" err="1" smtClean="0">
                <a:solidFill>
                  <a:srgbClr val="01B1EC"/>
                </a:solidFill>
              </a:rPr>
              <a:t>PROMs</a:t>
            </a:r>
            <a:r>
              <a:rPr lang="nl-NL" b="1" dirty="0" smtClean="0">
                <a:solidFill>
                  <a:srgbClr val="01B1EC"/>
                </a:solidFill>
              </a:rPr>
              <a:t> en </a:t>
            </a:r>
            <a:r>
              <a:rPr lang="nl-NL" b="1" dirty="0" err="1" smtClean="0">
                <a:solidFill>
                  <a:srgbClr val="01B1EC"/>
                </a:solidFill>
              </a:rPr>
              <a:t>PREMs</a:t>
            </a:r>
            <a:r>
              <a:rPr lang="nl-NL" b="1" dirty="0" smtClean="0">
                <a:solidFill>
                  <a:srgbClr val="01B1EC"/>
                </a:solidFill>
              </a:rPr>
              <a:t>?</a:t>
            </a:r>
            <a:endParaRPr lang="nl-NL" b="1" dirty="0">
              <a:solidFill>
                <a:srgbClr val="01B1EC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276600"/>
            <a:ext cx="4038600" cy="20193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3200400"/>
            <a:ext cx="2082800" cy="2082800"/>
          </a:xfrm>
          <a:prstGeom prst="rect">
            <a:avLst/>
          </a:prstGeom>
        </p:spPr>
      </p:pic>
      <p:pic>
        <p:nvPicPr>
          <p:cNvPr id="7" name="Afbeelding 6" descr="Schermafbeelding 2017-03-26 om 10.49.2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676400"/>
            <a:ext cx="9144000" cy="1082675"/>
          </a:xfrm>
          <a:prstGeom prst="rect">
            <a:avLst/>
          </a:prstGeom>
        </p:spPr>
      </p:pic>
      <p:pic>
        <p:nvPicPr>
          <p:cNvPr id="8" name="Afbeelding 7" descr="Schermafbeelding 2017-03-26 om 10.49.3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6400800"/>
            <a:ext cx="4686300" cy="31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Projecten&amp;registraties</a:t>
            </a:r>
            <a:endParaRPr lang="nl-NL" b="1" dirty="0">
              <a:solidFill>
                <a:srgbClr val="01B1EC"/>
              </a:solidFill>
            </a:endParaRPr>
          </a:p>
        </p:txBody>
      </p:sp>
      <p:grpSp>
        <p:nvGrpSpPr>
          <p:cNvPr id="42" name="Groeperen 41"/>
          <p:cNvGrpSpPr/>
          <p:nvPr/>
        </p:nvGrpSpPr>
        <p:grpSpPr>
          <a:xfrm>
            <a:off x="1219200" y="5562600"/>
            <a:ext cx="6781800" cy="685800"/>
            <a:chOff x="1295400" y="5562600"/>
            <a:chExt cx="6705600" cy="685800"/>
          </a:xfrm>
          <a:solidFill>
            <a:srgbClr val="FFF891"/>
          </a:solidFill>
        </p:grpSpPr>
        <p:sp>
          <p:nvSpPr>
            <p:cNvPr id="24" name="Rechthoek 23"/>
            <p:cNvSpPr/>
            <p:nvPr/>
          </p:nvSpPr>
          <p:spPr>
            <a:xfrm>
              <a:off x="1295400" y="5562600"/>
              <a:ext cx="6705600" cy="685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1828800" y="5715000"/>
              <a:ext cx="1524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/>
                <a:t>ICHOM</a:t>
              </a:r>
              <a:endParaRPr lang="nl-NL" b="1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5867400" y="5715000"/>
              <a:ext cx="1524000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/>
                <a:t>ERA-EDTA</a:t>
              </a:r>
              <a:endParaRPr lang="nl-NL" b="1" dirty="0"/>
            </a:p>
          </p:txBody>
        </p:sp>
      </p:grpSp>
      <p:grpSp>
        <p:nvGrpSpPr>
          <p:cNvPr id="58" name="Groeperen 57"/>
          <p:cNvGrpSpPr/>
          <p:nvPr/>
        </p:nvGrpSpPr>
        <p:grpSpPr>
          <a:xfrm>
            <a:off x="5029200" y="1828800"/>
            <a:ext cx="2971800" cy="3733800"/>
            <a:chOff x="5029200" y="1828800"/>
            <a:chExt cx="2971800" cy="3733800"/>
          </a:xfrm>
        </p:grpSpPr>
        <p:grpSp>
          <p:nvGrpSpPr>
            <p:cNvPr id="39" name="Groeperen 38"/>
            <p:cNvGrpSpPr/>
            <p:nvPr/>
          </p:nvGrpSpPr>
          <p:grpSpPr>
            <a:xfrm>
              <a:off x="5029200" y="1828800"/>
              <a:ext cx="2971800" cy="1295400"/>
              <a:chOff x="5181600" y="1905000"/>
              <a:chExt cx="2819400" cy="1219200"/>
            </a:xfrm>
          </p:grpSpPr>
          <p:grpSp>
            <p:nvGrpSpPr>
              <p:cNvPr id="7" name="Groeperen 6"/>
              <p:cNvGrpSpPr/>
              <p:nvPr/>
            </p:nvGrpSpPr>
            <p:grpSpPr>
              <a:xfrm>
                <a:off x="5181600" y="1905000"/>
                <a:ext cx="2819400" cy="1219200"/>
                <a:chOff x="1219200" y="1600200"/>
                <a:chExt cx="2743200" cy="1219200"/>
              </a:xfrm>
            </p:grpSpPr>
            <p:sp>
              <p:nvSpPr>
                <p:cNvPr id="8" name="Rechthoek 7"/>
                <p:cNvSpPr/>
                <p:nvPr/>
              </p:nvSpPr>
              <p:spPr>
                <a:xfrm>
                  <a:off x="1219200" y="1600200"/>
                  <a:ext cx="2743200" cy="121920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9" name="Tekstvak 8"/>
                <p:cNvSpPr txBox="1"/>
                <p:nvPr/>
              </p:nvSpPr>
              <p:spPr>
                <a:xfrm>
                  <a:off x="1524000" y="1981200"/>
                  <a:ext cx="2133600" cy="3476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b="1" dirty="0" err="1" smtClean="0">
                      <a:solidFill>
                        <a:srgbClr val="FFFFFF"/>
                      </a:solidFill>
                    </a:rPr>
                    <a:t>PROMs</a:t>
                  </a:r>
                  <a:endParaRPr lang="nl-NL" b="1" dirty="0">
                    <a:solidFill>
                      <a:srgbClr val="FFFFFF"/>
                    </a:solidFill>
                  </a:endParaRPr>
                </a:p>
              </p:txBody>
            </p:sp>
          </p:grpSp>
          <p:pic>
            <p:nvPicPr>
              <p:cNvPr id="27" name="Afbeelding 2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934200" y="1981200"/>
                <a:ext cx="927100" cy="1102619"/>
              </a:xfrm>
              <a:prstGeom prst="rect">
                <a:avLst/>
              </a:prstGeom>
            </p:spPr>
          </p:pic>
        </p:grpSp>
        <p:grpSp>
          <p:nvGrpSpPr>
            <p:cNvPr id="41" name="Groeperen 40"/>
            <p:cNvGrpSpPr/>
            <p:nvPr/>
          </p:nvGrpSpPr>
          <p:grpSpPr>
            <a:xfrm>
              <a:off x="5257800" y="4343400"/>
              <a:ext cx="2743200" cy="1219200"/>
              <a:chOff x="5257800" y="4343400"/>
              <a:chExt cx="2743200" cy="1219200"/>
            </a:xfrm>
          </p:grpSpPr>
          <p:grpSp>
            <p:nvGrpSpPr>
              <p:cNvPr id="13" name="Groeperen 12"/>
              <p:cNvGrpSpPr/>
              <p:nvPr/>
            </p:nvGrpSpPr>
            <p:grpSpPr>
              <a:xfrm>
                <a:off x="5257800" y="4343400"/>
                <a:ext cx="2743200" cy="1219200"/>
                <a:chOff x="1219200" y="1600200"/>
                <a:chExt cx="2743200" cy="1219200"/>
              </a:xfrm>
            </p:grpSpPr>
            <p:sp>
              <p:nvSpPr>
                <p:cNvPr id="14" name="Rechthoek 13"/>
                <p:cNvSpPr/>
                <p:nvPr/>
              </p:nvSpPr>
              <p:spPr>
                <a:xfrm>
                  <a:off x="1219200" y="1600200"/>
                  <a:ext cx="2743200" cy="1219200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5" name="Tekstvak 14"/>
                <p:cNvSpPr txBox="1"/>
                <p:nvPr/>
              </p:nvSpPr>
              <p:spPr>
                <a:xfrm>
                  <a:off x="1524000" y="1828800"/>
                  <a:ext cx="21336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nl-NL" b="1" dirty="0" smtClean="0">
                      <a:solidFill>
                        <a:srgbClr val="FFFFFF"/>
                      </a:solidFill>
                    </a:rPr>
                    <a:t>Nederlandse </a:t>
                  </a:r>
                  <a:r>
                    <a:rPr lang="nl-NL" b="1" dirty="0" err="1" smtClean="0">
                      <a:solidFill>
                        <a:srgbClr val="FFFFFF"/>
                      </a:solidFill>
                    </a:rPr>
                    <a:t>NIeratlas</a:t>
                  </a:r>
                  <a:endParaRPr lang="nl-NL" b="1" dirty="0">
                    <a:solidFill>
                      <a:srgbClr val="FFFFFF"/>
                    </a:solidFill>
                  </a:endParaRPr>
                </a:p>
              </p:txBody>
            </p:sp>
          </p:grpSp>
          <p:pic>
            <p:nvPicPr>
              <p:cNvPr id="28" name="Afbeelding 27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34200" y="4572000"/>
                <a:ext cx="1012031" cy="762000"/>
              </a:xfrm>
              <a:prstGeom prst="rect">
                <a:avLst/>
              </a:prstGeom>
            </p:spPr>
          </p:pic>
        </p:grpSp>
      </p:grpSp>
      <p:grpSp>
        <p:nvGrpSpPr>
          <p:cNvPr id="59" name="Groeperen 58"/>
          <p:cNvGrpSpPr/>
          <p:nvPr/>
        </p:nvGrpSpPr>
        <p:grpSpPr>
          <a:xfrm>
            <a:off x="1219200" y="1828800"/>
            <a:ext cx="2895600" cy="3733800"/>
            <a:chOff x="1219200" y="1828800"/>
            <a:chExt cx="2895600" cy="3733800"/>
          </a:xfrm>
        </p:grpSpPr>
        <p:grpSp>
          <p:nvGrpSpPr>
            <p:cNvPr id="48" name="Groeperen 47"/>
            <p:cNvGrpSpPr/>
            <p:nvPr/>
          </p:nvGrpSpPr>
          <p:grpSpPr>
            <a:xfrm>
              <a:off x="1219200" y="1828800"/>
              <a:ext cx="2895600" cy="1273629"/>
              <a:chOff x="1295400" y="1676400"/>
              <a:chExt cx="2667000" cy="1197429"/>
            </a:xfrm>
          </p:grpSpPr>
          <p:grpSp>
            <p:nvGrpSpPr>
              <p:cNvPr id="6" name="Groeperen 5"/>
              <p:cNvGrpSpPr/>
              <p:nvPr/>
            </p:nvGrpSpPr>
            <p:grpSpPr>
              <a:xfrm>
                <a:off x="1295400" y="1676400"/>
                <a:ext cx="2667000" cy="1197429"/>
                <a:chOff x="1219200" y="1600200"/>
                <a:chExt cx="2743200" cy="1219200"/>
              </a:xfrm>
              <a:solidFill>
                <a:schemeClr val="tx2">
                  <a:lumMod val="60000"/>
                  <a:lumOff val="40000"/>
                </a:schemeClr>
              </a:solidFill>
            </p:grpSpPr>
            <p:sp>
              <p:nvSpPr>
                <p:cNvPr id="4" name="Rechthoek 3"/>
                <p:cNvSpPr/>
                <p:nvPr/>
              </p:nvSpPr>
              <p:spPr>
                <a:xfrm>
                  <a:off x="1219200" y="1600200"/>
                  <a:ext cx="2743200" cy="12192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5" name="Tekstvak 4"/>
                <p:cNvSpPr txBox="1"/>
                <p:nvPr/>
              </p:nvSpPr>
              <p:spPr>
                <a:xfrm>
                  <a:off x="1524000" y="1981200"/>
                  <a:ext cx="2133600" cy="353548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nl-NL" b="1" dirty="0" smtClean="0">
                      <a:solidFill>
                        <a:srgbClr val="FFFFFF"/>
                      </a:solidFill>
                    </a:rPr>
                    <a:t>DOMESTICO</a:t>
                  </a:r>
                  <a:endParaRPr lang="nl-NL" b="1" dirty="0">
                    <a:solidFill>
                      <a:srgbClr val="FFFFFF"/>
                    </a:solidFill>
                  </a:endParaRPr>
                </a:p>
              </p:txBody>
            </p:sp>
          </p:grpSp>
          <p:pic>
            <p:nvPicPr>
              <p:cNvPr id="29" name="Afbeelding 28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95400" y="1676400"/>
                <a:ext cx="1143000" cy="1122590"/>
              </a:xfrm>
              <a:prstGeom prst="rect">
                <a:avLst/>
              </a:prstGeom>
            </p:spPr>
          </p:pic>
        </p:grpSp>
        <p:grpSp>
          <p:nvGrpSpPr>
            <p:cNvPr id="50" name="Groeperen 49"/>
            <p:cNvGrpSpPr/>
            <p:nvPr/>
          </p:nvGrpSpPr>
          <p:grpSpPr>
            <a:xfrm>
              <a:off x="1219200" y="4343400"/>
              <a:ext cx="2819400" cy="1219200"/>
              <a:chOff x="1295400" y="4419600"/>
              <a:chExt cx="2743200" cy="1066800"/>
            </a:xfrm>
          </p:grpSpPr>
          <p:sp>
            <p:nvSpPr>
              <p:cNvPr id="11" name="Rechthoek 10"/>
              <p:cNvSpPr/>
              <p:nvPr/>
            </p:nvSpPr>
            <p:spPr>
              <a:xfrm>
                <a:off x="1295400" y="4419600"/>
                <a:ext cx="2743200" cy="1066800"/>
              </a:xfrm>
              <a:prstGeom prst="rect">
                <a:avLst/>
              </a:prstGeom>
              <a:solidFill>
                <a:srgbClr val="558ED5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pic>
            <p:nvPicPr>
              <p:cNvPr id="30" name="Afbeelding 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71600" y="4495800"/>
                <a:ext cx="1187450" cy="897457"/>
              </a:xfrm>
              <a:prstGeom prst="rect">
                <a:avLst/>
              </a:prstGeom>
            </p:spPr>
          </p:pic>
          <p:sp>
            <p:nvSpPr>
              <p:cNvPr id="12" name="Tekstvak 11"/>
              <p:cNvSpPr txBox="1"/>
              <p:nvPr/>
            </p:nvSpPr>
            <p:spPr>
              <a:xfrm>
                <a:off x="1828800" y="4800600"/>
                <a:ext cx="2133600" cy="323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nl-NL" b="1" dirty="0" err="1" smtClean="0">
                    <a:solidFill>
                      <a:srgbClr val="FFFFFF"/>
                    </a:solidFill>
                  </a:rPr>
                  <a:t>Nefro-geriatrie</a:t>
                </a:r>
                <a:endParaRPr lang="nl-NL" b="1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3" name="Groeperen 32"/>
          <p:cNvGrpSpPr/>
          <p:nvPr/>
        </p:nvGrpSpPr>
        <p:grpSpPr>
          <a:xfrm>
            <a:off x="6019800" y="3124200"/>
            <a:ext cx="1981200" cy="1219200"/>
            <a:chOff x="6172200" y="3276600"/>
            <a:chExt cx="1752600" cy="914400"/>
          </a:xfrm>
        </p:grpSpPr>
        <p:sp>
          <p:nvSpPr>
            <p:cNvPr id="32" name="Rechthoek 31"/>
            <p:cNvSpPr/>
            <p:nvPr/>
          </p:nvSpPr>
          <p:spPr>
            <a:xfrm>
              <a:off x="6172200" y="3276600"/>
              <a:ext cx="1752600" cy="9144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6477000" y="3505200"/>
              <a:ext cx="1295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>
                  <a:solidFill>
                    <a:srgbClr val="FFFF00"/>
                  </a:solidFill>
                </a:rPr>
                <a:t>VBHC</a:t>
              </a:r>
              <a:endParaRPr lang="nl-N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4" name="Groeperen 33"/>
          <p:cNvGrpSpPr/>
          <p:nvPr/>
        </p:nvGrpSpPr>
        <p:grpSpPr>
          <a:xfrm>
            <a:off x="1219200" y="3124200"/>
            <a:ext cx="2057400" cy="1219200"/>
            <a:chOff x="6172200" y="3276600"/>
            <a:chExt cx="1752600" cy="914400"/>
          </a:xfrm>
        </p:grpSpPr>
        <p:sp>
          <p:nvSpPr>
            <p:cNvPr id="35" name="Rechthoek 34"/>
            <p:cNvSpPr/>
            <p:nvPr/>
          </p:nvSpPr>
          <p:spPr>
            <a:xfrm>
              <a:off x="6172200" y="3276600"/>
              <a:ext cx="1752600" cy="9144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6172200" y="3276600"/>
              <a:ext cx="1600200" cy="692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err="1" smtClean="0">
                  <a:solidFill>
                    <a:srgbClr val="FFFF00"/>
                  </a:solidFill>
                </a:rPr>
                <a:t>Preventive</a:t>
              </a:r>
              <a:r>
                <a:rPr lang="nl-NL" b="1" dirty="0" smtClean="0">
                  <a:solidFill>
                    <a:srgbClr val="FFFF00"/>
                  </a:solidFill>
                </a:rPr>
                <a:t>  &amp; </a:t>
              </a:r>
              <a:r>
                <a:rPr lang="nl-NL" b="1" dirty="0" err="1" smtClean="0">
                  <a:solidFill>
                    <a:srgbClr val="FFFF00"/>
                  </a:solidFill>
                </a:rPr>
                <a:t>Personalized</a:t>
              </a:r>
              <a:endParaRPr lang="nl-NL" b="1" dirty="0" smtClean="0">
                <a:solidFill>
                  <a:srgbClr val="FFFF00"/>
                </a:solidFill>
              </a:endParaRPr>
            </a:p>
            <a:p>
              <a:pPr algn="ctr"/>
              <a:r>
                <a:rPr lang="nl-NL" b="1" dirty="0" err="1" smtClean="0">
                  <a:solidFill>
                    <a:srgbClr val="FFFF00"/>
                  </a:solidFill>
                </a:rPr>
                <a:t>Medicine</a:t>
              </a:r>
              <a:endParaRPr lang="nl-N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8" name="Groeperen 37"/>
          <p:cNvGrpSpPr/>
          <p:nvPr/>
        </p:nvGrpSpPr>
        <p:grpSpPr>
          <a:xfrm>
            <a:off x="3962400" y="1524000"/>
            <a:ext cx="1219200" cy="1600200"/>
            <a:chOff x="3962400" y="1295400"/>
            <a:chExt cx="1219200" cy="1600200"/>
          </a:xfrm>
        </p:grpSpPr>
        <p:sp>
          <p:nvSpPr>
            <p:cNvPr id="20" name="Rechthoek 19"/>
            <p:cNvSpPr/>
            <p:nvPr/>
          </p:nvSpPr>
          <p:spPr>
            <a:xfrm>
              <a:off x="4114800" y="1295400"/>
              <a:ext cx="914400" cy="16002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3962400" y="15240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>
                  <a:solidFill>
                    <a:srgbClr val="FFFF00"/>
                  </a:solidFill>
                </a:rPr>
                <a:t>NOTR</a:t>
              </a:r>
              <a:endParaRPr lang="nl-N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3" name="Groeperen 42"/>
          <p:cNvGrpSpPr/>
          <p:nvPr/>
        </p:nvGrpSpPr>
        <p:grpSpPr>
          <a:xfrm>
            <a:off x="4038600" y="4572000"/>
            <a:ext cx="1219200" cy="1600200"/>
            <a:chOff x="4038600" y="4572000"/>
            <a:chExt cx="1219200" cy="1600200"/>
          </a:xfrm>
        </p:grpSpPr>
        <p:sp>
          <p:nvSpPr>
            <p:cNvPr id="21" name="Rechthoek 20"/>
            <p:cNvSpPr/>
            <p:nvPr/>
          </p:nvSpPr>
          <p:spPr>
            <a:xfrm>
              <a:off x="4191000" y="4572000"/>
              <a:ext cx="914400" cy="16002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038600" y="4876800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>
                  <a:solidFill>
                    <a:srgbClr val="FFFF00"/>
                  </a:solidFill>
                </a:rPr>
                <a:t>CKD</a:t>
              </a:r>
            </a:p>
            <a:p>
              <a:pPr algn="ctr"/>
              <a:r>
                <a:rPr lang="nl-NL" b="1" dirty="0" smtClean="0">
                  <a:solidFill>
                    <a:srgbClr val="FFFF00"/>
                  </a:solidFill>
                </a:rPr>
                <a:t>1</a:t>
              </a:r>
              <a:r>
                <a:rPr lang="nl-NL" b="1" baseline="30000" dirty="0" smtClean="0">
                  <a:solidFill>
                    <a:srgbClr val="FFFF00"/>
                  </a:solidFill>
                </a:rPr>
                <a:t>e</a:t>
              </a:r>
              <a:r>
                <a:rPr lang="nl-NL" b="1" dirty="0" smtClean="0">
                  <a:solidFill>
                    <a:srgbClr val="FFFF00"/>
                  </a:solidFill>
                </a:rPr>
                <a:t> en 2</a:t>
              </a:r>
              <a:r>
                <a:rPr lang="nl-NL" b="1" baseline="30000" dirty="0" smtClean="0">
                  <a:solidFill>
                    <a:srgbClr val="FFFF00"/>
                  </a:solidFill>
                </a:rPr>
                <a:t>e</a:t>
              </a:r>
              <a:r>
                <a:rPr lang="nl-NL" b="1" dirty="0" smtClean="0">
                  <a:solidFill>
                    <a:srgbClr val="FFFF00"/>
                  </a:solidFill>
                </a:rPr>
                <a:t> lijn</a:t>
              </a:r>
              <a:endParaRPr lang="nl-NL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6" name="Groeperen 15"/>
          <p:cNvGrpSpPr/>
          <p:nvPr/>
        </p:nvGrpSpPr>
        <p:grpSpPr>
          <a:xfrm>
            <a:off x="3276600" y="2971800"/>
            <a:ext cx="2743200" cy="1524000"/>
            <a:chOff x="1219200" y="1600200"/>
            <a:chExt cx="2743200" cy="1219200"/>
          </a:xfrm>
          <a:solidFill>
            <a:srgbClr val="01B1EC"/>
          </a:solidFill>
        </p:grpSpPr>
        <p:sp>
          <p:nvSpPr>
            <p:cNvPr id="17" name="Rechthoek 16"/>
            <p:cNvSpPr/>
            <p:nvPr/>
          </p:nvSpPr>
          <p:spPr>
            <a:xfrm>
              <a:off x="1219200" y="1600200"/>
              <a:ext cx="2743200" cy="12192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1524000" y="1981200"/>
              <a:ext cx="2133600" cy="295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b="1" dirty="0" smtClean="0">
                  <a:solidFill>
                    <a:srgbClr val="FFFFFF"/>
                  </a:solidFill>
                </a:rPr>
                <a:t>Renine</a:t>
              </a:r>
              <a:endParaRPr lang="nl-NL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0" name="Groeperen 59"/>
          <p:cNvGrpSpPr/>
          <p:nvPr/>
        </p:nvGrpSpPr>
        <p:grpSpPr>
          <a:xfrm>
            <a:off x="228600" y="1219200"/>
            <a:ext cx="8686800" cy="762000"/>
            <a:chOff x="228600" y="1219200"/>
            <a:chExt cx="8686800" cy="762000"/>
          </a:xfrm>
        </p:grpSpPr>
        <p:cxnSp>
          <p:nvCxnSpPr>
            <p:cNvPr id="53" name="Rechte verbindingslijn 52"/>
            <p:cNvCxnSpPr/>
            <p:nvPr/>
          </p:nvCxnSpPr>
          <p:spPr>
            <a:xfrm flipV="1">
              <a:off x="228600" y="1219200"/>
              <a:ext cx="4343400" cy="762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chte verbindingslijn 53"/>
            <p:cNvCxnSpPr/>
            <p:nvPr/>
          </p:nvCxnSpPr>
          <p:spPr>
            <a:xfrm rot="10800000">
              <a:off x="4572000" y="1219200"/>
              <a:ext cx="4343400" cy="762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1B1EC"/>
                </a:solidFill>
              </a:rPr>
              <a:t>Toekomst 2018-2020</a:t>
            </a:r>
            <a:endParaRPr lang="nl-NL" b="1" dirty="0">
              <a:solidFill>
                <a:srgbClr val="01B1EC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1828800" y="1676400"/>
            <a:ext cx="5486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1828800" y="2209800"/>
            <a:ext cx="2743200" cy="3352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 smtClean="0">
              <a:solidFill>
                <a:srgbClr val="FFFFFF"/>
              </a:solidFill>
            </a:endParaRPr>
          </a:p>
          <a:p>
            <a:endParaRPr lang="nl-NL" dirty="0" smtClean="0">
              <a:solidFill>
                <a:srgbClr val="FFFFFF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572000" y="2209800"/>
            <a:ext cx="2743200" cy="3352800"/>
          </a:xfrm>
          <a:prstGeom prst="rect">
            <a:avLst/>
          </a:prstGeom>
          <a:solidFill>
            <a:srgbClr val="FFF89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2209800" y="1752600"/>
            <a:ext cx="457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chemeClr val="bg1"/>
                </a:solidFill>
              </a:rPr>
              <a:t>NEFROVISIE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981200" y="2590800"/>
            <a:ext cx="2286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rgbClr val="FFFF00"/>
                </a:solidFill>
              </a:rPr>
              <a:t>VBQC Nefrovisie</a:t>
            </a:r>
          </a:p>
          <a:p>
            <a:endParaRPr lang="nl-NL" dirty="0" smtClean="0">
              <a:solidFill>
                <a:srgbClr val="FFFFFF"/>
              </a:solidFill>
            </a:endParaRPr>
          </a:p>
          <a:p>
            <a:r>
              <a:rPr lang="nl-NL" dirty="0" smtClean="0">
                <a:solidFill>
                  <a:srgbClr val="FFFFFF"/>
                </a:solidFill>
              </a:rPr>
              <a:t>Kwaliteitsindicatoren</a:t>
            </a:r>
          </a:p>
          <a:p>
            <a:endParaRPr lang="nl-NL" dirty="0" smtClean="0">
              <a:solidFill>
                <a:srgbClr val="FFFFFF"/>
              </a:solidFill>
            </a:endParaRPr>
          </a:p>
          <a:p>
            <a:r>
              <a:rPr lang="nl-NL" dirty="0" smtClean="0">
                <a:solidFill>
                  <a:srgbClr val="FFFFFF"/>
                </a:solidFill>
              </a:rPr>
              <a:t>Renine</a:t>
            </a:r>
          </a:p>
          <a:p>
            <a:endParaRPr lang="nl-NL" dirty="0" smtClean="0">
              <a:solidFill>
                <a:srgbClr val="FFFFFF"/>
              </a:solidFill>
            </a:endParaRPr>
          </a:p>
          <a:p>
            <a:r>
              <a:rPr lang="nl-NL" dirty="0" smtClean="0">
                <a:solidFill>
                  <a:srgbClr val="FFFFFF"/>
                </a:solidFill>
              </a:rPr>
              <a:t>Visitatie&amp;certificering</a:t>
            </a:r>
          </a:p>
          <a:p>
            <a:endParaRPr lang="nl-NL" dirty="0" smtClean="0">
              <a:solidFill>
                <a:srgbClr val="FFFFFF"/>
              </a:solidFill>
            </a:endParaRPr>
          </a:p>
          <a:p>
            <a:endParaRPr lang="nl-NL" dirty="0" smtClean="0">
              <a:solidFill>
                <a:srgbClr val="FFFFFF"/>
              </a:solidFill>
            </a:endParaRPr>
          </a:p>
          <a:p>
            <a:endParaRPr lang="nl-NL" dirty="0" smtClean="0">
              <a:solidFill>
                <a:srgbClr val="FFFFFF"/>
              </a:solidFill>
            </a:endParaRPr>
          </a:p>
          <a:p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724400" y="2590800"/>
            <a:ext cx="228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1"/>
                </a:solidFill>
              </a:rPr>
              <a:t>VBHC </a:t>
            </a:r>
            <a:r>
              <a:rPr lang="nl-NL" b="1" dirty="0" err="1" smtClean="0">
                <a:solidFill>
                  <a:schemeClr val="accent1"/>
                </a:solidFill>
              </a:rPr>
              <a:t>Nefrodata</a:t>
            </a:r>
            <a:endParaRPr lang="nl-NL" b="1" dirty="0" smtClean="0">
              <a:solidFill>
                <a:schemeClr val="accent1"/>
              </a:solidFill>
            </a:endParaRPr>
          </a:p>
          <a:p>
            <a:endParaRPr lang="nl-NL" dirty="0" smtClean="0">
              <a:solidFill>
                <a:srgbClr val="FFFFFF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Projecten&amp;registraties</a:t>
            </a: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Data netwerk </a:t>
            </a: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Data analyse</a:t>
            </a:r>
            <a:endParaRPr lang="nl-NL" dirty="0">
              <a:solidFill>
                <a:schemeClr val="tx2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1828800" y="4724400"/>
            <a:ext cx="5486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1905000" y="4953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Centrumbijdrage €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4724400" y="4953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tx2"/>
                </a:solidFill>
              </a:rPr>
              <a:t>Externe financiering €</a:t>
            </a:r>
            <a:endParaRPr lang="nl-NL" dirty="0">
              <a:solidFill>
                <a:schemeClr val="tx2"/>
              </a:solidFill>
            </a:endParaRPr>
          </a:p>
        </p:txBody>
      </p:sp>
      <p:grpSp>
        <p:nvGrpSpPr>
          <p:cNvPr id="14" name="Groeperen 13"/>
          <p:cNvGrpSpPr/>
          <p:nvPr/>
        </p:nvGrpSpPr>
        <p:grpSpPr>
          <a:xfrm>
            <a:off x="228600" y="1143000"/>
            <a:ext cx="8686800" cy="762000"/>
            <a:chOff x="228600" y="1219200"/>
            <a:chExt cx="8686800" cy="762000"/>
          </a:xfrm>
        </p:grpSpPr>
        <p:cxnSp>
          <p:nvCxnSpPr>
            <p:cNvPr id="15" name="Rechte verbindingslijn 14"/>
            <p:cNvCxnSpPr/>
            <p:nvPr/>
          </p:nvCxnSpPr>
          <p:spPr>
            <a:xfrm flipV="1">
              <a:off x="228600" y="1219200"/>
              <a:ext cx="4343400" cy="762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rot="10800000">
              <a:off x="4572000" y="1219200"/>
              <a:ext cx="4343400" cy="762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frovisie-nov2014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Nefrovisie-nov2014.potx</Template>
  <TotalTime>2543</TotalTime>
  <Words>208</Words>
  <Application>Microsoft Office PowerPoint</Application>
  <PresentationFormat>Diavoorstelling (4:3)</PresentationFormat>
  <Paragraphs>101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Nefrovisie-nov2014</vt:lpstr>
      <vt:lpstr>Nefrovisie</vt:lpstr>
      <vt:lpstr>Actualiteit indicatoren 2017</vt:lpstr>
      <vt:lpstr>Actualiteit Renine 2017</vt:lpstr>
      <vt:lpstr>Actualiteit visitatie 2017</vt:lpstr>
      <vt:lpstr>Pilot PROMs-NNL </vt:lpstr>
      <vt:lpstr>Pilot PROMs-NNL</vt:lpstr>
      <vt:lpstr>Waarom PROMs en PREMs?</vt:lpstr>
      <vt:lpstr>Projecten&amp;registraties</vt:lpstr>
      <vt:lpstr>Toekomst 2018-2020</vt:lpstr>
      <vt:lpstr>Toekomstperspectief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Marc Hemmelder</dc:creator>
  <cp:lastModifiedBy>Hennie van IJzerloo</cp:lastModifiedBy>
  <cp:revision>56</cp:revision>
  <dcterms:created xsi:type="dcterms:W3CDTF">2017-03-26T08:50:14Z</dcterms:created>
  <dcterms:modified xsi:type="dcterms:W3CDTF">2017-04-12T15:17:44Z</dcterms:modified>
</cp:coreProperties>
</file>