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2" r:id="rId4"/>
    <p:sldId id="283" r:id="rId5"/>
    <p:sldId id="258" r:id="rId6"/>
    <p:sldId id="260" r:id="rId7"/>
    <p:sldId id="259" r:id="rId8"/>
    <p:sldId id="261" r:id="rId9"/>
    <p:sldId id="263" r:id="rId10"/>
    <p:sldId id="262" r:id="rId11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E1"/>
    <a:srgbClr val="009E00"/>
    <a:srgbClr val="E20029"/>
    <a:srgbClr val="CD09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4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A0AFE-4645-4381-AA69-99FA718FABBD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5040-EBC9-4030-8D10-1D4DB06C9A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246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281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19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86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96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68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40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082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086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11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051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C0CB3226-B212-1849-B3DF-D0EA94FDFE28}" type="datetimeFigureOut">
              <a:rPr lang="nl-NL" smtClean="0"/>
              <a:t>12-4-2017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8196011-554A-8D44-A718-3337B52D3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61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19" y="379643"/>
            <a:ext cx="7620226" cy="857250"/>
          </a:xfrm>
          <a:prstGeom prst="rect">
            <a:avLst/>
          </a:prstGeom>
        </p:spPr>
        <p:txBody>
          <a:bodyPr vert="horz" lIns="0" tIns="46800" rIns="0" bIns="0" rtlCol="0" anchor="t" anchorCtr="0">
            <a:normAutofit/>
          </a:bodyPr>
          <a:lstStyle/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titel</a:t>
            </a:r>
            <a:r>
              <a:rPr lang="en-US" dirty="0" smtClean="0"/>
              <a:t>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voegen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19" y="1200151"/>
            <a:ext cx="7902458" cy="29841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voegen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38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200" b="1" i="0" kern="1200" baseline="0">
          <a:solidFill>
            <a:srgbClr val="E20029"/>
          </a:solidFill>
          <a:latin typeface="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8736" y="2418216"/>
            <a:ext cx="7785190" cy="829256"/>
          </a:xfrm>
        </p:spPr>
        <p:txBody>
          <a:bodyPr lIns="0" tIns="0" rIns="0" bIns="0" anchor="t" anchorCtr="0">
            <a:normAutofit/>
          </a:bodyPr>
          <a:lstStyle/>
          <a:p>
            <a:r>
              <a:rPr lang="nl-NL" sz="2200" dirty="0" smtClean="0"/>
              <a:t>Sectie Registratie</a:t>
            </a:r>
            <a:endParaRPr lang="nl-NL" sz="220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18735" y="3457039"/>
            <a:ext cx="7153665" cy="1107121"/>
          </a:xfrm>
        </p:spPr>
        <p:txBody>
          <a:bodyPr lIns="0" tIns="0" rIns="0" bIns="46800"/>
          <a:lstStyle/>
          <a:p>
            <a:pPr algn="l"/>
            <a:r>
              <a:rPr lang="nl-NL" dirty="0" smtClean="0">
                <a:solidFill>
                  <a:srgbClr val="009EE1"/>
                </a:solidFill>
              </a:rPr>
              <a:t>Frans van Ittersum</a:t>
            </a:r>
          </a:p>
          <a:p>
            <a:pPr algn="l"/>
            <a:r>
              <a:rPr lang="nl-NL" dirty="0">
                <a:solidFill>
                  <a:srgbClr val="009EE1"/>
                </a:solidFill>
              </a:rPr>
              <a:t>v</a:t>
            </a:r>
            <a:r>
              <a:rPr lang="nl-NL" dirty="0" smtClean="0">
                <a:solidFill>
                  <a:srgbClr val="009EE1"/>
                </a:solidFill>
              </a:rPr>
              <a:t>oorzitter sectie Registratie</a:t>
            </a:r>
            <a:endParaRPr lang="nl-NL" dirty="0">
              <a:solidFill>
                <a:srgbClr val="009E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921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Activiteiten 2017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5019" y="1200151"/>
            <a:ext cx="7902458" cy="322747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Pilot: haalbaarheid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nl-NL" dirty="0" smtClean="0"/>
              <a:t>eGFR4 en </a:t>
            </a:r>
            <a:r>
              <a:rPr lang="nl-NL" dirty="0" err="1" smtClean="0"/>
              <a:t>comorbiditeit</a:t>
            </a:r>
            <a:endParaRPr lang="nl-NL" dirty="0" smtClean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nl-NL" dirty="0"/>
              <a:t>o</a:t>
            </a:r>
            <a:r>
              <a:rPr lang="nl-NL" dirty="0" smtClean="0"/>
              <a:t>nderzoek naar afleiden uit bronsystemen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nl-NL" dirty="0" smtClean="0"/>
              <a:t>Diamant / </a:t>
            </a:r>
            <a:r>
              <a:rPr lang="nl-NL" dirty="0" err="1" smtClean="0"/>
              <a:t>EPD’s</a:t>
            </a:r>
            <a:r>
              <a:rPr lang="nl-NL" dirty="0" smtClean="0"/>
              <a:t> (</a:t>
            </a:r>
            <a:r>
              <a:rPr lang="nl-NL" dirty="0" err="1" smtClean="0"/>
              <a:t>eZIS</a:t>
            </a:r>
            <a:r>
              <a:rPr lang="nl-NL" dirty="0" smtClean="0"/>
              <a:t> / </a:t>
            </a:r>
            <a:r>
              <a:rPr lang="nl-NL" dirty="0" err="1" smtClean="0"/>
              <a:t>Epic</a:t>
            </a:r>
            <a:r>
              <a:rPr lang="nl-NL" dirty="0" smtClean="0"/>
              <a:t>)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nl-NL" dirty="0" smtClean="0"/>
              <a:t>NFU registratie aan de bron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Aanpassen Jaarrapportage 2016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nl-NL" dirty="0" smtClean="0"/>
              <a:t>Meer klinische gegevens (</a:t>
            </a:r>
            <a:r>
              <a:rPr lang="nl-NL" dirty="0" err="1" smtClean="0"/>
              <a:t>vh</a:t>
            </a:r>
            <a:r>
              <a:rPr lang="nl-NL" dirty="0" smtClean="0"/>
              <a:t> Renine Plus)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nl-NL" dirty="0" smtClean="0"/>
              <a:t>P.M.: herhalen analyses effect van centrumgrootte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Evaluatie PROM pilot Nefrovisie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Plan wetenschappelijk onderzoek Renine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189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Samenstelling sectie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Activiteiten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Activiteiten 2017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717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Sectie Registratie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1"/>
          </p:nvPr>
        </p:nvSpPr>
        <p:spPr>
          <a:xfrm>
            <a:off x="635018" y="1341727"/>
            <a:ext cx="3860781" cy="3394472"/>
          </a:xfrm>
        </p:spPr>
        <p:txBody>
          <a:bodyPr>
            <a:normAutofit/>
          </a:bodyPr>
          <a:lstStyle/>
          <a:p>
            <a:pPr lvl="0"/>
            <a:r>
              <a:rPr lang="nl-NL" sz="1400" dirty="0" err="1" smtClean="0"/>
              <a:t>prof.dr</a:t>
            </a:r>
            <a:r>
              <a:rPr lang="nl-NL" sz="1400" dirty="0"/>
              <a:t>. F.J. van </a:t>
            </a:r>
            <a:r>
              <a:rPr lang="nl-NL" sz="1400" dirty="0" smtClean="0"/>
              <a:t>Ittersum, voorzitter</a:t>
            </a:r>
            <a:endParaRPr lang="nl-NL" sz="1400" dirty="0"/>
          </a:p>
          <a:p>
            <a:pPr lvl="0"/>
            <a:r>
              <a:rPr lang="nl-NL" sz="1400" dirty="0" smtClean="0"/>
              <a:t>dr. S. Konings, </a:t>
            </a:r>
            <a:r>
              <a:rPr lang="nl-NL" sz="1400" dirty="0" err="1" smtClean="0"/>
              <a:t>vz</a:t>
            </a:r>
            <a:r>
              <a:rPr lang="nl-NL" sz="1400" dirty="0" smtClean="0"/>
              <a:t> sectie kwaliteit</a:t>
            </a:r>
          </a:p>
          <a:p>
            <a:pPr lvl="0"/>
            <a:r>
              <a:rPr lang="nl-NL" sz="1400" dirty="0"/>
              <a:t>dr. H. van </a:t>
            </a:r>
            <a:r>
              <a:rPr lang="nl-NL" sz="1400" dirty="0" err="1"/>
              <a:t>Hamersvelt</a:t>
            </a:r>
            <a:r>
              <a:rPr lang="nl-NL" sz="1400" dirty="0"/>
              <a:t>, sectie Richtlijnen </a:t>
            </a:r>
            <a:r>
              <a:rPr lang="nl-NL" sz="1400" dirty="0" err="1"/>
              <a:t>NfN</a:t>
            </a:r>
            <a:endParaRPr lang="nl-NL" sz="1400" dirty="0"/>
          </a:p>
          <a:p>
            <a:pPr lvl="0"/>
            <a:r>
              <a:rPr lang="nl-NL" sz="1400" dirty="0"/>
              <a:t>dr. B. van Dam, sectie Richtlijnen </a:t>
            </a:r>
            <a:r>
              <a:rPr lang="nl-NL" sz="1400" dirty="0" err="1" smtClean="0"/>
              <a:t>NfN</a:t>
            </a:r>
            <a:endParaRPr lang="nl-NL" sz="1400" dirty="0" smtClean="0"/>
          </a:p>
          <a:p>
            <a:pPr lvl="0"/>
            <a:r>
              <a:rPr lang="nl-NL" sz="1400" dirty="0"/>
              <a:t>dr. G. </a:t>
            </a:r>
            <a:r>
              <a:rPr lang="nl-NL" sz="1400" dirty="0" smtClean="0"/>
              <a:t>Laverman, lid </a:t>
            </a:r>
            <a:r>
              <a:rPr lang="nl-NL" sz="1400" dirty="0" err="1" smtClean="0"/>
              <a:t>NfN</a:t>
            </a:r>
            <a:endParaRPr lang="nl-NL" sz="1400" dirty="0"/>
          </a:p>
          <a:p>
            <a:pPr lvl="0"/>
            <a:r>
              <a:rPr lang="nl-NL" sz="1400" dirty="0"/>
              <a:t>dr. M. van </a:t>
            </a:r>
            <a:r>
              <a:rPr lang="nl-NL" sz="1400" dirty="0" smtClean="0"/>
              <a:t>Buren, lid </a:t>
            </a:r>
            <a:r>
              <a:rPr lang="nl-NL" sz="1400" dirty="0" err="1" smtClean="0"/>
              <a:t>NfN</a:t>
            </a:r>
            <a:endParaRPr lang="nl-NL" sz="1400" dirty="0" smtClean="0"/>
          </a:p>
          <a:p>
            <a:pPr lvl="0"/>
            <a:r>
              <a:rPr lang="nl-NL" sz="1400" dirty="0"/>
              <a:t>dr. M.H. Hemmelder, Nefrovisie</a:t>
            </a:r>
          </a:p>
          <a:p>
            <a:pPr lvl="0"/>
            <a:r>
              <a:rPr lang="nl-NL" sz="1400" dirty="0"/>
              <a:t>P. v.d. Vlist, V&amp;VN </a:t>
            </a:r>
            <a:r>
              <a:rPr lang="nl-NL" sz="1400" dirty="0" smtClean="0"/>
              <a:t>dialyse</a:t>
            </a:r>
            <a:endParaRPr lang="nl-NL" sz="1400" dirty="0"/>
          </a:p>
          <a:p>
            <a:endParaRPr lang="nl-NL" sz="1400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>
          <a:xfrm>
            <a:off x="4890565" y="1341727"/>
            <a:ext cx="3796235" cy="3394472"/>
          </a:xfrm>
        </p:spPr>
        <p:txBody>
          <a:bodyPr>
            <a:normAutofit/>
          </a:bodyPr>
          <a:lstStyle/>
          <a:p>
            <a:pPr lvl="0"/>
            <a:r>
              <a:rPr lang="nl-NL" sz="1400" dirty="0" smtClean="0"/>
              <a:t>dr</a:t>
            </a:r>
            <a:r>
              <a:rPr lang="nl-NL" sz="1400" dirty="0"/>
              <a:t>. V. Stel, ERA-EDTA </a:t>
            </a:r>
            <a:r>
              <a:rPr lang="nl-NL" sz="1400" dirty="0" err="1"/>
              <a:t>registry</a:t>
            </a:r>
            <a:endParaRPr lang="nl-NL" sz="1400" dirty="0"/>
          </a:p>
          <a:p>
            <a:pPr lvl="0"/>
            <a:r>
              <a:rPr lang="nl-NL" sz="1400" dirty="0"/>
              <a:t>dr. K. Cransberg, </a:t>
            </a:r>
            <a:r>
              <a:rPr lang="nl-NL" sz="1400" dirty="0" err="1" smtClean="0"/>
              <a:t>kindernefologie</a:t>
            </a:r>
            <a:endParaRPr lang="nl-NL" sz="1400" dirty="0" smtClean="0"/>
          </a:p>
          <a:p>
            <a:pPr lvl="0"/>
            <a:r>
              <a:rPr lang="nl-NL" sz="1400" dirty="0" err="1" smtClean="0"/>
              <a:t>prof.dr</a:t>
            </a:r>
            <a:r>
              <a:rPr lang="nl-NL" sz="1400" dirty="0"/>
              <a:t>. A. </a:t>
            </a:r>
            <a:r>
              <a:rPr lang="nl-NL" sz="1400" dirty="0" err="1" smtClean="0"/>
              <a:t>Hoitsma</a:t>
            </a:r>
            <a:r>
              <a:rPr lang="nl-NL" sz="1400" dirty="0" smtClean="0"/>
              <a:t>, NOTR/NTS</a:t>
            </a:r>
            <a:endParaRPr lang="nl-NL" sz="1400" dirty="0"/>
          </a:p>
          <a:p>
            <a:pPr lvl="0"/>
            <a:r>
              <a:rPr lang="nl-NL" sz="1400" dirty="0" err="1" smtClean="0"/>
              <a:t>prof.dr</a:t>
            </a:r>
            <a:r>
              <a:rPr lang="nl-NL" sz="1400" dirty="0"/>
              <a:t>. F.W. </a:t>
            </a:r>
            <a:r>
              <a:rPr lang="nl-NL" sz="1400" dirty="0" smtClean="0"/>
              <a:t>Dekker, epidemioloog</a:t>
            </a:r>
            <a:endParaRPr lang="nl-NL" sz="1400" dirty="0"/>
          </a:p>
          <a:p>
            <a:pPr lvl="0"/>
            <a:r>
              <a:rPr lang="nl-NL" sz="1400" dirty="0"/>
              <a:t>d</a:t>
            </a:r>
            <a:r>
              <a:rPr lang="nl-NL" sz="1400" dirty="0" smtClean="0"/>
              <a:t>r. S. Berger, NTV</a:t>
            </a:r>
          </a:p>
          <a:p>
            <a:pPr lvl="0"/>
            <a:r>
              <a:rPr lang="nl-NL" sz="1400" dirty="0"/>
              <a:t>drs. H. Bart, NVN</a:t>
            </a:r>
          </a:p>
          <a:p>
            <a:pPr lvl="0"/>
            <a:r>
              <a:rPr lang="nl-NL" sz="1400" dirty="0"/>
              <a:t>drs. K. Prantl, NVN</a:t>
            </a:r>
          </a:p>
          <a:p>
            <a:pPr lvl="0"/>
            <a:endParaRPr lang="nl-NL" sz="1400" dirty="0"/>
          </a:p>
          <a:p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97632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Activiteiten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Jaarrapportage</a:t>
            </a:r>
            <a:r>
              <a:rPr lang="en-US" dirty="0" smtClean="0"/>
              <a:t> </a:t>
            </a:r>
            <a:r>
              <a:rPr lang="en-US" dirty="0" err="1" smtClean="0"/>
              <a:t>Renine</a:t>
            </a:r>
            <a:r>
              <a:rPr lang="en-US" dirty="0" smtClean="0"/>
              <a:t>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Discussie</a:t>
            </a:r>
            <a:r>
              <a:rPr lang="en-US" dirty="0" smtClean="0"/>
              <a:t> </a:t>
            </a:r>
            <a:r>
              <a:rPr lang="en-US" dirty="0" err="1" smtClean="0"/>
              <a:t>vernieuwing</a:t>
            </a:r>
            <a:r>
              <a:rPr lang="en-US" dirty="0" smtClean="0"/>
              <a:t> </a:t>
            </a:r>
            <a:r>
              <a:rPr lang="en-US" dirty="0" err="1" smtClean="0"/>
              <a:t>Renine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Toezicht</a:t>
            </a:r>
            <a:r>
              <a:rPr lang="en-US" dirty="0" smtClean="0"/>
              <a:t> op </a:t>
            </a:r>
            <a:r>
              <a:rPr lang="en-US" dirty="0" err="1" smtClean="0"/>
              <a:t>registratieactiviteiten</a:t>
            </a:r>
            <a:r>
              <a:rPr lang="en-US" dirty="0" smtClean="0"/>
              <a:t> </a:t>
            </a:r>
            <a:r>
              <a:rPr lang="en-US" dirty="0" err="1" smtClean="0"/>
              <a:t>Nefrovisie</a:t>
            </a:r>
            <a:r>
              <a:rPr lang="en-US" dirty="0" smtClean="0"/>
              <a:t> (indirect)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2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Verdere ontwikkeling Renine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5019" y="1200151"/>
            <a:ext cx="7902458" cy="3261846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Afleiden </a:t>
            </a:r>
            <a:r>
              <a:rPr lang="nl-NL" dirty="0" err="1" smtClean="0"/>
              <a:t>ZiZo</a:t>
            </a:r>
            <a:r>
              <a:rPr lang="nl-NL" dirty="0" smtClean="0"/>
              <a:t>-indicatoren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Informatie over </a:t>
            </a:r>
            <a:r>
              <a:rPr lang="nl-NL" dirty="0" err="1" smtClean="0"/>
              <a:t>eGFR</a:t>
            </a:r>
            <a:r>
              <a:rPr lang="nl-NL" dirty="0" smtClean="0"/>
              <a:t> stadium 4</a:t>
            </a:r>
          </a:p>
          <a:p>
            <a:endParaRPr lang="nl-NL" dirty="0"/>
          </a:p>
          <a:p>
            <a:r>
              <a:rPr lang="nl-NL" dirty="0" err="1" smtClean="0"/>
              <a:t>Comorbiditeit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Case-mix correctie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Aanmelding eGFR4 / dialyse / periodieke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r>
              <a:rPr lang="nl-NL" dirty="0" err="1" smtClean="0"/>
              <a:t>PROMs</a:t>
            </a:r>
            <a:r>
              <a:rPr lang="nl-NL" dirty="0" smtClean="0"/>
              <a:t>: SF-12, </a:t>
            </a:r>
            <a:r>
              <a:rPr lang="nl-NL" dirty="0" err="1" smtClean="0"/>
              <a:t>ziektespecifieke</a:t>
            </a:r>
            <a:r>
              <a:rPr lang="nl-NL" dirty="0" smtClean="0"/>
              <a:t> symptomen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 smtClean="0"/>
              <a:t>ESA-gebruikt dialysepatiënten</a:t>
            </a:r>
          </a:p>
          <a:p>
            <a:endParaRPr lang="nl-NL" dirty="0"/>
          </a:p>
          <a:p>
            <a:r>
              <a:rPr lang="nl-NL" dirty="0" err="1" smtClean="0"/>
              <a:t>nPNA</a:t>
            </a:r>
            <a:r>
              <a:rPr lang="nl-NL" dirty="0" smtClean="0"/>
              <a:t> dialysepatiënten</a:t>
            </a:r>
          </a:p>
          <a:p>
            <a:endParaRPr lang="nl-NL" dirty="0"/>
          </a:p>
          <a:p>
            <a:r>
              <a:rPr lang="nl-NL" dirty="0" smtClean="0"/>
              <a:t>Programma wetenschappelijk onderzoek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05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eGFR</a:t>
            </a:r>
            <a:r>
              <a:rPr lang="nl-NL" dirty="0" smtClean="0"/>
              <a:t>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Aanmelden </a:t>
            </a:r>
            <a:r>
              <a:rPr lang="nl-NL" dirty="0" err="1" smtClean="0"/>
              <a:t>eGFR</a:t>
            </a:r>
            <a:r>
              <a:rPr lang="nl-NL" dirty="0" smtClean="0"/>
              <a:t> &lt; 30 ml/min/1.73m</a:t>
            </a:r>
            <a:r>
              <a:rPr lang="nl-NL" baseline="30000" dirty="0" smtClean="0"/>
              <a:t>2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Parallel </a:t>
            </a:r>
            <a:r>
              <a:rPr lang="nl-NL" smtClean="0"/>
              <a:t>met DOT 0313;325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Vervolg bij start dialyse / overlijden</a:t>
            </a:r>
          </a:p>
          <a:p>
            <a:endParaRPr lang="nl-NL" dirty="0" smtClean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NAW-gegevens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eGFR</a:t>
            </a:r>
            <a:r>
              <a:rPr lang="nl-NL" dirty="0" smtClean="0"/>
              <a:t> bij aanmelding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/>
              <a:t>Comorbiditeit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32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Comorbiditeit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Charlson</a:t>
            </a:r>
            <a:r>
              <a:rPr lang="nl-NL" dirty="0" smtClean="0"/>
              <a:t> </a:t>
            </a:r>
            <a:r>
              <a:rPr lang="nl-NL" dirty="0" err="1" smtClean="0"/>
              <a:t>comorbidity</a:t>
            </a:r>
            <a:r>
              <a:rPr lang="nl-NL" dirty="0" smtClean="0"/>
              <a:t> index</a:t>
            </a:r>
          </a:p>
          <a:p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Ook gebruikt voor HSMR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Kan uit ICD-10 worden afgeleid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1" t="16267" r="40975" b="15924"/>
          <a:stretch/>
        </p:blipFill>
        <p:spPr bwMode="auto">
          <a:xfrm>
            <a:off x="4157483" y="391677"/>
            <a:ext cx="3661850" cy="4354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46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Charlson</a:t>
            </a:r>
            <a:r>
              <a:rPr lang="nl-NL" dirty="0" smtClean="0"/>
              <a:t> en ICD-10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38" b="1205"/>
          <a:stretch/>
        </p:blipFill>
        <p:spPr bwMode="auto">
          <a:xfrm>
            <a:off x="1103978" y="1014008"/>
            <a:ext cx="6521864" cy="336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2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Charlson</a:t>
            </a:r>
            <a:r>
              <a:rPr lang="nl-NL" dirty="0" smtClean="0"/>
              <a:t> groepen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Acuut myocardinfarct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Hartfalen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Perifere vaatziekte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Cerebrovasculair accident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Dementie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Pulmonale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Bindweefselaandoening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Maagzweer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Leveraandoening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8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Diabetes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Diabetescomplicaties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Paraplegie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(Nieraandoening)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Kanker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Metastasen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Ernstige leveraandoening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 smtClean="0"/>
              <a:t>HIV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578474929"/>
      </p:ext>
    </p:extLst>
  </p:cSld>
  <p:clrMapOvr>
    <a:masterClrMapping/>
  </p:clrMapOvr>
</p:sld>
</file>

<file path=ppt/theme/theme1.xml><?xml version="1.0" encoding="utf-8"?>
<a:theme xmlns:a="http://schemas.openxmlformats.org/drawingml/2006/main" name="NFN POWERPOINT_def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NFN POWERPOINT_defv1.potx</Template>
  <TotalTime>575</TotalTime>
  <Words>300</Words>
  <Application>Microsoft Office PowerPoint</Application>
  <PresentationFormat>Diavoorstelling (16:9)</PresentationFormat>
  <Paragraphs>97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NFN POWERPOINT_defv1</vt:lpstr>
      <vt:lpstr>Sectie Registratie</vt:lpstr>
      <vt:lpstr>Inhoud</vt:lpstr>
      <vt:lpstr>Sectie Registratie</vt:lpstr>
      <vt:lpstr>Activiteiten 2016</vt:lpstr>
      <vt:lpstr>Verdere ontwikkeling Renine</vt:lpstr>
      <vt:lpstr>eGFR 4</vt:lpstr>
      <vt:lpstr>Comorbiditeit</vt:lpstr>
      <vt:lpstr>Charlson en ICD-10</vt:lpstr>
      <vt:lpstr>Charlson groepen</vt:lpstr>
      <vt:lpstr>Activiteiten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Arnout  van der Heijden</dc:creator>
  <cp:lastModifiedBy>Hennie van IJzerloo</cp:lastModifiedBy>
  <cp:revision>53</cp:revision>
  <dcterms:created xsi:type="dcterms:W3CDTF">2016-03-18T13:11:23Z</dcterms:created>
  <dcterms:modified xsi:type="dcterms:W3CDTF">2017-04-12T15:13:11Z</dcterms:modified>
</cp:coreProperties>
</file>