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3"/>
  </p:notesMasterIdLst>
  <p:sldIdLst>
    <p:sldId id="256" r:id="rId2"/>
    <p:sldId id="257" r:id="rId3"/>
    <p:sldId id="258" r:id="rId4"/>
    <p:sldId id="259" r:id="rId5"/>
    <p:sldId id="260" r:id="rId6"/>
    <p:sldId id="261" r:id="rId7"/>
    <p:sldId id="301" r:id="rId8"/>
    <p:sldId id="306" r:id="rId9"/>
    <p:sldId id="305" r:id="rId10"/>
    <p:sldId id="307" r:id="rId11"/>
    <p:sldId id="308" r:id="rId12"/>
    <p:sldId id="309" r:id="rId13"/>
    <p:sldId id="310" r:id="rId14"/>
    <p:sldId id="312" r:id="rId15"/>
    <p:sldId id="265" r:id="rId16"/>
    <p:sldId id="302" r:id="rId17"/>
    <p:sldId id="266" r:id="rId18"/>
    <p:sldId id="277" r:id="rId19"/>
    <p:sldId id="303" r:id="rId20"/>
    <p:sldId id="304" r:id="rId21"/>
    <p:sldId id="274" r:id="rId22"/>
  </p:sldIdLst>
  <p:sldSz cx="9144000" cy="6858000" type="screen4x3"/>
  <p:notesSz cx="6808788" cy="9940925"/>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407"/>
    <p:restoredTop sz="52284"/>
  </p:normalViewPr>
  <p:slideViewPr>
    <p:cSldViewPr snapToGrid="0" snapToObjects="1">
      <p:cViewPr varScale="1">
        <p:scale>
          <a:sx n="60" d="100"/>
          <a:sy n="60" d="100"/>
        </p:scale>
        <p:origin x="3558" y="66"/>
      </p:cViewPr>
      <p:guideLst>
        <p:guide orient="horz" pos="2160"/>
        <p:guide pos="2880"/>
      </p:guideLst>
    </p:cSldViewPr>
  </p:slideViewPr>
  <p:notesTextViewPr>
    <p:cViewPr>
      <p:scale>
        <a:sx n="1" d="1"/>
        <a:sy n="1" d="1"/>
      </p:scale>
      <p:origin x="0" y="0"/>
    </p:cViewPr>
  </p:notesTextViewPr>
  <p:notesViewPr>
    <p:cSldViewPr snapToGrid="0" snapToObjects="1">
      <p:cViewPr varScale="1">
        <p:scale>
          <a:sx n="97" d="100"/>
          <a:sy n="97" d="100"/>
        </p:scale>
        <p:origin x="3688" y="2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50475" cy="498773"/>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56737" y="0"/>
            <a:ext cx="2950475" cy="498773"/>
          </a:xfrm>
          <a:prstGeom prst="rect">
            <a:avLst/>
          </a:prstGeom>
        </p:spPr>
        <p:txBody>
          <a:bodyPr vert="horz" lIns="91440" tIns="45720" rIns="91440" bIns="45720" rtlCol="0"/>
          <a:lstStyle>
            <a:lvl1pPr algn="r">
              <a:defRPr sz="1200"/>
            </a:lvl1pPr>
          </a:lstStyle>
          <a:p>
            <a:fld id="{DF8783D9-A839-B448-B06D-861FAE99CA4E}" type="datetimeFigureOut">
              <a:rPr lang="nl-NL" smtClean="0"/>
              <a:t>2-1-2018</a:t>
            </a:fld>
            <a:endParaRPr lang="nl-NL"/>
          </a:p>
        </p:txBody>
      </p:sp>
      <p:sp>
        <p:nvSpPr>
          <p:cNvPr id="4" name="Tijdelijke aanduiding voor dia-afbeelding 3"/>
          <p:cNvSpPr>
            <a:spLocks noGrp="1" noRot="1" noChangeAspect="1"/>
          </p:cNvSpPr>
          <p:nvPr>
            <p:ph type="sldImg" idx="2"/>
          </p:nvPr>
        </p:nvSpPr>
        <p:spPr>
          <a:xfrm>
            <a:off x="1168400" y="1243013"/>
            <a:ext cx="4471988" cy="3354387"/>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0879" y="4784070"/>
            <a:ext cx="5447030" cy="3914239"/>
          </a:xfrm>
          <a:prstGeom prst="rect">
            <a:avLst/>
          </a:prstGeom>
        </p:spPr>
        <p:txBody>
          <a:bodyPr vert="horz" lIns="91440" tIns="45720" rIns="91440" bIns="45720" rtlCol="0"/>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9442154"/>
            <a:ext cx="2950475" cy="498772"/>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56737" y="9442154"/>
            <a:ext cx="2950475" cy="498772"/>
          </a:xfrm>
          <a:prstGeom prst="rect">
            <a:avLst/>
          </a:prstGeom>
        </p:spPr>
        <p:txBody>
          <a:bodyPr vert="horz" lIns="91440" tIns="45720" rIns="91440" bIns="45720" rtlCol="0" anchor="b"/>
          <a:lstStyle>
            <a:lvl1pPr algn="r">
              <a:defRPr sz="1200"/>
            </a:lvl1pPr>
          </a:lstStyle>
          <a:p>
            <a:fld id="{15B898F3-7E93-B143-B83B-4FA40344A6EA}" type="slidenum">
              <a:rPr lang="nl-NL" smtClean="0"/>
              <a:t>‹nr.›</a:t>
            </a:fld>
            <a:endParaRPr lang="nl-NL"/>
          </a:p>
        </p:txBody>
      </p:sp>
    </p:spTree>
    <p:extLst>
      <p:ext uri="{BB962C8B-B14F-4D97-AF65-F5344CB8AC3E}">
        <p14:creationId xmlns:p14="http://schemas.microsoft.com/office/powerpoint/2010/main" val="460294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1168400" y="1243013"/>
            <a:ext cx="4471988" cy="3354387"/>
          </a:xfrm>
        </p:spPr>
      </p:sp>
      <p:sp>
        <p:nvSpPr>
          <p:cNvPr id="3" name="Tijdelijke aanduiding voor notities 2"/>
          <p:cNvSpPr>
            <a:spLocks noGrp="1"/>
          </p:cNvSpPr>
          <p:nvPr>
            <p:ph type="body" idx="1"/>
          </p:nvPr>
        </p:nvSpPr>
        <p:spPr/>
        <p:txBody>
          <a:bodyPr/>
          <a:lstStyle/>
          <a:p>
            <a:pPr lvl="2">
              <a:defRPr/>
            </a:pPr>
            <a:r>
              <a:rPr lang="nl-NL" dirty="0" smtClean="0">
                <a:ea typeface="+mn-ea"/>
              </a:rPr>
              <a:t>Goedemorgen allemaal. Mijn</a:t>
            </a:r>
            <a:r>
              <a:rPr lang="nl-NL" baseline="0" dirty="0" smtClean="0">
                <a:ea typeface="+mn-ea"/>
              </a:rPr>
              <a:t> naam is Hilde Remmelts, nefroloog in opleiding uit het UMC Utrecht. Vanuit mijn specifieke interesse in de ANCA geassocieerde vasculitis heb ik meegeschreven aan deze richtlijn.  </a:t>
            </a:r>
          </a:p>
          <a:p>
            <a:pPr lvl="2">
              <a:defRPr/>
            </a:pPr>
            <a:r>
              <a:rPr lang="nl-NL" baseline="0" dirty="0" smtClean="0">
                <a:ea typeface="+mn-ea"/>
              </a:rPr>
              <a:t>Aan mij de eer om vandaag de concept richtlijn aan jullie te presenteren. </a:t>
            </a:r>
            <a:endParaRPr lang="nl-NL" dirty="0" smtClean="0">
              <a:ea typeface="+mn-ea"/>
            </a:endParaRPr>
          </a:p>
          <a:p>
            <a:pPr lvl="2">
              <a:defRPr/>
            </a:pPr>
            <a:r>
              <a:rPr lang="nl-NL" dirty="0" smtClean="0">
                <a:ea typeface="+mn-ea"/>
              </a:rPr>
              <a:t>Naast mijzelf, hebben Caroline</a:t>
            </a:r>
            <a:r>
              <a:rPr lang="nl-NL" baseline="0" dirty="0" smtClean="0">
                <a:ea typeface="+mn-ea"/>
              </a:rPr>
              <a:t> Douma, nefroloog uit het Spaarne Gasthuis Haarlem, en Bastiaan van Dam, nefroloog uit Noordwest ziekenhuisgroep Alkmaar meegewerkt aan de richtlijn. </a:t>
            </a:r>
          </a:p>
          <a:p>
            <a:pPr lvl="2">
              <a:defRPr/>
            </a:pPr>
            <a:r>
              <a:rPr lang="nl-NL" baseline="0" dirty="0" smtClean="0">
                <a:ea typeface="+mn-ea"/>
              </a:rPr>
              <a:t>Zij zijn beiden lid van de NFN richtlijncommissie. </a:t>
            </a:r>
            <a:endParaRPr lang="nl-NL" dirty="0" smtClean="0">
              <a:ea typeface="+mn-ea"/>
            </a:endParaRPr>
          </a:p>
          <a:p>
            <a:pPr>
              <a:defRPr/>
            </a:pPr>
            <a:endParaRPr lang="nl-NL" dirty="0" smtClean="0">
              <a:ea typeface="+mn-ea"/>
            </a:endParaRPr>
          </a:p>
          <a:p>
            <a:pPr marL="171450" indent="-171450">
              <a:buFontTx/>
              <a:buChar char="-"/>
              <a:defRPr/>
            </a:pPr>
            <a:r>
              <a:rPr lang="nl-NL" dirty="0" smtClean="0">
                <a:ea typeface="+mn-ea"/>
              </a:rPr>
              <a:t>In deze richtlijn hebben wij getracht</a:t>
            </a:r>
            <a:r>
              <a:rPr lang="nl-NL" baseline="0" dirty="0" smtClean="0">
                <a:ea typeface="+mn-ea"/>
              </a:rPr>
              <a:t> de bestaande internationale richtlijnen over ANCA-geassocieerde vasculitis van de KDIGO 2012, maar ook de EULAR/ERA-EDTA 2016 en de BSR 2014 te vertalen naar de Nederlandse praktijk, De aanbevelingen zijn zoveel mogelijk </a:t>
            </a:r>
            <a:r>
              <a:rPr lang="nl-NL" baseline="0" dirty="0" err="1" smtClean="0">
                <a:ea typeface="+mn-ea"/>
              </a:rPr>
              <a:t>geupdate</a:t>
            </a:r>
            <a:r>
              <a:rPr lang="nl-NL" baseline="0" dirty="0" smtClean="0">
                <a:ea typeface="+mn-ea"/>
              </a:rPr>
              <a:t> aan de hand van de recente literatuur.  </a:t>
            </a:r>
          </a:p>
          <a:p>
            <a:pPr lvl="2">
              <a:defRPr/>
            </a:pPr>
            <a:r>
              <a:rPr lang="nl-NL" dirty="0" smtClean="0">
                <a:ea typeface="+mn-ea"/>
              </a:rPr>
              <a:t>We hebben geprobeerd een zo’n praktisch mogelijke richtlijn te maken, met</a:t>
            </a:r>
            <a:r>
              <a:rPr lang="nl-NL" baseline="0" dirty="0" smtClean="0">
                <a:ea typeface="+mn-ea"/>
              </a:rPr>
              <a:t> name gericht op de ANCA geassocieerde vasculitis met renale betrokkenheid</a:t>
            </a:r>
            <a:r>
              <a:rPr lang="nl-NL" dirty="0" smtClean="0">
                <a:ea typeface="+mn-ea"/>
              </a:rPr>
              <a:t>.</a:t>
            </a:r>
          </a:p>
          <a:p>
            <a:pPr>
              <a:defRPr/>
            </a:pPr>
            <a:r>
              <a:rPr lang="nl-NL" dirty="0" smtClean="0">
                <a:ea typeface="+mn-ea"/>
              </a:rPr>
              <a:t>	</a:t>
            </a:r>
          </a:p>
          <a:p>
            <a:pPr marL="171450" indent="-171450">
              <a:buFontTx/>
              <a:buChar char="-"/>
              <a:defRPr/>
            </a:pPr>
            <a:r>
              <a:rPr lang="nl-NL" dirty="0" smtClean="0">
                <a:ea typeface="+mn-ea"/>
              </a:rPr>
              <a:t>Ik wil benadrukken dat dit de CONCEPT</a:t>
            </a:r>
            <a:r>
              <a:rPr lang="nl-NL" baseline="0" dirty="0" smtClean="0">
                <a:ea typeface="+mn-ea"/>
              </a:rPr>
              <a:t> versie van de richtlijn is.  Na vandaag zal de concept versie spoedig op de website van de </a:t>
            </a:r>
            <a:r>
              <a:rPr lang="nl-NL" baseline="0" dirty="0" err="1" smtClean="0">
                <a:ea typeface="+mn-ea"/>
              </a:rPr>
              <a:t>NfN</a:t>
            </a:r>
            <a:r>
              <a:rPr lang="nl-NL" baseline="0" dirty="0" smtClean="0">
                <a:ea typeface="+mn-ea"/>
              </a:rPr>
              <a:t> komen ter beoordeling aan u allen. </a:t>
            </a:r>
            <a:endParaRPr lang="nl-NL" dirty="0"/>
          </a:p>
        </p:txBody>
      </p:sp>
      <p:sp>
        <p:nvSpPr>
          <p:cNvPr id="4" name="Tijdelijke aanduiding voor dianummer 3"/>
          <p:cNvSpPr>
            <a:spLocks noGrp="1"/>
          </p:cNvSpPr>
          <p:nvPr>
            <p:ph type="sldNum" sz="quarter" idx="10"/>
          </p:nvPr>
        </p:nvSpPr>
        <p:spPr/>
        <p:txBody>
          <a:bodyPr/>
          <a:lstStyle/>
          <a:p>
            <a:fld id="{15B898F3-7E93-B143-B83B-4FA40344A6EA}" type="slidenum">
              <a:rPr lang="nl-NL" smtClean="0"/>
              <a:t>1</a:t>
            </a:fld>
            <a:endParaRPr lang="nl-NL"/>
          </a:p>
        </p:txBody>
      </p:sp>
    </p:spTree>
    <p:extLst>
      <p:ext uri="{BB962C8B-B14F-4D97-AF65-F5344CB8AC3E}">
        <p14:creationId xmlns:p14="http://schemas.microsoft.com/office/powerpoint/2010/main" val="5231053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Bij renale</a:t>
            </a:r>
            <a:r>
              <a:rPr lang="nl-NL" baseline="0" dirty="0" smtClean="0"/>
              <a:t> betrokkenheid is tenminste sprake van orgaanbedreigende ziekte!</a:t>
            </a:r>
            <a:endParaRPr lang="nl-NL" dirty="0"/>
          </a:p>
        </p:txBody>
      </p:sp>
      <p:sp>
        <p:nvSpPr>
          <p:cNvPr id="4" name="Tijdelijke aanduiding voor dianummer 3"/>
          <p:cNvSpPr>
            <a:spLocks noGrp="1"/>
          </p:cNvSpPr>
          <p:nvPr>
            <p:ph type="sldNum" sz="quarter" idx="10"/>
          </p:nvPr>
        </p:nvSpPr>
        <p:spPr/>
        <p:txBody>
          <a:bodyPr/>
          <a:lstStyle/>
          <a:p>
            <a:fld id="{15B898F3-7E93-B143-B83B-4FA40344A6EA}" type="slidenum">
              <a:rPr lang="nl-NL" smtClean="0"/>
              <a:t>10</a:t>
            </a:fld>
            <a:endParaRPr lang="nl-NL"/>
          </a:p>
        </p:txBody>
      </p:sp>
    </p:spTree>
    <p:extLst>
      <p:ext uri="{BB962C8B-B14F-4D97-AF65-F5344CB8AC3E}">
        <p14:creationId xmlns:p14="http://schemas.microsoft.com/office/powerpoint/2010/main" val="9748028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NL" b="1" baseline="0" dirty="0" smtClean="0"/>
              <a:t>Bij dreigende dialyse-noodzaak dienen plasmawisselingen overwogen te worden</a:t>
            </a:r>
            <a:endParaRPr lang="nl-NL" b="1" dirty="0" smtClean="0"/>
          </a:p>
          <a:p>
            <a:endParaRPr lang="nl-NL" dirty="0"/>
          </a:p>
        </p:txBody>
      </p:sp>
      <p:sp>
        <p:nvSpPr>
          <p:cNvPr id="4" name="Tijdelijke aanduiding voor dianummer 3"/>
          <p:cNvSpPr>
            <a:spLocks noGrp="1"/>
          </p:cNvSpPr>
          <p:nvPr>
            <p:ph type="sldNum" sz="quarter" idx="10"/>
          </p:nvPr>
        </p:nvSpPr>
        <p:spPr/>
        <p:txBody>
          <a:bodyPr/>
          <a:lstStyle/>
          <a:p>
            <a:fld id="{15B898F3-7E93-B143-B83B-4FA40344A6EA}" type="slidenum">
              <a:rPr lang="nl-NL" smtClean="0"/>
              <a:t>11</a:t>
            </a:fld>
            <a:endParaRPr lang="nl-NL"/>
          </a:p>
        </p:txBody>
      </p:sp>
    </p:spTree>
    <p:extLst>
      <p:ext uri="{BB962C8B-B14F-4D97-AF65-F5344CB8AC3E}">
        <p14:creationId xmlns:p14="http://schemas.microsoft.com/office/powerpoint/2010/main" val="15127291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15B898F3-7E93-B143-B83B-4FA40344A6EA}" type="slidenum">
              <a:rPr lang="nl-NL" smtClean="0"/>
              <a:t>13</a:t>
            </a:fld>
            <a:endParaRPr lang="nl-NL"/>
          </a:p>
        </p:txBody>
      </p:sp>
    </p:spTree>
    <p:extLst>
      <p:ext uri="{BB962C8B-B14F-4D97-AF65-F5344CB8AC3E}">
        <p14:creationId xmlns:p14="http://schemas.microsoft.com/office/powerpoint/2010/main" val="11476065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15B898F3-7E93-B143-B83B-4FA40344A6EA}" type="slidenum">
              <a:rPr lang="nl-NL" smtClean="0"/>
              <a:t>14</a:t>
            </a:fld>
            <a:endParaRPr lang="nl-NL"/>
          </a:p>
        </p:txBody>
      </p:sp>
    </p:spTree>
    <p:extLst>
      <p:ext uri="{BB962C8B-B14F-4D97-AF65-F5344CB8AC3E}">
        <p14:creationId xmlns:p14="http://schemas.microsoft.com/office/powerpoint/2010/main" val="1766616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1168400" y="1243013"/>
            <a:ext cx="4471988" cy="3354387"/>
          </a:xfrm>
        </p:spPr>
      </p:sp>
      <p:sp>
        <p:nvSpPr>
          <p:cNvPr id="3" name="Tijdelijke aanduiding voor notities 2"/>
          <p:cNvSpPr>
            <a:spLocks noGrp="1"/>
          </p:cNvSpPr>
          <p:nvPr>
            <p:ph type="body" idx="1"/>
          </p:nvPr>
        </p:nvSpPr>
        <p:spPr/>
        <p:txBody>
          <a:bodyPr/>
          <a:lstStyle/>
          <a:p>
            <a:r>
              <a:rPr lang="nl-NL" dirty="0" smtClean="0"/>
              <a:t>Aanvullende</a:t>
            </a:r>
            <a:r>
              <a:rPr lang="nl-NL" baseline="0" dirty="0" smtClean="0"/>
              <a:t> punten die ik nog wil aanstippen </a:t>
            </a:r>
            <a:r>
              <a:rPr lang="nl-NL" baseline="0" dirty="0" err="1" smtClean="0"/>
              <a:t>mbt</a:t>
            </a:r>
            <a:r>
              <a:rPr lang="nl-NL" baseline="0" dirty="0" smtClean="0"/>
              <a:t> inductie therapie:</a:t>
            </a:r>
            <a:endParaRPr lang="nl-NL" dirty="0" smtClean="0"/>
          </a:p>
          <a:p>
            <a:r>
              <a:rPr lang="nl-NL" dirty="0" smtClean="0"/>
              <a:t>De richtlijncommissie adviseert, gezien de </a:t>
            </a:r>
            <a:r>
              <a:rPr lang="nl-NL" dirty="0" err="1" smtClean="0"/>
              <a:t>risicos</a:t>
            </a:r>
            <a:r>
              <a:rPr lang="nl-NL" dirty="0" smtClean="0"/>
              <a:t> die</a:t>
            </a:r>
            <a:r>
              <a:rPr lang="nl-NL" baseline="0" dirty="0" smtClean="0"/>
              <a:t> verbonden zijn aan een hoge cumulatieve dosis cyclofosfamide, om na 6 </a:t>
            </a:r>
            <a:r>
              <a:rPr lang="nl-NL" baseline="0" dirty="0" err="1" smtClean="0"/>
              <a:t>mnd</a:t>
            </a:r>
            <a:r>
              <a:rPr lang="nl-NL" baseline="0" dirty="0" smtClean="0"/>
              <a:t> behandeling de afweging te maken of de grotere kans op stabiele remissie opweegt tegen de </a:t>
            </a:r>
            <a:r>
              <a:rPr lang="nl-NL" baseline="0" dirty="0" err="1" smtClean="0"/>
              <a:t>risicos</a:t>
            </a:r>
            <a:r>
              <a:rPr lang="nl-NL" baseline="0" dirty="0" smtClean="0"/>
              <a:t> op complicaties van een hogere cumulatieve dosis </a:t>
            </a:r>
            <a:r>
              <a:rPr lang="nl-NL" baseline="0" dirty="0" err="1" smtClean="0"/>
              <a:t>cyc</a:t>
            </a:r>
            <a:r>
              <a:rPr lang="nl-NL" baseline="0" dirty="0" smtClean="0"/>
              <a:t>. </a:t>
            </a:r>
            <a:endParaRPr lang="nl-NL" dirty="0" smtClean="0"/>
          </a:p>
          <a:p>
            <a:endParaRPr lang="nl-NL" dirty="0" smtClean="0"/>
          </a:p>
          <a:p>
            <a:r>
              <a:rPr lang="nl-NL" dirty="0" smtClean="0"/>
              <a:t>Cyclofosfamide</a:t>
            </a:r>
            <a:r>
              <a:rPr lang="nl-NL" baseline="0" dirty="0" smtClean="0"/>
              <a:t> gaat gepaard met aanzienlijk </a:t>
            </a:r>
            <a:r>
              <a:rPr lang="nl-NL" baseline="0" dirty="0" err="1" smtClean="0"/>
              <a:t>morbiditieit</a:t>
            </a:r>
            <a:r>
              <a:rPr lang="nl-NL" baseline="0" dirty="0" smtClean="0"/>
              <a:t>. Met name in de acute fase risico op hemorragische cystitis, groot risico op leukopenie, latere fase verhoogd risico op maligniteiten, met name blaaskanker. Tevens risico infertiliteit bij zowel mannen als vrouwen. Derhalve wordt geadviseerd het risico te beperken en de cumulatieve dosis niet &gt;25g te laten komen.</a:t>
            </a:r>
          </a:p>
          <a:p>
            <a:endParaRPr lang="nl-NL" baseline="0" dirty="0" smtClean="0"/>
          </a:p>
          <a:p>
            <a:r>
              <a:rPr lang="nl-NL" baseline="0" dirty="0" smtClean="0"/>
              <a:t>In de richtlijn spreken wij geen voorkeur uit voor iv versus orale cyclofosfamide. Orale toediening gaat meestal gepaard met een hogere cumulatieve dosis met alle </a:t>
            </a:r>
            <a:r>
              <a:rPr lang="nl-NL" baseline="0" dirty="0" err="1" smtClean="0"/>
              <a:t>risicos</a:t>
            </a:r>
            <a:r>
              <a:rPr lang="nl-NL" baseline="0" dirty="0" smtClean="0"/>
              <a:t> van dien, maar geeft minder relapses. IV geeft een hoger relapse risico. Kans op bereiken van remissie is in beide toedieningsvormen gelijk, en er is geen verschil in overleving of nierfunctie op langere termijn tussen beide groepen. (mediane </a:t>
            </a:r>
            <a:r>
              <a:rPr lang="nl-NL" baseline="0" dirty="0" err="1" smtClean="0"/>
              <a:t>followup</a:t>
            </a:r>
            <a:r>
              <a:rPr lang="nl-NL" baseline="0" dirty="0" smtClean="0"/>
              <a:t> duur 4.3 </a:t>
            </a:r>
            <a:r>
              <a:rPr lang="nl-NL" baseline="0" dirty="0" err="1" smtClean="0"/>
              <a:t>jr</a:t>
            </a:r>
            <a:r>
              <a:rPr lang="nl-NL" baseline="0" dirty="0" smtClean="0"/>
              <a:t>)</a:t>
            </a:r>
          </a:p>
          <a:p>
            <a:endParaRPr lang="nl-NL" baseline="0" dirty="0" smtClean="0"/>
          </a:p>
          <a:p>
            <a:r>
              <a:rPr lang="nl-NL" baseline="0" dirty="0" smtClean="0"/>
              <a:t>Vanwege het risico op blaastoxiciteit wordt geadviseerd om periodieke urinescreening te doen voor de volledige lengte van follow up. </a:t>
            </a:r>
          </a:p>
          <a:p>
            <a:r>
              <a:rPr lang="nl-NL" baseline="0" dirty="0" smtClean="0"/>
              <a:t>Op basis van de beschikbare literatuur over de toepassing van </a:t>
            </a:r>
            <a:r>
              <a:rPr lang="nl-NL" baseline="0" dirty="0" err="1" smtClean="0"/>
              <a:t>mesna</a:t>
            </a:r>
            <a:r>
              <a:rPr lang="nl-NL" baseline="0" dirty="0" smtClean="0"/>
              <a:t> ter voorkoming van blaastoxiciteit concluderen wij dat er onvoldoende </a:t>
            </a:r>
            <a:r>
              <a:rPr lang="nl-NL" baseline="0" dirty="0" err="1" smtClean="0"/>
              <a:t>evidence</a:t>
            </a:r>
            <a:r>
              <a:rPr lang="nl-NL" baseline="0" dirty="0" smtClean="0"/>
              <a:t> is om </a:t>
            </a:r>
            <a:r>
              <a:rPr lang="nl-NL" baseline="0" dirty="0" err="1" smtClean="0"/>
              <a:t>mesna</a:t>
            </a:r>
            <a:r>
              <a:rPr lang="nl-NL" baseline="0" dirty="0" smtClean="0"/>
              <a:t> routinematig toe te dienen. Bij </a:t>
            </a:r>
            <a:r>
              <a:rPr lang="nl-NL" baseline="0" dirty="0" err="1" smtClean="0"/>
              <a:t>pten</a:t>
            </a:r>
            <a:r>
              <a:rPr lang="nl-NL" baseline="0" dirty="0" smtClean="0"/>
              <a:t> met een hoog risico op blaastoxiciteit moet dit wel overwogen worden (indien er geen geschikt alternatief voor cyclofosfamide beschikbaar is, zoals RTX).</a:t>
            </a:r>
          </a:p>
          <a:p>
            <a:endParaRPr lang="nl-NL" baseline="0" dirty="0" smtClean="0"/>
          </a:p>
          <a:p>
            <a:r>
              <a:rPr lang="nl-NL" baseline="0" dirty="0" err="1" smtClean="0"/>
              <a:t>Rituximab</a:t>
            </a:r>
            <a:r>
              <a:rPr lang="nl-NL" baseline="0" dirty="0" smtClean="0"/>
              <a:t> wordt beschouwd als een gelijkwaardig alternatief voor cyclofosfamide; het wordt primair geadviseerd bij een contra-indicatie voor cyclofosfamide, zoals bijvoorbeeld vrouwen in de fertiele levensfase, en bij een relapse als de eerste inductiebehandeling is gegeven met cyclofosfamide. RTX kan niet worden toegepast bij levensbedreigende ziekte aangezien de RAVE studie deze groep </a:t>
            </a:r>
            <a:r>
              <a:rPr lang="nl-NL" baseline="0" dirty="0" err="1" smtClean="0"/>
              <a:t>pten</a:t>
            </a:r>
            <a:r>
              <a:rPr lang="nl-NL" baseline="0" dirty="0" smtClean="0"/>
              <a:t> heeft </a:t>
            </a:r>
            <a:r>
              <a:rPr lang="nl-NL" baseline="0" dirty="0" err="1" smtClean="0"/>
              <a:t>geexludeerd</a:t>
            </a:r>
            <a:r>
              <a:rPr lang="nl-NL" baseline="0" dirty="0" smtClean="0"/>
              <a:t> (alveolaire bloeding met noodzaak beademing, serum </a:t>
            </a:r>
            <a:r>
              <a:rPr lang="nl-NL" baseline="0" dirty="0" err="1" smtClean="0"/>
              <a:t>kreat</a:t>
            </a:r>
            <a:r>
              <a:rPr lang="nl-NL" baseline="0" dirty="0" smtClean="0"/>
              <a:t> &gt;354)</a:t>
            </a:r>
          </a:p>
          <a:p>
            <a:endParaRPr lang="nl-NL" baseline="0" dirty="0" smtClean="0"/>
          </a:p>
        </p:txBody>
      </p:sp>
      <p:sp>
        <p:nvSpPr>
          <p:cNvPr id="4" name="Tijdelijke aanduiding voor dianummer 3"/>
          <p:cNvSpPr>
            <a:spLocks noGrp="1"/>
          </p:cNvSpPr>
          <p:nvPr>
            <p:ph type="sldNum" sz="quarter" idx="10"/>
          </p:nvPr>
        </p:nvSpPr>
        <p:spPr/>
        <p:txBody>
          <a:bodyPr/>
          <a:lstStyle/>
          <a:p>
            <a:fld id="{15B898F3-7E93-B143-B83B-4FA40344A6EA}" type="slidenum">
              <a:rPr lang="nl-NL" smtClean="0"/>
              <a:t>15</a:t>
            </a:fld>
            <a:endParaRPr lang="nl-NL"/>
          </a:p>
        </p:txBody>
      </p:sp>
    </p:spTree>
    <p:extLst>
      <p:ext uri="{BB962C8B-B14F-4D97-AF65-F5344CB8AC3E}">
        <p14:creationId xmlns:p14="http://schemas.microsoft.com/office/powerpoint/2010/main" val="87086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1168400" y="1243013"/>
            <a:ext cx="4471988" cy="3354387"/>
          </a:xfrm>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15B898F3-7E93-B143-B83B-4FA40344A6EA}" type="slidenum">
              <a:rPr lang="nl-NL" smtClean="0"/>
              <a:t>16</a:t>
            </a:fld>
            <a:endParaRPr lang="nl-NL"/>
          </a:p>
        </p:txBody>
      </p:sp>
    </p:spTree>
    <p:extLst>
      <p:ext uri="{BB962C8B-B14F-4D97-AF65-F5344CB8AC3E}">
        <p14:creationId xmlns:p14="http://schemas.microsoft.com/office/powerpoint/2010/main" val="10932663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1168400" y="1243013"/>
            <a:ext cx="4471988" cy="3354387"/>
          </a:xfrm>
        </p:spPr>
      </p:sp>
      <p:sp>
        <p:nvSpPr>
          <p:cNvPr id="3" name="Tijdelijke aanduiding voor notities 2"/>
          <p:cNvSpPr>
            <a:spLocks noGrp="1"/>
          </p:cNvSpPr>
          <p:nvPr>
            <p:ph type="body" idx="1"/>
          </p:nvPr>
        </p:nvSpPr>
        <p:spPr/>
        <p:txBody>
          <a:bodyPr/>
          <a:lstStyle/>
          <a:p>
            <a:r>
              <a:rPr lang="nl-NL" dirty="0" smtClean="0"/>
              <a:t>Doel</a:t>
            </a:r>
            <a:r>
              <a:rPr lang="nl-NL" baseline="0" dirty="0" smtClean="0"/>
              <a:t> van onderhoudstherapie is het voorkomen van relapses. </a:t>
            </a:r>
          </a:p>
          <a:p>
            <a:r>
              <a:rPr lang="nl-NL" baseline="0" dirty="0" smtClean="0"/>
              <a:t>Er zijn enkele bekend risicofactoren voor een relapse: </a:t>
            </a:r>
          </a:p>
          <a:p>
            <a:r>
              <a:rPr lang="en-US" baseline="0" dirty="0" err="1" smtClean="0"/>
              <a:t>Klinische</a:t>
            </a:r>
            <a:r>
              <a:rPr lang="en-US" baseline="0" dirty="0" smtClean="0"/>
              <a:t> </a:t>
            </a:r>
            <a:r>
              <a:rPr lang="en-US" baseline="0" dirty="0" err="1" smtClean="0"/>
              <a:t>presentatie</a:t>
            </a:r>
            <a:r>
              <a:rPr lang="en-US" baseline="0" dirty="0" smtClean="0"/>
              <a:t> </a:t>
            </a:r>
            <a:r>
              <a:rPr lang="en-US" baseline="0" dirty="0" smtClean="0">
                <a:sym typeface="Wingdings" panose="05000000000000000000" pitchFamily="2" charset="2"/>
              </a:rPr>
              <a:t> </a:t>
            </a:r>
            <a:r>
              <a:rPr lang="en-US" baseline="0" dirty="0" err="1" smtClean="0">
                <a:sym typeface="Wingdings" panose="05000000000000000000" pitchFamily="2" charset="2"/>
              </a:rPr>
              <a:t>recente</a:t>
            </a:r>
            <a:r>
              <a:rPr lang="en-US" baseline="0" dirty="0" smtClean="0">
                <a:sym typeface="Wingdings" panose="05000000000000000000" pitchFamily="2" charset="2"/>
              </a:rPr>
              <a:t> </a:t>
            </a:r>
            <a:r>
              <a:rPr lang="en-US" baseline="0" dirty="0" err="1" smtClean="0">
                <a:sym typeface="Wingdings" panose="05000000000000000000" pitchFamily="2" charset="2"/>
              </a:rPr>
              <a:t>observationele</a:t>
            </a:r>
            <a:r>
              <a:rPr lang="en-US" baseline="0" dirty="0" smtClean="0">
                <a:sym typeface="Wingdings" panose="05000000000000000000" pitchFamily="2" charset="2"/>
              </a:rPr>
              <a:t> </a:t>
            </a:r>
            <a:r>
              <a:rPr lang="en-US" baseline="0" dirty="0" err="1" smtClean="0">
                <a:sym typeface="Wingdings" panose="05000000000000000000" pitchFamily="2" charset="2"/>
              </a:rPr>
              <a:t>studie</a:t>
            </a:r>
            <a:r>
              <a:rPr lang="en-US" baseline="0" dirty="0" smtClean="0">
                <a:sym typeface="Wingdings" panose="05000000000000000000" pitchFamily="2" charset="2"/>
              </a:rPr>
              <a:t> </a:t>
            </a:r>
            <a:r>
              <a:rPr lang="en-US" baseline="0" dirty="0" err="1" smtClean="0">
                <a:sym typeface="Wingdings" panose="05000000000000000000" pitchFamily="2" charset="2"/>
              </a:rPr>
              <a:t>heeft</a:t>
            </a:r>
            <a:r>
              <a:rPr lang="en-US" baseline="0" dirty="0" smtClean="0">
                <a:sym typeface="Wingdings" panose="05000000000000000000" pitchFamily="2" charset="2"/>
              </a:rPr>
              <a:t> </a:t>
            </a:r>
            <a:r>
              <a:rPr lang="en-US" baseline="0" dirty="0" err="1" smtClean="0">
                <a:sym typeface="Wingdings" panose="05000000000000000000" pitchFamily="2" charset="2"/>
              </a:rPr>
              <a:t>laten</a:t>
            </a:r>
            <a:r>
              <a:rPr lang="en-US" baseline="0" dirty="0" smtClean="0">
                <a:sym typeface="Wingdings" panose="05000000000000000000" pitchFamily="2" charset="2"/>
              </a:rPr>
              <a:t> </a:t>
            </a:r>
            <a:r>
              <a:rPr lang="en-US" baseline="0" dirty="0" err="1" smtClean="0">
                <a:sym typeface="Wingdings" panose="05000000000000000000" pitchFamily="2" charset="2"/>
              </a:rPr>
              <a:t>zien</a:t>
            </a:r>
            <a:r>
              <a:rPr lang="en-US" baseline="0" dirty="0" smtClean="0">
                <a:sym typeface="Wingdings" panose="05000000000000000000" pitchFamily="2" charset="2"/>
              </a:rPr>
              <a:t> </a:t>
            </a:r>
            <a:r>
              <a:rPr lang="en-US" baseline="0" dirty="0" err="1" smtClean="0">
                <a:sym typeface="Wingdings" panose="05000000000000000000" pitchFamily="2" charset="2"/>
              </a:rPr>
              <a:t>dat</a:t>
            </a:r>
            <a:r>
              <a:rPr lang="en-US" baseline="0" dirty="0" smtClean="0">
                <a:sym typeface="Wingdings" panose="05000000000000000000" pitchFamily="2" charset="2"/>
              </a:rPr>
              <a:t> het </a:t>
            </a:r>
            <a:r>
              <a:rPr lang="en-US" baseline="0" dirty="0" err="1" smtClean="0">
                <a:sym typeface="Wingdings" panose="05000000000000000000" pitchFamily="2" charset="2"/>
              </a:rPr>
              <a:t>risico</a:t>
            </a:r>
            <a:r>
              <a:rPr lang="en-US" baseline="0" dirty="0" smtClean="0">
                <a:sym typeface="Wingdings" panose="05000000000000000000" pitchFamily="2" charset="2"/>
              </a:rPr>
              <a:t> op relapse </a:t>
            </a:r>
            <a:r>
              <a:rPr lang="en-US" baseline="0" dirty="0" err="1" smtClean="0">
                <a:sym typeface="Wingdings" panose="05000000000000000000" pitchFamily="2" charset="2"/>
              </a:rPr>
              <a:t>meer</a:t>
            </a:r>
            <a:r>
              <a:rPr lang="en-US" baseline="0" dirty="0" smtClean="0">
                <a:sym typeface="Wingdings" panose="05000000000000000000" pitchFamily="2" charset="2"/>
              </a:rPr>
              <a:t> </a:t>
            </a:r>
            <a:r>
              <a:rPr lang="en-US" baseline="0" dirty="0" err="1" smtClean="0">
                <a:sym typeface="Wingdings" panose="05000000000000000000" pitchFamily="2" charset="2"/>
              </a:rPr>
              <a:t>geassocieerd</a:t>
            </a:r>
            <a:r>
              <a:rPr lang="en-US" baseline="0" dirty="0" smtClean="0">
                <a:sym typeface="Wingdings" panose="05000000000000000000" pitchFamily="2" charset="2"/>
              </a:rPr>
              <a:t> is met de </a:t>
            </a:r>
            <a:r>
              <a:rPr lang="en-US" baseline="0" dirty="0" err="1" smtClean="0">
                <a:sym typeface="Wingdings" panose="05000000000000000000" pitchFamily="2" charset="2"/>
              </a:rPr>
              <a:t>klinische</a:t>
            </a:r>
            <a:r>
              <a:rPr lang="en-US" baseline="0" dirty="0" smtClean="0">
                <a:sym typeface="Wingdings" panose="05000000000000000000" pitchFamily="2" charset="2"/>
              </a:rPr>
              <a:t> </a:t>
            </a:r>
            <a:r>
              <a:rPr lang="en-US" baseline="0" dirty="0" err="1" smtClean="0">
                <a:sym typeface="Wingdings" panose="05000000000000000000" pitchFamily="2" charset="2"/>
              </a:rPr>
              <a:t>presentaite</a:t>
            </a:r>
            <a:r>
              <a:rPr lang="en-US" baseline="0" dirty="0" smtClean="0">
                <a:sym typeface="Wingdings" panose="05000000000000000000" pitchFamily="2" charset="2"/>
              </a:rPr>
              <a:t> (GPA </a:t>
            </a:r>
            <a:r>
              <a:rPr lang="en-US" baseline="0" dirty="0" err="1" smtClean="0">
                <a:sym typeface="Wingdings" panose="05000000000000000000" pitchFamily="2" charset="2"/>
              </a:rPr>
              <a:t>dan</a:t>
            </a:r>
            <a:r>
              <a:rPr lang="en-US" baseline="0" dirty="0" smtClean="0">
                <a:sym typeface="Wingdings" panose="05000000000000000000" pitchFamily="2" charset="2"/>
              </a:rPr>
              <a:t> MPA) </a:t>
            </a:r>
            <a:r>
              <a:rPr lang="en-US" baseline="0" dirty="0" err="1" smtClean="0">
                <a:sym typeface="Wingdings" panose="05000000000000000000" pitchFamily="2" charset="2"/>
              </a:rPr>
              <a:t>dan</a:t>
            </a:r>
            <a:r>
              <a:rPr lang="en-US" baseline="0" dirty="0" smtClean="0">
                <a:sym typeface="Wingdings" panose="05000000000000000000" pitchFamily="2" charset="2"/>
              </a:rPr>
              <a:t> met ANCA type (MPO of PR3). De </a:t>
            </a:r>
            <a:r>
              <a:rPr lang="en-US" baseline="0" dirty="0" err="1" smtClean="0">
                <a:sym typeface="Wingdings" panose="05000000000000000000" pitchFamily="2" charset="2"/>
              </a:rPr>
              <a:t>klinische</a:t>
            </a:r>
            <a:r>
              <a:rPr lang="en-US" baseline="0" dirty="0" smtClean="0">
                <a:sym typeface="Wingdings" panose="05000000000000000000" pitchFamily="2" charset="2"/>
              </a:rPr>
              <a:t> </a:t>
            </a:r>
            <a:r>
              <a:rPr lang="en-US" baseline="0" dirty="0" err="1" smtClean="0">
                <a:sym typeface="Wingdings" panose="05000000000000000000" pitchFamily="2" charset="2"/>
              </a:rPr>
              <a:t>subtypering</a:t>
            </a:r>
            <a:r>
              <a:rPr lang="en-US" baseline="0" dirty="0" smtClean="0">
                <a:sym typeface="Wingdings" panose="05000000000000000000" pitchFamily="2" charset="2"/>
              </a:rPr>
              <a:t> </a:t>
            </a:r>
            <a:r>
              <a:rPr lang="en-US" baseline="0" dirty="0" err="1" smtClean="0">
                <a:sym typeface="Wingdings" panose="05000000000000000000" pitchFamily="2" charset="2"/>
              </a:rPr>
              <a:t>kan</a:t>
            </a:r>
            <a:r>
              <a:rPr lang="en-US" baseline="0" dirty="0" smtClean="0">
                <a:sym typeface="Wingdings" panose="05000000000000000000" pitchFamily="2" charset="2"/>
              </a:rPr>
              <a:t> </a:t>
            </a:r>
            <a:r>
              <a:rPr lang="en-US" baseline="0" dirty="0" err="1" smtClean="0">
                <a:sym typeface="Wingdings" panose="05000000000000000000" pitchFamily="2" charset="2"/>
              </a:rPr>
              <a:t>dus</a:t>
            </a:r>
            <a:r>
              <a:rPr lang="en-US" baseline="0" dirty="0" smtClean="0">
                <a:sym typeface="Wingdings" panose="05000000000000000000" pitchFamily="2" charset="2"/>
              </a:rPr>
              <a:t> van </a:t>
            </a:r>
            <a:r>
              <a:rPr lang="en-US" baseline="0" dirty="0" err="1" smtClean="0">
                <a:sym typeface="Wingdings" panose="05000000000000000000" pitchFamily="2" charset="2"/>
              </a:rPr>
              <a:t>belang</a:t>
            </a:r>
            <a:r>
              <a:rPr lang="en-US" baseline="0" dirty="0" smtClean="0">
                <a:sym typeface="Wingdings" panose="05000000000000000000" pitchFamily="2" charset="2"/>
              </a:rPr>
              <a:t> </a:t>
            </a:r>
            <a:r>
              <a:rPr lang="en-US" baseline="0" dirty="0" err="1" smtClean="0">
                <a:sym typeface="Wingdings" panose="05000000000000000000" pitchFamily="2" charset="2"/>
              </a:rPr>
              <a:t>zijn</a:t>
            </a:r>
            <a:r>
              <a:rPr lang="en-US" baseline="0" dirty="0" smtClean="0">
                <a:sym typeface="Wingdings" panose="05000000000000000000" pitchFamily="2" charset="2"/>
              </a:rPr>
              <a:t> </a:t>
            </a:r>
            <a:r>
              <a:rPr lang="en-US" baseline="0" dirty="0" err="1" smtClean="0">
                <a:sym typeface="Wingdings" panose="05000000000000000000" pitchFamily="2" charset="2"/>
              </a:rPr>
              <a:t>voor</a:t>
            </a:r>
            <a:r>
              <a:rPr lang="en-US" baseline="0" dirty="0" smtClean="0">
                <a:sym typeface="Wingdings" panose="05000000000000000000" pitchFamily="2" charset="2"/>
              </a:rPr>
              <a:t> de diagnose. </a:t>
            </a:r>
            <a:endParaRPr lang="nl-NL" baseline="0" dirty="0" smtClean="0"/>
          </a:p>
          <a:p>
            <a:endParaRPr lang="nl-NL" baseline="0" dirty="0" smtClean="0"/>
          </a:p>
          <a:p>
            <a:r>
              <a:rPr lang="nl-NL" baseline="0" dirty="0" smtClean="0"/>
              <a:t>Duur van de behandeling is afhankelijk van deze </a:t>
            </a:r>
            <a:r>
              <a:rPr lang="nl-NL" baseline="0" dirty="0" err="1" smtClean="0"/>
              <a:t>risicofctoren</a:t>
            </a:r>
            <a:r>
              <a:rPr lang="nl-NL" baseline="0" dirty="0" smtClean="0"/>
              <a:t>, maar ook van de inductiebehandeling die is gegeven. Behandelduur is 24 tot 48 maanden, te bepalen </a:t>
            </a:r>
            <a:r>
              <a:rPr lang="nl-NL" baseline="0" dirty="0" err="1" smtClean="0"/>
              <a:t>ahv</a:t>
            </a:r>
            <a:r>
              <a:rPr lang="nl-NL" baseline="0" dirty="0" smtClean="0"/>
              <a:t> </a:t>
            </a:r>
            <a:r>
              <a:rPr lang="nl-NL" baseline="0" dirty="0" err="1" smtClean="0"/>
              <a:t>oa</a:t>
            </a:r>
            <a:r>
              <a:rPr lang="nl-NL" baseline="0" dirty="0" smtClean="0"/>
              <a:t> relapse risico. </a:t>
            </a:r>
            <a:endParaRPr lang="nl-NL" dirty="0"/>
          </a:p>
        </p:txBody>
      </p:sp>
      <p:sp>
        <p:nvSpPr>
          <p:cNvPr id="4" name="Tijdelijke aanduiding voor dianummer 3"/>
          <p:cNvSpPr>
            <a:spLocks noGrp="1"/>
          </p:cNvSpPr>
          <p:nvPr>
            <p:ph type="sldNum" sz="quarter" idx="10"/>
          </p:nvPr>
        </p:nvSpPr>
        <p:spPr/>
        <p:txBody>
          <a:bodyPr/>
          <a:lstStyle/>
          <a:p>
            <a:fld id="{15B898F3-7E93-B143-B83B-4FA40344A6EA}" type="slidenum">
              <a:rPr lang="nl-NL" smtClean="0"/>
              <a:t>17</a:t>
            </a:fld>
            <a:endParaRPr lang="nl-NL"/>
          </a:p>
        </p:txBody>
      </p:sp>
    </p:spTree>
    <p:extLst>
      <p:ext uri="{BB962C8B-B14F-4D97-AF65-F5344CB8AC3E}">
        <p14:creationId xmlns:p14="http://schemas.microsoft.com/office/powerpoint/2010/main" val="205476811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1168400" y="1243013"/>
            <a:ext cx="4471988" cy="3354387"/>
          </a:xfrm>
        </p:spPr>
      </p:sp>
      <p:sp>
        <p:nvSpPr>
          <p:cNvPr id="3" name="Tijdelijke aanduiding voor notities 2"/>
          <p:cNvSpPr>
            <a:spLocks noGrp="1"/>
          </p:cNvSpPr>
          <p:nvPr>
            <p:ph type="body" idx="1"/>
          </p:nvPr>
        </p:nvSpPr>
        <p:spPr/>
        <p:txBody>
          <a:bodyPr/>
          <a:lstStyle/>
          <a:p>
            <a:r>
              <a:rPr lang="nl-NL" dirty="0" smtClean="0"/>
              <a:t>1</a:t>
            </a:r>
            <a:r>
              <a:rPr lang="nl-NL" baseline="30000" dirty="0" smtClean="0"/>
              <a:t>e</a:t>
            </a:r>
            <a:r>
              <a:rPr lang="nl-NL" dirty="0" smtClean="0"/>
              <a:t> keus voor onderhoudsbehandeling is </a:t>
            </a:r>
            <a:r>
              <a:rPr lang="nl-NL" dirty="0" err="1" smtClean="0"/>
              <a:t>aza</a:t>
            </a:r>
            <a:r>
              <a:rPr lang="nl-NL" dirty="0" smtClean="0"/>
              <a:t> + prednison</a:t>
            </a:r>
          </a:p>
          <a:p>
            <a:r>
              <a:rPr lang="nl-NL" dirty="0" smtClean="0"/>
              <a:t>Alternatieven</a:t>
            </a:r>
            <a:r>
              <a:rPr lang="nl-NL" baseline="0" dirty="0" smtClean="0"/>
              <a:t> zijn methotrexaat, MMF en </a:t>
            </a:r>
            <a:r>
              <a:rPr lang="nl-NL" baseline="0" dirty="0" err="1" smtClean="0"/>
              <a:t>rituximab</a:t>
            </a:r>
            <a:endParaRPr lang="en-US" dirty="0" smtClean="0"/>
          </a:p>
          <a:p>
            <a:endParaRPr lang="en-US" dirty="0" smtClean="0"/>
          </a:p>
          <a:p>
            <a:r>
              <a:rPr lang="en-US" dirty="0" err="1" smtClean="0"/>
              <a:t>Bij</a:t>
            </a:r>
            <a:r>
              <a:rPr lang="en-US" dirty="0" smtClean="0"/>
              <a:t> </a:t>
            </a:r>
            <a:r>
              <a:rPr lang="en-US" dirty="0" err="1" smtClean="0"/>
              <a:t>patienten</a:t>
            </a:r>
            <a:r>
              <a:rPr lang="en-US" dirty="0" smtClean="0"/>
              <a:t> met ESRD is de </a:t>
            </a:r>
            <a:r>
              <a:rPr lang="en-US" dirty="0" err="1" smtClean="0"/>
              <a:t>frequentie</a:t>
            </a:r>
            <a:r>
              <a:rPr lang="en-US" dirty="0" smtClean="0"/>
              <a:t> van relapses circa 60 % lager,</a:t>
            </a:r>
            <a:r>
              <a:rPr lang="en-US" baseline="0" dirty="0" smtClean="0"/>
              <a:t> </a:t>
            </a:r>
            <a:r>
              <a:rPr lang="en-US" baseline="0" dirty="0" err="1" smtClean="0"/>
              <a:t>en</a:t>
            </a:r>
            <a:r>
              <a:rPr lang="en-US" baseline="0" dirty="0" smtClean="0"/>
              <a:t> de </a:t>
            </a:r>
            <a:r>
              <a:rPr lang="en-US" baseline="0" dirty="0" err="1" smtClean="0"/>
              <a:t>frequentie</a:t>
            </a:r>
            <a:r>
              <a:rPr lang="en-US" baseline="0" dirty="0" smtClean="0"/>
              <a:t> van </a:t>
            </a:r>
            <a:r>
              <a:rPr lang="en-US" baseline="0" dirty="0" err="1" smtClean="0"/>
              <a:t>infecties</a:t>
            </a:r>
            <a:r>
              <a:rPr lang="en-US" baseline="0" dirty="0" smtClean="0"/>
              <a:t> </a:t>
            </a:r>
            <a:r>
              <a:rPr lang="en-US" baseline="0" dirty="0" err="1" smtClean="0"/>
              <a:t>bijna</a:t>
            </a:r>
            <a:r>
              <a:rPr lang="en-US" baseline="0" dirty="0" smtClean="0"/>
              <a:t> 2 </a:t>
            </a:r>
            <a:r>
              <a:rPr lang="en-US" baseline="0" dirty="0" err="1" smtClean="0"/>
              <a:t>maal</a:t>
            </a:r>
            <a:r>
              <a:rPr lang="en-US" baseline="0" dirty="0" smtClean="0"/>
              <a:t> </a:t>
            </a:r>
            <a:r>
              <a:rPr lang="en-US" baseline="0" dirty="0" err="1" smtClean="0"/>
              <a:t>hoger</a:t>
            </a:r>
            <a:r>
              <a:rPr lang="en-US" baseline="0" dirty="0" smtClean="0"/>
              <a:t>. </a:t>
            </a:r>
            <a:r>
              <a:rPr lang="en-US" baseline="0" dirty="0" err="1" smtClean="0"/>
              <a:t>Mortaliteit</a:t>
            </a:r>
            <a:r>
              <a:rPr lang="en-US" baseline="0" dirty="0" smtClean="0"/>
              <a:t> </a:t>
            </a:r>
            <a:r>
              <a:rPr lang="en-US" baseline="0" dirty="0" err="1" smtClean="0"/>
              <a:t>tgv</a:t>
            </a:r>
            <a:r>
              <a:rPr lang="en-US" baseline="0" dirty="0" smtClean="0"/>
              <a:t> </a:t>
            </a:r>
            <a:r>
              <a:rPr lang="en-US" baseline="0" dirty="0" err="1" smtClean="0"/>
              <a:t>infectie</a:t>
            </a:r>
            <a:r>
              <a:rPr lang="en-US" baseline="0" dirty="0" smtClean="0"/>
              <a:t> is </a:t>
            </a:r>
            <a:r>
              <a:rPr lang="en-US" baseline="0" dirty="0" err="1" smtClean="0"/>
              <a:t>hoger</a:t>
            </a:r>
            <a:r>
              <a:rPr lang="en-US" baseline="0" dirty="0" smtClean="0"/>
              <a:t> in de </a:t>
            </a:r>
            <a:r>
              <a:rPr lang="en-US" baseline="0" dirty="0" err="1" smtClean="0"/>
              <a:t>groep</a:t>
            </a:r>
            <a:r>
              <a:rPr lang="en-US" baseline="0" dirty="0" smtClean="0"/>
              <a:t> met ESRD. </a:t>
            </a:r>
            <a:r>
              <a:rPr lang="en-US" baseline="0" dirty="0" err="1" smtClean="0"/>
              <a:t>Vanwege</a:t>
            </a:r>
            <a:r>
              <a:rPr lang="en-US" baseline="0" dirty="0" smtClean="0"/>
              <a:t> </a:t>
            </a:r>
            <a:r>
              <a:rPr lang="en-US" baseline="0" dirty="0" err="1" smtClean="0"/>
              <a:t>deze</a:t>
            </a:r>
            <a:r>
              <a:rPr lang="en-US" baseline="0" dirty="0" smtClean="0"/>
              <a:t> risk benefit ratio </a:t>
            </a:r>
            <a:r>
              <a:rPr lang="en-US" baseline="0" dirty="0" err="1" smtClean="0"/>
              <a:t>wordt</a:t>
            </a:r>
            <a:r>
              <a:rPr lang="en-US" baseline="0" dirty="0" smtClean="0"/>
              <a:t> </a:t>
            </a:r>
            <a:r>
              <a:rPr lang="en-US" baseline="0" dirty="0" err="1" smtClean="0"/>
              <a:t>geadviseerd</a:t>
            </a:r>
            <a:r>
              <a:rPr lang="en-US" baseline="0" dirty="0" smtClean="0"/>
              <a:t> </a:t>
            </a:r>
            <a:r>
              <a:rPr lang="en-US" baseline="0" dirty="0" err="1" smtClean="0"/>
              <a:t>bij</a:t>
            </a:r>
            <a:r>
              <a:rPr lang="en-US" baseline="0" dirty="0" smtClean="0"/>
              <a:t> </a:t>
            </a:r>
            <a:r>
              <a:rPr lang="en-US" baseline="0" dirty="0" err="1" smtClean="0"/>
              <a:t>pten</a:t>
            </a:r>
            <a:r>
              <a:rPr lang="en-US" baseline="0" dirty="0" smtClean="0"/>
              <a:t> met ESDR </a:t>
            </a:r>
            <a:r>
              <a:rPr lang="en-US" baseline="0" dirty="0" err="1" smtClean="0"/>
              <a:t>en</a:t>
            </a:r>
            <a:r>
              <a:rPr lang="en-US" baseline="0" dirty="0" smtClean="0"/>
              <a:t> </a:t>
            </a:r>
            <a:r>
              <a:rPr lang="en-US" baseline="0" dirty="0" err="1" smtClean="0"/>
              <a:t>chronische</a:t>
            </a:r>
            <a:r>
              <a:rPr lang="en-US" baseline="0" dirty="0" smtClean="0"/>
              <a:t> </a:t>
            </a:r>
            <a:r>
              <a:rPr lang="en-US" baseline="0" dirty="0" err="1" smtClean="0"/>
              <a:t>dialyse</a:t>
            </a:r>
            <a:r>
              <a:rPr lang="en-US" baseline="0" dirty="0" smtClean="0"/>
              <a:t> , </a:t>
            </a:r>
            <a:r>
              <a:rPr lang="en-US" baseline="0" dirty="0" err="1" smtClean="0"/>
              <a:t>zonder</a:t>
            </a:r>
            <a:r>
              <a:rPr lang="en-US" baseline="0" dirty="0" smtClean="0"/>
              <a:t> extra </a:t>
            </a:r>
            <a:r>
              <a:rPr lang="en-US" baseline="0" dirty="0" err="1" smtClean="0"/>
              <a:t>renale</a:t>
            </a:r>
            <a:r>
              <a:rPr lang="en-US" baseline="0" dirty="0" smtClean="0"/>
              <a:t> </a:t>
            </a:r>
            <a:r>
              <a:rPr lang="en-US" baseline="0" dirty="0" err="1" smtClean="0"/>
              <a:t>ziekteactiviteit</a:t>
            </a:r>
            <a:r>
              <a:rPr lang="en-US" baseline="0" dirty="0" smtClean="0"/>
              <a:t>, de </a:t>
            </a:r>
            <a:r>
              <a:rPr lang="en-US" baseline="0" dirty="0" err="1" smtClean="0"/>
              <a:t>onderhoudsbehandeling</a:t>
            </a:r>
            <a:r>
              <a:rPr lang="en-US" baseline="0" dirty="0" smtClean="0"/>
              <a:t> </a:t>
            </a:r>
            <a:r>
              <a:rPr lang="en-US" baseline="0" dirty="0" err="1" smtClean="0"/>
              <a:t>niet</a:t>
            </a:r>
            <a:r>
              <a:rPr lang="en-US" baseline="0" dirty="0" smtClean="0"/>
              <a:t> </a:t>
            </a:r>
            <a:r>
              <a:rPr lang="en-US" baseline="0" dirty="0" err="1" smtClean="0"/>
              <a:t>routinematig</a:t>
            </a:r>
            <a:r>
              <a:rPr lang="en-US" baseline="0" dirty="0" smtClean="0"/>
              <a:t> te </a:t>
            </a:r>
            <a:r>
              <a:rPr lang="en-US" baseline="0" dirty="0" err="1" smtClean="0"/>
              <a:t>continueren</a:t>
            </a:r>
            <a:r>
              <a:rPr lang="en-US" baseline="0" dirty="0" smtClean="0"/>
              <a:t>. </a:t>
            </a:r>
            <a:r>
              <a:rPr lang="en-US" baseline="0" dirty="0" err="1" smtClean="0"/>
              <a:t>Bovendien</a:t>
            </a:r>
            <a:r>
              <a:rPr lang="en-US" baseline="0" dirty="0" smtClean="0"/>
              <a:t> is de </a:t>
            </a:r>
            <a:r>
              <a:rPr lang="en-US" baseline="0" dirty="0" err="1" smtClean="0"/>
              <a:t>kans</a:t>
            </a:r>
            <a:r>
              <a:rPr lang="en-US" baseline="0" dirty="0" smtClean="0"/>
              <a:t> op NF </a:t>
            </a:r>
            <a:r>
              <a:rPr lang="en-US" baseline="0" dirty="0" err="1" smtClean="0"/>
              <a:t>herstel</a:t>
            </a:r>
            <a:r>
              <a:rPr lang="en-US" baseline="0" dirty="0" smtClean="0"/>
              <a:t> </a:t>
            </a:r>
            <a:r>
              <a:rPr lang="en-US" baseline="0" dirty="0" err="1" smtClean="0"/>
              <a:t>na</a:t>
            </a:r>
            <a:r>
              <a:rPr lang="en-US" baseline="0" dirty="0" smtClean="0"/>
              <a:t> 4 </a:t>
            </a:r>
            <a:r>
              <a:rPr lang="en-US" baseline="0" dirty="0" err="1" smtClean="0"/>
              <a:t>mnd</a:t>
            </a:r>
            <a:r>
              <a:rPr lang="en-US" baseline="0" dirty="0" smtClean="0"/>
              <a:t> erg </a:t>
            </a:r>
            <a:r>
              <a:rPr lang="en-US" baseline="0" dirty="0" err="1" smtClean="0"/>
              <a:t>klein</a:t>
            </a:r>
            <a:r>
              <a:rPr lang="en-US" baseline="0" dirty="0" smtClean="0"/>
              <a:t>. </a:t>
            </a:r>
          </a:p>
          <a:p>
            <a:endParaRPr lang="en-US" baseline="0" dirty="0" smtClean="0"/>
          </a:p>
          <a:p>
            <a:r>
              <a:rPr lang="en-US" baseline="0" dirty="0" err="1" smtClean="0"/>
              <a:t>Cotrimoxazol</a:t>
            </a:r>
            <a:r>
              <a:rPr lang="en-US" baseline="0" dirty="0" smtClean="0"/>
              <a:t> relapse </a:t>
            </a:r>
            <a:r>
              <a:rPr lang="en-US" baseline="0" dirty="0" err="1" smtClean="0"/>
              <a:t>preventie</a:t>
            </a:r>
            <a:r>
              <a:rPr lang="en-US" baseline="0" dirty="0" smtClean="0"/>
              <a:t> </a:t>
            </a:r>
            <a:r>
              <a:rPr lang="en-US" baseline="0" dirty="0" err="1" smtClean="0"/>
              <a:t>bovenste</a:t>
            </a:r>
            <a:r>
              <a:rPr lang="en-US" baseline="0" dirty="0" smtClean="0"/>
              <a:t> </a:t>
            </a:r>
            <a:r>
              <a:rPr lang="en-US" baseline="0" dirty="0" err="1" smtClean="0"/>
              <a:t>luchtwegen</a:t>
            </a:r>
            <a:r>
              <a:rPr lang="en-US" baseline="0" dirty="0" smtClean="0"/>
              <a:t>, in 2dd960mg </a:t>
            </a:r>
            <a:r>
              <a:rPr lang="en-US" baseline="0" dirty="0" err="1" smtClean="0"/>
              <a:t>dosering</a:t>
            </a:r>
            <a:r>
              <a:rPr lang="en-US" baseline="0" dirty="0" smtClean="0"/>
              <a:t> (</a:t>
            </a:r>
            <a:r>
              <a:rPr lang="en-US" baseline="0" dirty="0" err="1" smtClean="0"/>
              <a:t>naast</a:t>
            </a:r>
            <a:r>
              <a:rPr lang="en-US" baseline="0" dirty="0" smtClean="0"/>
              <a:t> de </a:t>
            </a:r>
            <a:r>
              <a:rPr lang="en-US" baseline="0" dirty="0" err="1" smtClean="0"/>
              <a:t>indicatie</a:t>
            </a:r>
            <a:r>
              <a:rPr lang="en-US" baseline="0" dirty="0" smtClean="0"/>
              <a:t> PJP </a:t>
            </a:r>
            <a:r>
              <a:rPr lang="en-US" baseline="0" dirty="0" err="1" smtClean="0"/>
              <a:t>profylaxe</a:t>
            </a:r>
            <a:r>
              <a:rPr lang="en-US" baseline="0" dirty="0" smtClean="0"/>
              <a:t> </a:t>
            </a:r>
            <a:r>
              <a:rPr lang="en-US" baseline="0" dirty="0" err="1" smtClean="0"/>
              <a:t>zoals</a:t>
            </a:r>
            <a:r>
              <a:rPr lang="en-US" baseline="0" dirty="0" smtClean="0"/>
              <a:t> </a:t>
            </a:r>
            <a:r>
              <a:rPr lang="en-US" baseline="0" dirty="0" err="1" smtClean="0"/>
              <a:t>eerder</a:t>
            </a:r>
            <a:r>
              <a:rPr lang="en-US" baseline="0" dirty="0" smtClean="0"/>
              <a:t> in de </a:t>
            </a:r>
            <a:r>
              <a:rPr lang="en-US" baseline="0" dirty="0" err="1" smtClean="0"/>
              <a:t>tabel</a:t>
            </a:r>
            <a:r>
              <a:rPr lang="en-US" baseline="0" dirty="0" smtClean="0"/>
              <a:t> is </a:t>
            </a:r>
            <a:r>
              <a:rPr lang="en-US" baseline="0" dirty="0" err="1" smtClean="0"/>
              <a:t>genoemd</a:t>
            </a:r>
            <a:r>
              <a:rPr lang="en-US" baseline="0" dirty="0" smtClean="0"/>
              <a:t>)</a:t>
            </a:r>
            <a:endParaRPr lang="en-US" dirty="0" smtClean="0"/>
          </a:p>
        </p:txBody>
      </p:sp>
      <p:sp>
        <p:nvSpPr>
          <p:cNvPr id="4" name="Tijdelijke aanduiding voor dianummer 3"/>
          <p:cNvSpPr>
            <a:spLocks noGrp="1"/>
          </p:cNvSpPr>
          <p:nvPr>
            <p:ph type="sldNum" sz="quarter" idx="10"/>
          </p:nvPr>
        </p:nvSpPr>
        <p:spPr/>
        <p:txBody>
          <a:bodyPr/>
          <a:lstStyle/>
          <a:p>
            <a:fld id="{15B898F3-7E93-B143-B83B-4FA40344A6EA}" type="slidenum">
              <a:rPr lang="nl-NL" smtClean="0"/>
              <a:t>18</a:t>
            </a:fld>
            <a:endParaRPr lang="nl-NL"/>
          </a:p>
        </p:txBody>
      </p:sp>
    </p:spTree>
    <p:extLst>
      <p:ext uri="{BB962C8B-B14F-4D97-AF65-F5344CB8AC3E}">
        <p14:creationId xmlns:p14="http://schemas.microsoft.com/office/powerpoint/2010/main" val="65450747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1168400" y="1243013"/>
            <a:ext cx="4471988" cy="3354387"/>
          </a:xfrm>
        </p:spPr>
      </p:sp>
      <p:sp>
        <p:nvSpPr>
          <p:cNvPr id="3" name="Tijdelijke aanduiding voor notities 2"/>
          <p:cNvSpPr>
            <a:spLocks noGrp="1"/>
          </p:cNvSpPr>
          <p:nvPr>
            <p:ph type="body" idx="1"/>
          </p:nvPr>
        </p:nvSpPr>
        <p:spPr/>
        <p:txBody>
          <a:bodyPr/>
          <a:lstStyle/>
          <a:p>
            <a:r>
              <a:rPr lang="nl-NL" dirty="0" smtClean="0"/>
              <a:t>In de richtlijn wordt</a:t>
            </a:r>
            <a:r>
              <a:rPr lang="nl-NL" baseline="0" dirty="0" smtClean="0"/>
              <a:t> ook de behandeling van een relapse en van therapieresistente ziekte besproken; omwille van de tijd zal ik hier nu verder niet op ingaan. </a:t>
            </a:r>
            <a:endParaRPr lang="nl-NL" dirty="0"/>
          </a:p>
        </p:txBody>
      </p:sp>
      <p:sp>
        <p:nvSpPr>
          <p:cNvPr id="4" name="Tijdelijke aanduiding voor dianummer 3"/>
          <p:cNvSpPr>
            <a:spLocks noGrp="1"/>
          </p:cNvSpPr>
          <p:nvPr>
            <p:ph type="sldNum" sz="quarter" idx="10"/>
          </p:nvPr>
        </p:nvSpPr>
        <p:spPr/>
        <p:txBody>
          <a:bodyPr/>
          <a:lstStyle/>
          <a:p>
            <a:fld id="{15B898F3-7E93-B143-B83B-4FA40344A6EA}" type="slidenum">
              <a:rPr lang="nl-NL" smtClean="0"/>
              <a:t>19</a:t>
            </a:fld>
            <a:endParaRPr lang="nl-NL"/>
          </a:p>
        </p:txBody>
      </p:sp>
    </p:spTree>
    <p:extLst>
      <p:ext uri="{BB962C8B-B14F-4D97-AF65-F5344CB8AC3E}">
        <p14:creationId xmlns:p14="http://schemas.microsoft.com/office/powerpoint/2010/main" val="132998483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1168400" y="1243013"/>
            <a:ext cx="4471988" cy="3354387"/>
          </a:xfrm>
        </p:spPr>
      </p:sp>
      <p:sp>
        <p:nvSpPr>
          <p:cNvPr id="3" name="Tijdelijke aanduiding voor notiti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NL" dirty="0" smtClean="0"/>
              <a:t>In de richtlijn zetten we kort op</a:t>
            </a:r>
            <a:r>
              <a:rPr lang="nl-NL" baseline="0" dirty="0" smtClean="0"/>
              <a:t> een rij wat bekend is over AAV en </a:t>
            </a:r>
            <a:r>
              <a:rPr lang="nl-NL" baseline="0" dirty="0" err="1" smtClean="0"/>
              <a:t>ntx</a:t>
            </a:r>
            <a:r>
              <a:rPr lang="nl-NL" baseline="0" dirty="0" smtClean="0"/>
              <a:t>. </a:t>
            </a:r>
          </a:p>
          <a:p>
            <a:pPr marL="0" marR="0" indent="0" algn="l" defTabSz="914400" rtl="0" eaLnBrk="1" fontAlgn="auto" latinLnBrk="0" hangingPunct="1">
              <a:lnSpc>
                <a:spcPct val="100000"/>
              </a:lnSpc>
              <a:spcBef>
                <a:spcPts val="0"/>
              </a:spcBef>
              <a:spcAft>
                <a:spcPts val="0"/>
              </a:spcAft>
              <a:buClrTx/>
              <a:buSzTx/>
              <a:buFontTx/>
              <a:buNone/>
              <a:tabLst/>
              <a:defRPr/>
            </a:pPr>
            <a:r>
              <a:rPr lang="nl-NL" dirty="0" smtClean="0"/>
              <a:t>En geven we informatie</a:t>
            </a:r>
            <a:r>
              <a:rPr lang="nl-NL" baseline="0" dirty="0" smtClean="0"/>
              <a:t> en handvaten </a:t>
            </a:r>
            <a:r>
              <a:rPr lang="nl-NL" baseline="0" dirty="0" err="1" smtClean="0"/>
              <a:t>tav</a:t>
            </a:r>
            <a:r>
              <a:rPr lang="nl-NL" baseline="0" dirty="0" smtClean="0"/>
              <a:t> </a:t>
            </a:r>
            <a:r>
              <a:rPr lang="nl-NL" baseline="0" dirty="0" err="1" smtClean="0"/>
              <a:t>aav</a:t>
            </a:r>
            <a:r>
              <a:rPr lang="nl-NL" baseline="0" dirty="0" smtClean="0"/>
              <a:t> een fertiliteit en zwangerschap; hoewel zwangerschappen bij AAV </a:t>
            </a:r>
            <a:r>
              <a:rPr lang="nl-NL" baseline="0" dirty="0" err="1" smtClean="0"/>
              <a:t>pten</a:t>
            </a:r>
            <a:r>
              <a:rPr lang="nl-NL" baseline="0" dirty="0" smtClean="0"/>
              <a:t> relatief zeldzaam zijn, leek het ons toch goed om handvaten te bieden voor de dagelijkse praktijk, want het komt wel voor. </a:t>
            </a:r>
            <a:endParaRPr lang="nl-NL"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nl-NL" dirty="0" smtClean="0"/>
          </a:p>
          <a:p>
            <a:endParaRPr lang="nl-NL" dirty="0"/>
          </a:p>
        </p:txBody>
      </p:sp>
      <p:sp>
        <p:nvSpPr>
          <p:cNvPr id="4" name="Tijdelijke aanduiding voor dianummer 3"/>
          <p:cNvSpPr>
            <a:spLocks noGrp="1"/>
          </p:cNvSpPr>
          <p:nvPr>
            <p:ph type="sldNum" sz="quarter" idx="10"/>
          </p:nvPr>
        </p:nvSpPr>
        <p:spPr/>
        <p:txBody>
          <a:bodyPr/>
          <a:lstStyle/>
          <a:p>
            <a:fld id="{15B898F3-7E93-B143-B83B-4FA40344A6EA}" type="slidenum">
              <a:rPr lang="nl-NL" smtClean="0"/>
              <a:t>20</a:t>
            </a:fld>
            <a:endParaRPr lang="nl-NL"/>
          </a:p>
        </p:txBody>
      </p:sp>
    </p:spTree>
    <p:extLst>
      <p:ext uri="{BB962C8B-B14F-4D97-AF65-F5344CB8AC3E}">
        <p14:creationId xmlns:p14="http://schemas.microsoft.com/office/powerpoint/2010/main" val="759586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1168400" y="1243013"/>
            <a:ext cx="4471988" cy="3354387"/>
          </a:xfrm>
        </p:spPr>
      </p:sp>
      <p:sp>
        <p:nvSpPr>
          <p:cNvPr id="3" name="Tijdelijke aanduiding voor notities 2"/>
          <p:cNvSpPr>
            <a:spLocks noGrp="1"/>
          </p:cNvSpPr>
          <p:nvPr>
            <p:ph type="body" idx="1"/>
          </p:nvPr>
        </p:nvSpPr>
        <p:spPr/>
        <p:txBody>
          <a:bodyPr/>
          <a:lstStyle/>
          <a:p>
            <a:r>
              <a:rPr lang="nl-NL" smtClean="0"/>
              <a:t>1.</a:t>
            </a:r>
            <a:r>
              <a:rPr lang="nl-NL" baseline="0" smtClean="0"/>
              <a:t> </a:t>
            </a:r>
            <a:r>
              <a:rPr lang="nl-NL" smtClean="0"/>
              <a:t>In</a:t>
            </a:r>
            <a:r>
              <a:rPr lang="nl-NL" baseline="0" smtClean="0"/>
              <a:t> de richtlijn komen de volgende onderwerpen aan de orde:</a:t>
            </a:r>
          </a:p>
          <a:p>
            <a:pPr marL="171450" indent="-171450">
              <a:buFontTx/>
              <a:buChar char="-"/>
            </a:pPr>
            <a:r>
              <a:rPr lang="nl-NL" baseline="0" smtClean="0"/>
              <a:t>Het stellen van de diagnose ANCA-geassocieerde vaculitis</a:t>
            </a:r>
          </a:p>
          <a:p>
            <a:pPr marL="171450" indent="-171450">
              <a:buFontTx/>
              <a:buChar char="-"/>
            </a:pPr>
            <a:r>
              <a:rPr lang="nl-NL" baseline="0" smtClean="0"/>
              <a:t>De behandeling, waarbij onderscheid gemaakt wordt tussen de remissie inductie fase, de onderhoudsbehandeling, de behandeling van een relapse en behandeling van therapie resistente ziekte</a:t>
            </a:r>
          </a:p>
          <a:p>
            <a:pPr marL="171450" indent="-171450">
              <a:buFontTx/>
              <a:buChar char="-"/>
            </a:pPr>
            <a:r>
              <a:rPr lang="nl-NL" baseline="0" smtClean="0"/>
              <a:t>Monitoring van ziekte-activiteit komt aan bod</a:t>
            </a:r>
          </a:p>
          <a:p>
            <a:pPr marL="171450" indent="-171450">
              <a:buFontTx/>
              <a:buChar char="-"/>
            </a:pPr>
            <a:r>
              <a:rPr lang="nl-NL" baseline="0" smtClean="0"/>
              <a:t>En een tweetal specifieke onderwerpen, namelijk ANCA geassocieerde vasculitis en niertransplantatie, en ANCA geassocieerde vasculitis, fertiliteit en zwangerschap</a:t>
            </a:r>
          </a:p>
          <a:p>
            <a:pPr marL="171450" indent="-171450">
              <a:buFontTx/>
              <a:buChar char="-"/>
            </a:pPr>
            <a:endParaRPr lang="nl-NL" baseline="0" smtClean="0"/>
          </a:p>
          <a:p>
            <a:r>
              <a:rPr lang="nl-NL" smtClean="0"/>
              <a:t>2. Het is onmogelijk om vandaag in een kwartier de hele richtlijn met u door te nemen. </a:t>
            </a:r>
          </a:p>
          <a:p>
            <a:r>
              <a:rPr lang="nl-NL" baseline="0" smtClean="0"/>
              <a:t>Daarom heb ik ervoor gekozen om vooral de nadruk te leggen op de behandeling van ANCA geassocieerde vasculitis, aan de hand van de tabel en flowchart die wij voor de richtlijn hebben opgesteld. Daarnaast wil ik graag de punten toelichten waarop onze richtlijn afwijkt van de internationale richtlijnen. </a:t>
            </a:r>
          </a:p>
          <a:p>
            <a:pPr marL="171450" indent="-171450">
              <a:buFontTx/>
              <a:buChar char="-"/>
            </a:pPr>
            <a:endParaRPr lang="nl-NL" baseline="0" dirty="0" smtClean="0"/>
          </a:p>
        </p:txBody>
      </p:sp>
      <p:sp>
        <p:nvSpPr>
          <p:cNvPr id="4" name="Tijdelijke aanduiding voor dianummer 3"/>
          <p:cNvSpPr>
            <a:spLocks noGrp="1"/>
          </p:cNvSpPr>
          <p:nvPr>
            <p:ph type="sldNum" sz="quarter" idx="10"/>
          </p:nvPr>
        </p:nvSpPr>
        <p:spPr/>
        <p:txBody>
          <a:bodyPr/>
          <a:lstStyle/>
          <a:p>
            <a:fld id="{15B898F3-7E93-B143-B83B-4FA40344A6EA}" type="slidenum">
              <a:rPr lang="nl-NL" smtClean="0"/>
              <a:t>2</a:t>
            </a:fld>
            <a:endParaRPr lang="nl-NL"/>
          </a:p>
        </p:txBody>
      </p:sp>
    </p:spTree>
    <p:extLst>
      <p:ext uri="{BB962C8B-B14F-4D97-AF65-F5344CB8AC3E}">
        <p14:creationId xmlns:p14="http://schemas.microsoft.com/office/powerpoint/2010/main" val="78707644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1168400" y="1243013"/>
            <a:ext cx="4471988" cy="3354387"/>
          </a:xfrm>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15B898F3-7E93-B143-B83B-4FA40344A6EA}" type="slidenum">
              <a:rPr lang="nl-NL" smtClean="0"/>
              <a:t>21</a:t>
            </a:fld>
            <a:endParaRPr lang="nl-NL"/>
          </a:p>
        </p:txBody>
      </p:sp>
    </p:spTree>
    <p:extLst>
      <p:ext uri="{BB962C8B-B14F-4D97-AF65-F5344CB8AC3E}">
        <p14:creationId xmlns:p14="http://schemas.microsoft.com/office/powerpoint/2010/main" val="3078304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1168400" y="1243013"/>
            <a:ext cx="4471988" cy="3354387"/>
          </a:xfrm>
        </p:spPr>
      </p:sp>
      <p:sp>
        <p:nvSpPr>
          <p:cNvPr id="3" name="Tijdelijke aanduiding voor notities 2"/>
          <p:cNvSpPr>
            <a:spLocks noGrp="1"/>
          </p:cNvSpPr>
          <p:nvPr>
            <p:ph type="body" idx="1"/>
          </p:nvPr>
        </p:nvSpPr>
        <p:spPr/>
        <p:txBody>
          <a:bodyPr/>
          <a:lstStyle/>
          <a:p>
            <a:r>
              <a:rPr lang="nl-NL" smtClean="0"/>
              <a:t>ANCA geassocieerde</a:t>
            </a:r>
            <a:r>
              <a:rPr lang="nl-NL" baseline="0" smtClean="0"/>
              <a:t> vasculitis, in het vervolg van de presentatie afgekort tot AAV, is een zeldzaam ziektebeeld met necrotiserende vaatwandontsteking, met weinig of geen immuuncomplex neerslagen, waarbij over het algemeen de kleinste vaten betrokken zijn. </a:t>
            </a:r>
          </a:p>
          <a:p>
            <a:r>
              <a:rPr lang="nl-NL" baseline="0" smtClean="0"/>
              <a:t>Er wordt tot op heden onderscheid gemaakt tussen subtypes GPA (voorheen ziekte van wegener), MPA en EGPA (voorheen ziekte v churg straus). De richtlijncommissie is van mening dat ANCA geassocieerde vasculitis met renale betrokkenheid door een nefroloog behandeld moet worden. </a:t>
            </a:r>
            <a:endParaRPr lang="nl-NL" dirty="0"/>
          </a:p>
        </p:txBody>
      </p:sp>
      <p:sp>
        <p:nvSpPr>
          <p:cNvPr id="4" name="Tijdelijke aanduiding voor dianummer 3"/>
          <p:cNvSpPr>
            <a:spLocks noGrp="1"/>
          </p:cNvSpPr>
          <p:nvPr>
            <p:ph type="sldNum" sz="quarter" idx="10"/>
          </p:nvPr>
        </p:nvSpPr>
        <p:spPr/>
        <p:txBody>
          <a:bodyPr/>
          <a:lstStyle/>
          <a:p>
            <a:fld id="{15B898F3-7E93-B143-B83B-4FA40344A6EA}" type="slidenum">
              <a:rPr lang="nl-NL" smtClean="0"/>
              <a:t>3</a:t>
            </a:fld>
            <a:endParaRPr lang="nl-NL"/>
          </a:p>
        </p:txBody>
      </p:sp>
    </p:spTree>
    <p:extLst>
      <p:ext uri="{BB962C8B-B14F-4D97-AF65-F5344CB8AC3E}">
        <p14:creationId xmlns:p14="http://schemas.microsoft.com/office/powerpoint/2010/main" val="12642324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1168400" y="1243013"/>
            <a:ext cx="4471988" cy="3354387"/>
          </a:xfrm>
        </p:spPr>
      </p:sp>
      <p:sp>
        <p:nvSpPr>
          <p:cNvPr id="3" name="Tijdelijke aanduiding voor notities 2"/>
          <p:cNvSpPr>
            <a:spLocks noGrp="1"/>
          </p:cNvSpPr>
          <p:nvPr>
            <p:ph type="body" idx="1"/>
          </p:nvPr>
        </p:nvSpPr>
        <p:spPr/>
        <p:txBody>
          <a:bodyPr/>
          <a:lstStyle/>
          <a:p>
            <a:r>
              <a:rPr lang="nl-NL" sz="1200" kern="1200" smtClean="0">
                <a:solidFill>
                  <a:schemeClr val="tx1"/>
                </a:solidFill>
                <a:effectLst/>
                <a:latin typeface="+mn-lt"/>
                <a:ea typeface="+mn-ea"/>
                <a:cs typeface="+mn-cs"/>
              </a:rPr>
              <a:t>AAV is geassocieerd met een verhoogde MPO of PR3 ANCA titer. Er is echter ook een groep patienten met pauci-immuunglomerulonefritis waarbij de ANCA titer negatief is, dit percentage wordt geschat 10 tot 30%. We spreken dan van een ANCA negatieve AAV. Belangrijk is dat de behandeladviezen van deze groep niet verschillen van die van de ANCA positieve AAV. </a:t>
            </a:r>
          </a:p>
          <a:p>
            <a:endParaRPr lang="nl-NL" sz="1200" kern="1200" smtClean="0">
              <a:solidFill>
                <a:schemeClr val="tx1"/>
              </a:solidFill>
              <a:effectLst/>
              <a:latin typeface="+mn-lt"/>
              <a:ea typeface="+mn-ea"/>
              <a:cs typeface="+mn-cs"/>
            </a:endParaRPr>
          </a:p>
          <a:p>
            <a:r>
              <a:rPr lang="nl-NL" sz="1200" kern="1200" smtClean="0">
                <a:solidFill>
                  <a:schemeClr val="tx1"/>
                </a:solidFill>
                <a:effectLst/>
                <a:latin typeface="+mn-lt"/>
                <a:ea typeface="+mn-ea"/>
                <a:cs typeface="+mn-cs"/>
              </a:rPr>
              <a:t>Bij verdenking AAV met renale betrokkenheid moet cito bepaling van ANCA en anti GBM antistoffen plaatsvinden, in ieder geval binnen 24uur, waneer aansluitend over wordt gegaan tot plasmawisselingen. </a:t>
            </a:r>
          </a:p>
          <a:p>
            <a:endParaRPr lang="nl-NL" sz="1200" kern="1200" smtClean="0">
              <a:solidFill>
                <a:schemeClr val="tx1"/>
              </a:solidFill>
              <a:effectLst/>
              <a:latin typeface="+mn-lt"/>
              <a:ea typeface="+mn-ea"/>
              <a:cs typeface="+mn-cs"/>
            </a:endParaRPr>
          </a:p>
          <a:p>
            <a:r>
              <a:rPr lang="nl-NL" sz="1200" kern="1200" smtClean="0">
                <a:solidFill>
                  <a:schemeClr val="tx1"/>
                </a:solidFill>
                <a:effectLst/>
                <a:latin typeface="+mn-lt"/>
                <a:ea typeface="+mn-ea"/>
                <a:cs typeface="+mn-cs"/>
              </a:rPr>
              <a:t>De plaats van een nierbiopt in het stellen van de diagnose AAV is een punt van discussie. Een recente retrospectieve Nederlandse cohort studie heeft laten zien dat hoge ANCA titers in combinatie met meerdere aangedane orgaansystemen geassocieerd zijn met de klinische diagnose AAV. Bij typische presentatie en een hoge ANCA titer kan dus worden overwogen om een nierbiopt achterwege te laten. Een nierbiopt kan echter naast het bevestigen van de diagnose ook belangrijke informatie geven over de mate van ziekteactiviteit en eventuele</a:t>
            </a:r>
            <a:r>
              <a:rPr lang="nl-NL" sz="1200" kern="1200" baseline="0" smtClean="0">
                <a:solidFill>
                  <a:schemeClr val="tx1"/>
                </a:solidFill>
                <a:effectLst/>
                <a:latin typeface="+mn-lt"/>
                <a:ea typeface="+mn-ea"/>
                <a:cs typeface="+mn-cs"/>
              </a:rPr>
              <a:t> preexistente chronische schade.</a:t>
            </a:r>
            <a:endParaRPr lang="nl-NL" sz="1200" kern="1200" smtClean="0">
              <a:solidFill>
                <a:schemeClr val="tx1"/>
              </a:solidFill>
              <a:effectLst/>
              <a:latin typeface="+mn-lt"/>
              <a:ea typeface="+mn-ea"/>
              <a:cs typeface="+mn-cs"/>
            </a:endParaRPr>
          </a:p>
          <a:p>
            <a:r>
              <a:rPr lang="nl-NL" sz="1200" kern="1200" smtClean="0">
                <a:solidFill>
                  <a:schemeClr val="tx1"/>
                </a:solidFill>
                <a:effectLst/>
                <a:latin typeface="+mn-lt"/>
                <a:ea typeface="+mn-ea"/>
                <a:cs typeface="+mn-cs"/>
              </a:rPr>
              <a:t>In de richtlijn adviseren wij dan ook om een nierbiopt te verrichten bij een vermoeden op de diagnose AAV met renale betrokkenheid, tenzij de risicos van het verkrijgen van een biopt onverantwoord hoog zijn zoals bij een verhoogde</a:t>
            </a:r>
            <a:r>
              <a:rPr lang="nl-NL" sz="1200" kern="1200" baseline="0" smtClean="0">
                <a:solidFill>
                  <a:schemeClr val="tx1"/>
                </a:solidFill>
                <a:effectLst/>
                <a:latin typeface="+mn-lt"/>
                <a:ea typeface="+mn-ea"/>
                <a:cs typeface="+mn-cs"/>
              </a:rPr>
              <a:t> bloedingsrisico</a:t>
            </a:r>
            <a:r>
              <a:rPr lang="nl-NL" sz="1200" kern="1200" smtClean="0">
                <a:solidFill>
                  <a:schemeClr val="tx1"/>
                </a:solidFill>
                <a:effectLst/>
                <a:latin typeface="+mn-lt"/>
                <a:ea typeface="+mn-ea"/>
                <a:cs typeface="+mn-cs"/>
              </a:rPr>
              <a:t>. </a:t>
            </a:r>
          </a:p>
          <a:p>
            <a:endParaRPr lang="nl-NL" baseline="0" dirty="0" smtClean="0"/>
          </a:p>
        </p:txBody>
      </p:sp>
      <p:sp>
        <p:nvSpPr>
          <p:cNvPr id="4" name="Tijdelijke aanduiding voor dianummer 3"/>
          <p:cNvSpPr>
            <a:spLocks noGrp="1"/>
          </p:cNvSpPr>
          <p:nvPr>
            <p:ph type="sldNum" sz="quarter" idx="10"/>
          </p:nvPr>
        </p:nvSpPr>
        <p:spPr/>
        <p:txBody>
          <a:bodyPr/>
          <a:lstStyle/>
          <a:p>
            <a:fld id="{15B898F3-7E93-B143-B83B-4FA40344A6EA}" type="slidenum">
              <a:rPr lang="nl-NL" smtClean="0"/>
              <a:t>4</a:t>
            </a:fld>
            <a:endParaRPr lang="nl-NL"/>
          </a:p>
        </p:txBody>
      </p:sp>
    </p:spTree>
    <p:extLst>
      <p:ext uri="{BB962C8B-B14F-4D97-AF65-F5344CB8AC3E}">
        <p14:creationId xmlns:p14="http://schemas.microsoft.com/office/powerpoint/2010/main" val="6927427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1168400" y="1243013"/>
            <a:ext cx="4471988" cy="3354387"/>
          </a:xfrm>
        </p:spPr>
      </p:sp>
      <p:sp>
        <p:nvSpPr>
          <p:cNvPr id="3" name="Tijdelijke aanduiding voor notities 2"/>
          <p:cNvSpPr>
            <a:spLocks noGrp="1"/>
          </p:cNvSpPr>
          <p:nvPr>
            <p:ph type="body" idx="1"/>
          </p:nvPr>
        </p:nvSpPr>
        <p:spPr/>
        <p:txBody>
          <a:bodyPr/>
          <a:lstStyle/>
          <a:p>
            <a:r>
              <a:rPr lang="nl-NL" dirty="0" smtClean="0"/>
              <a:t>Na</a:t>
            </a:r>
            <a:r>
              <a:rPr lang="nl-NL" baseline="0" dirty="0" smtClean="0"/>
              <a:t> het stellen van de diagnose is het van belang om de ziekte nader te typeren op enkele domeinen, waarbij ik er 2 uit wil lichten.</a:t>
            </a:r>
          </a:p>
          <a:p>
            <a:endParaRPr lang="nl-NL" baseline="0" dirty="0" smtClean="0"/>
          </a:p>
          <a:p>
            <a:r>
              <a:rPr lang="nl-NL" baseline="0" dirty="0" smtClean="0"/>
              <a:t>Namelijk: Wat is het stadium van ziekte? </a:t>
            </a:r>
            <a:r>
              <a:rPr lang="nl-NL" baseline="0" dirty="0" smtClean="0">
                <a:sym typeface="Wingdings"/>
              </a:rPr>
              <a:t> is er sprake van actieve ziekte, en </a:t>
            </a:r>
            <a:r>
              <a:rPr lang="nl-NL" baseline="0" dirty="0" err="1" smtClean="0">
                <a:sym typeface="Wingdings"/>
              </a:rPr>
              <a:t>zoja</a:t>
            </a:r>
            <a:r>
              <a:rPr lang="nl-NL" baseline="0" dirty="0" smtClean="0">
                <a:sym typeface="Wingdings"/>
              </a:rPr>
              <a:t>, is dit dan ziekte zonder orgaanbedreiging, orgaanbedreigende of levensbedreigende ziekte, of snel progressieve NF verslechtering met dreigend nierfalen </a:t>
            </a:r>
            <a:r>
              <a:rPr lang="nl-NL" baseline="0" dirty="0" err="1" smtClean="0">
                <a:sym typeface="Wingdings"/>
              </a:rPr>
              <a:t>danwel</a:t>
            </a:r>
            <a:r>
              <a:rPr lang="nl-NL" baseline="0" dirty="0" smtClean="0">
                <a:sym typeface="Wingdings"/>
              </a:rPr>
              <a:t> ernstige longbloedingen</a:t>
            </a:r>
          </a:p>
          <a:p>
            <a:r>
              <a:rPr lang="nl-NL" baseline="0" dirty="0" smtClean="0">
                <a:sym typeface="Wingdings"/>
              </a:rPr>
              <a:t>Later in het beloop is van belang: is er sprake van remissie, </a:t>
            </a:r>
            <a:r>
              <a:rPr lang="nl-NL" baseline="0" dirty="0" err="1" smtClean="0">
                <a:sym typeface="Wingdings"/>
              </a:rPr>
              <a:t>therapie-resistente</a:t>
            </a:r>
            <a:r>
              <a:rPr lang="nl-NL" baseline="0" dirty="0" smtClean="0">
                <a:sym typeface="Wingdings"/>
              </a:rPr>
              <a:t> ziekte of relapse van ziekte</a:t>
            </a:r>
          </a:p>
          <a:p>
            <a:endParaRPr lang="nl-NL" baseline="0" dirty="0" smtClean="0">
              <a:sym typeface="Wingdings"/>
            </a:endParaRPr>
          </a:p>
          <a:p>
            <a:r>
              <a:rPr lang="nl-NL" baseline="0" dirty="0" smtClean="0">
                <a:sym typeface="Wingdings"/>
              </a:rPr>
              <a:t>De nieuwe richtlijn wijkt af van de KDIGO t.a.v. de definitie van remissie: de KDIGO stelt dat er sprake is van remissie bij </a:t>
            </a:r>
            <a:r>
              <a:rPr lang="nl-NL" baseline="0" dirty="0" err="1" smtClean="0">
                <a:sym typeface="Wingdings"/>
              </a:rPr>
              <a:t>afweizgheid</a:t>
            </a:r>
            <a:r>
              <a:rPr lang="nl-NL" baseline="0" dirty="0" smtClean="0">
                <a:sym typeface="Wingdings"/>
              </a:rPr>
              <a:t> van ziektemanifestaties, en bij renale betrokkenheid moet er sprake zijn van afwezigheid van microscopische hematurie, en stabiele of verbeterde GFR en </a:t>
            </a:r>
            <a:r>
              <a:rPr lang="nl-NL" baseline="0" dirty="0" err="1" smtClean="0">
                <a:sym typeface="Wingdings"/>
              </a:rPr>
              <a:t>proteinurie</a:t>
            </a:r>
            <a:r>
              <a:rPr lang="nl-NL" baseline="0" dirty="0" smtClean="0">
                <a:sym typeface="Wingdings"/>
              </a:rPr>
              <a:t>. de RLC is van mening dat </a:t>
            </a:r>
            <a:r>
              <a:rPr lang="nl-NL" baseline="0" dirty="0" err="1" smtClean="0">
                <a:sym typeface="Wingdings"/>
              </a:rPr>
              <a:t>Microscopishce</a:t>
            </a:r>
            <a:r>
              <a:rPr lang="nl-NL" baseline="0" dirty="0" smtClean="0">
                <a:sym typeface="Wingdings"/>
              </a:rPr>
              <a:t> hematurie kan persisteren ondanks bereiken ziekte remissie:. Daarbij moet ook altijd gedacht worden aan de complicatie blaastoxiciteit in geval van cyclofosfamide therapie.</a:t>
            </a:r>
          </a:p>
          <a:p>
            <a:endParaRPr lang="nl-NL" baseline="0" dirty="0" smtClean="0">
              <a:sym typeface="Wingdings"/>
            </a:endParaRPr>
          </a:p>
          <a:p>
            <a:r>
              <a:rPr lang="nl-NL" baseline="0" dirty="0" smtClean="0">
                <a:sym typeface="Wingdings"/>
              </a:rPr>
              <a:t>In het beloop is eveneens van belang: welk aandeel van de klachten en afwijkingen komt door actieve ziekte, en welk deel ten gevolge van chronische schade. De BVAS-3 score is een veelgebruikt middel om </a:t>
            </a:r>
            <a:r>
              <a:rPr lang="nl-NL" baseline="0" dirty="0" err="1" smtClean="0">
                <a:sym typeface="Wingdings"/>
              </a:rPr>
              <a:t>ziekte-activiteit</a:t>
            </a:r>
            <a:r>
              <a:rPr lang="nl-NL" baseline="0" dirty="0" smtClean="0">
                <a:sym typeface="Wingdings"/>
              </a:rPr>
              <a:t> vast te stellen; in de richtlijn adviseren we om regelmatig  een BVAS 3 score af te nemen, minimaal jaarlijks en tussendoor bij sleutelmomenten in de behandeling of bij aanwijzingen voor mogelijke </a:t>
            </a:r>
            <a:r>
              <a:rPr lang="nl-NL" baseline="0" dirty="0" err="1" smtClean="0">
                <a:sym typeface="Wingdings"/>
              </a:rPr>
              <a:t>ziekte-activiteit</a:t>
            </a:r>
            <a:r>
              <a:rPr lang="nl-NL" baseline="0" dirty="0" smtClean="0">
                <a:sym typeface="Wingdings"/>
              </a:rPr>
              <a:t>. </a:t>
            </a:r>
          </a:p>
          <a:p>
            <a:endParaRPr lang="nl-NL" baseline="0" dirty="0" smtClean="0">
              <a:sym typeface="Wingdings"/>
            </a:endParaRPr>
          </a:p>
        </p:txBody>
      </p:sp>
      <p:sp>
        <p:nvSpPr>
          <p:cNvPr id="4" name="Tijdelijke aanduiding voor dianummer 3"/>
          <p:cNvSpPr>
            <a:spLocks noGrp="1"/>
          </p:cNvSpPr>
          <p:nvPr>
            <p:ph type="sldNum" sz="quarter" idx="10"/>
          </p:nvPr>
        </p:nvSpPr>
        <p:spPr/>
        <p:txBody>
          <a:bodyPr/>
          <a:lstStyle/>
          <a:p>
            <a:fld id="{15B898F3-7E93-B143-B83B-4FA40344A6EA}" type="slidenum">
              <a:rPr lang="nl-NL" smtClean="0"/>
              <a:t>5</a:t>
            </a:fld>
            <a:endParaRPr lang="nl-NL"/>
          </a:p>
        </p:txBody>
      </p:sp>
    </p:spTree>
    <p:extLst>
      <p:ext uri="{BB962C8B-B14F-4D97-AF65-F5344CB8AC3E}">
        <p14:creationId xmlns:p14="http://schemas.microsoft.com/office/powerpoint/2010/main" val="11895385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1168400" y="1243013"/>
            <a:ext cx="4471988" cy="3354387"/>
          </a:xfrm>
        </p:spPr>
      </p:sp>
      <p:sp>
        <p:nvSpPr>
          <p:cNvPr id="3" name="Tijdelijke aanduiding voor notities 2"/>
          <p:cNvSpPr>
            <a:spLocks noGrp="1"/>
          </p:cNvSpPr>
          <p:nvPr>
            <p:ph type="body" idx="1"/>
          </p:nvPr>
        </p:nvSpPr>
        <p:spPr/>
        <p:txBody>
          <a:bodyPr/>
          <a:lstStyle/>
          <a:p>
            <a:r>
              <a:rPr lang="nl-NL" dirty="0" smtClean="0"/>
              <a:t>De behandeling van AAV bestaat</a:t>
            </a:r>
            <a:r>
              <a:rPr lang="nl-NL" baseline="0" dirty="0" smtClean="0"/>
              <a:t> uit verschillende fases. Te beginnen met de inductiebehandeling</a:t>
            </a:r>
            <a:endParaRPr lang="nl-NL" dirty="0"/>
          </a:p>
        </p:txBody>
      </p:sp>
      <p:sp>
        <p:nvSpPr>
          <p:cNvPr id="4" name="Tijdelijke aanduiding voor dianummer 3"/>
          <p:cNvSpPr>
            <a:spLocks noGrp="1"/>
          </p:cNvSpPr>
          <p:nvPr>
            <p:ph type="sldNum" sz="quarter" idx="10"/>
          </p:nvPr>
        </p:nvSpPr>
        <p:spPr/>
        <p:txBody>
          <a:bodyPr/>
          <a:lstStyle/>
          <a:p>
            <a:fld id="{15B898F3-7E93-B143-B83B-4FA40344A6EA}" type="slidenum">
              <a:rPr lang="nl-NL" smtClean="0"/>
              <a:t>6</a:t>
            </a:fld>
            <a:endParaRPr lang="nl-NL"/>
          </a:p>
        </p:txBody>
      </p:sp>
    </p:spTree>
    <p:extLst>
      <p:ext uri="{BB962C8B-B14F-4D97-AF65-F5344CB8AC3E}">
        <p14:creationId xmlns:p14="http://schemas.microsoft.com/office/powerpoint/2010/main" val="12360501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1168400" y="1243013"/>
            <a:ext cx="4471988" cy="3354387"/>
          </a:xfrm>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15B898F3-7E93-B143-B83B-4FA40344A6EA}" type="slidenum">
              <a:rPr lang="nl-NL" smtClean="0"/>
              <a:t>7</a:t>
            </a:fld>
            <a:endParaRPr lang="nl-NL"/>
          </a:p>
        </p:txBody>
      </p:sp>
    </p:spTree>
    <p:extLst>
      <p:ext uri="{BB962C8B-B14F-4D97-AF65-F5344CB8AC3E}">
        <p14:creationId xmlns:p14="http://schemas.microsoft.com/office/powerpoint/2010/main" val="10590750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NL" dirty="0" smtClean="0"/>
              <a:t>Dit is het</a:t>
            </a:r>
            <a:r>
              <a:rPr lang="nl-NL" baseline="0" dirty="0" smtClean="0"/>
              <a:t> flowschema voor behandeling van nieuw gediagnosticeerde ANCA geassocieerde vasculitis, zoals we dat hebben opgenomen in de richtlijn. </a:t>
            </a:r>
            <a:endParaRPr lang="nl-NL" dirty="0" smtClean="0"/>
          </a:p>
          <a:p>
            <a:endParaRPr lang="nl-NL" dirty="0"/>
          </a:p>
        </p:txBody>
      </p:sp>
      <p:sp>
        <p:nvSpPr>
          <p:cNvPr id="4" name="Tijdelijke aanduiding voor dianummer 3"/>
          <p:cNvSpPr>
            <a:spLocks noGrp="1"/>
          </p:cNvSpPr>
          <p:nvPr>
            <p:ph type="sldNum" sz="quarter" idx="10"/>
          </p:nvPr>
        </p:nvSpPr>
        <p:spPr/>
        <p:txBody>
          <a:bodyPr/>
          <a:lstStyle/>
          <a:p>
            <a:fld id="{15B898F3-7E93-B143-B83B-4FA40344A6EA}" type="slidenum">
              <a:rPr lang="nl-NL" smtClean="0"/>
              <a:t>8</a:t>
            </a:fld>
            <a:endParaRPr lang="nl-NL"/>
          </a:p>
        </p:txBody>
      </p:sp>
    </p:spTree>
    <p:extLst>
      <p:ext uri="{BB962C8B-B14F-4D97-AF65-F5344CB8AC3E}">
        <p14:creationId xmlns:p14="http://schemas.microsoft.com/office/powerpoint/2010/main" val="6210714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Ziekte zonder orgaanbedreiging zoals alleen KNO</a:t>
            </a:r>
            <a:r>
              <a:rPr lang="nl-NL" baseline="0" dirty="0" smtClean="0"/>
              <a:t> klachten. AAV met renale betrokkenheid valt hier niet onder. Dus met deze categorie zullen de meeste van ons minder van doen hebben. </a:t>
            </a:r>
            <a:endParaRPr lang="nl-NL" dirty="0"/>
          </a:p>
        </p:txBody>
      </p:sp>
      <p:sp>
        <p:nvSpPr>
          <p:cNvPr id="4" name="Tijdelijke aanduiding voor dianummer 3"/>
          <p:cNvSpPr>
            <a:spLocks noGrp="1"/>
          </p:cNvSpPr>
          <p:nvPr>
            <p:ph type="sldNum" sz="quarter" idx="10"/>
          </p:nvPr>
        </p:nvSpPr>
        <p:spPr/>
        <p:txBody>
          <a:bodyPr/>
          <a:lstStyle/>
          <a:p>
            <a:fld id="{15B898F3-7E93-B143-B83B-4FA40344A6EA}" type="slidenum">
              <a:rPr lang="nl-NL" smtClean="0"/>
              <a:t>9</a:t>
            </a:fld>
            <a:endParaRPr lang="nl-NL"/>
          </a:p>
        </p:txBody>
      </p:sp>
    </p:spTree>
    <p:extLst>
      <p:ext uri="{BB962C8B-B14F-4D97-AF65-F5344CB8AC3E}">
        <p14:creationId xmlns:p14="http://schemas.microsoft.com/office/powerpoint/2010/main" val="3947344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nl-NL" smtClean="0"/>
              <a:t>Titelstijl van model bewerken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p>
            <a:fld id="{01996596-D7CF-2340-8A2D-0F952EE78609}" type="datetimeFigureOut">
              <a:rPr lang="nl-NL" smtClean="0"/>
              <a:t>2-1-2018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93291694-6FBF-574B-8F4B-036DA1BE007F}" type="slidenum">
              <a:rPr lang="nl-NL" smtClean="0"/>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Titelstijl van model bewerken</a:t>
            </a:r>
            <a:endParaRPr lang="en-US" dirty="0"/>
          </a:p>
        </p:txBody>
      </p:sp>
      <p:sp>
        <p:nvSpPr>
          <p:cNvPr id="3" name="Vertical Text Placeholder 2"/>
          <p:cNvSpPr>
            <a:spLocks noGrp="1"/>
          </p:cNvSpPr>
          <p:nvPr>
            <p:ph type="body" orient="vert" idx="1"/>
          </p:nvPr>
        </p:nvSpPr>
        <p:spPr/>
        <p:txBody>
          <a:bodyPr vert="eaVert"/>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01996596-D7CF-2340-8A2D-0F952EE78609}" type="datetimeFigureOut">
              <a:rPr lang="nl-NL" smtClean="0"/>
              <a:t>2-1-2018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93291694-6FBF-574B-8F4B-036DA1BE007F}" type="slidenum">
              <a:rPr lang="nl-NL" smtClean="0"/>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nl-NL" smtClean="0"/>
              <a:t>Titelstijl van model bewerken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01996596-D7CF-2340-8A2D-0F952EE78609}" type="datetimeFigureOut">
              <a:rPr lang="nl-NL" smtClean="0"/>
              <a:t>2-1-2018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93291694-6FBF-574B-8F4B-036DA1BE007F}" type="slidenum">
              <a:rPr lang="nl-NL" smtClean="0"/>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Titelstijl van model bewerken</a:t>
            </a:r>
            <a:endParaRPr lang="en-US" dirty="0"/>
          </a:p>
        </p:txBody>
      </p:sp>
      <p:sp>
        <p:nvSpPr>
          <p:cNvPr id="3" name="Content Placeholder 2"/>
          <p:cNvSpPr>
            <a:spLocks noGrp="1"/>
          </p:cNvSpPr>
          <p:nvPr>
            <p:ph idx="1"/>
          </p:nvPr>
        </p:nvSpPr>
        <p:spPr/>
        <p:txBody>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01996596-D7CF-2340-8A2D-0F952EE78609}" type="datetimeFigureOut">
              <a:rPr lang="nl-NL" smtClean="0"/>
              <a:t>2-1-2018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93291694-6FBF-574B-8F4B-036DA1BE007F}" type="slidenum">
              <a:rPr lang="nl-NL" smtClean="0"/>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nl-NL" smtClean="0"/>
              <a:t>Titelstijl van model bewerken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smtClean="0"/>
              <a:t>Klik om de tekststijl van het model te bewerken</a:t>
            </a:r>
          </a:p>
        </p:txBody>
      </p:sp>
      <p:sp>
        <p:nvSpPr>
          <p:cNvPr id="4" name="Date Placeholder 3"/>
          <p:cNvSpPr>
            <a:spLocks noGrp="1"/>
          </p:cNvSpPr>
          <p:nvPr>
            <p:ph type="dt" sz="half" idx="10"/>
          </p:nvPr>
        </p:nvSpPr>
        <p:spPr/>
        <p:txBody>
          <a:bodyPr/>
          <a:lstStyle/>
          <a:p>
            <a:fld id="{01996596-D7CF-2340-8A2D-0F952EE78609}" type="datetimeFigureOut">
              <a:rPr lang="nl-NL" smtClean="0"/>
              <a:t>2-1-2018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93291694-6FBF-574B-8F4B-036DA1BE007F}" type="slidenum">
              <a:rPr lang="nl-NL" smtClean="0"/>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ee objecte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Titelstijl van model bewerken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01996596-D7CF-2340-8A2D-0F952EE78609}" type="datetimeFigureOut">
              <a:rPr lang="nl-NL" smtClean="0"/>
              <a:t>2-1-2018</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93291694-6FBF-574B-8F4B-036DA1BE007F}" type="slidenum">
              <a:rPr lang="nl-NL" smtClean="0"/>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nl-NL" smtClean="0"/>
              <a:t>Titelstijl van model bewerken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tekststijl van het model te bewerken</a:t>
            </a:r>
          </a:p>
        </p:txBody>
      </p:sp>
      <p:sp>
        <p:nvSpPr>
          <p:cNvPr id="4" name="Content Placeholder 3"/>
          <p:cNvSpPr>
            <a:spLocks noGrp="1"/>
          </p:cNvSpPr>
          <p:nvPr>
            <p:ph sz="half" idx="2"/>
          </p:nvPr>
        </p:nvSpPr>
        <p:spPr>
          <a:xfrm>
            <a:off x="629842" y="2505075"/>
            <a:ext cx="3868340" cy="3684588"/>
          </a:xfrm>
        </p:spPr>
        <p:txBody>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tekststijl van het model te bewerken</a:t>
            </a:r>
          </a:p>
        </p:txBody>
      </p:sp>
      <p:sp>
        <p:nvSpPr>
          <p:cNvPr id="6" name="Content Placeholder 5"/>
          <p:cNvSpPr>
            <a:spLocks noGrp="1"/>
          </p:cNvSpPr>
          <p:nvPr>
            <p:ph sz="quarter" idx="4"/>
          </p:nvPr>
        </p:nvSpPr>
        <p:spPr>
          <a:xfrm>
            <a:off x="4629150" y="2505075"/>
            <a:ext cx="3887391" cy="3684588"/>
          </a:xfrm>
        </p:spPr>
        <p:txBody>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01996596-D7CF-2340-8A2D-0F952EE78609}" type="datetimeFigureOut">
              <a:rPr lang="nl-NL" smtClean="0"/>
              <a:t>2-1-2018</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93291694-6FBF-574B-8F4B-036DA1BE007F}" type="slidenum">
              <a:rPr lang="nl-NL" smtClean="0"/>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Titelstijl van model bewerken</a:t>
            </a:r>
            <a:endParaRPr lang="en-US" dirty="0"/>
          </a:p>
        </p:txBody>
      </p:sp>
      <p:sp>
        <p:nvSpPr>
          <p:cNvPr id="3" name="Date Placeholder 2"/>
          <p:cNvSpPr>
            <a:spLocks noGrp="1"/>
          </p:cNvSpPr>
          <p:nvPr>
            <p:ph type="dt" sz="half" idx="10"/>
          </p:nvPr>
        </p:nvSpPr>
        <p:spPr/>
        <p:txBody>
          <a:bodyPr/>
          <a:lstStyle/>
          <a:p>
            <a:fld id="{01996596-D7CF-2340-8A2D-0F952EE78609}" type="datetimeFigureOut">
              <a:rPr lang="nl-NL" smtClean="0"/>
              <a:t>2-1-2018</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93291694-6FBF-574B-8F4B-036DA1BE007F}" type="slidenum">
              <a:rPr lang="nl-NL" smtClean="0"/>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996596-D7CF-2340-8A2D-0F952EE78609}" type="datetimeFigureOut">
              <a:rPr lang="nl-NL" smtClean="0"/>
              <a:t>2-1-2018</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93291694-6FBF-574B-8F4B-036DA1BE007F}" type="slidenum">
              <a:rPr lang="nl-NL" smtClean="0"/>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nl-NL" smtClean="0"/>
              <a:t>Titelstijl van model bewerken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tekststijl van het model te bewerken</a:t>
            </a:r>
          </a:p>
        </p:txBody>
      </p:sp>
      <p:sp>
        <p:nvSpPr>
          <p:cNvPr id="5" name="Date Placeholder 4"/>
          <p:cNvSpPr>
            <a:spLocks noGrp="1"/>
          </p:cNvSpPr>
          <p:nvPr>
            <p:ph type="dt" sz="half" idx="10"/>
          </p:nvPr>
        </p:nvSpPr>
        <p:spPr/>
        <p:txBody>
          <a:bodyPr/>
          <a:lstStyle/>
          <a:p>
            <a:fld id="{01996596-D7CF-2340-8A2D-0F952EE78609}" type="datetimeFigureOut">
              <a:rPr lang="nl-NL" smtClean="0"/>
              <a:t>2-1-2018</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93291694-6FBF-574B-8F4B-036DA1BE007F}" type="slidenum">
              <a:rPr lang="nl-NL" smtClean="0"/>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nl-NL" smtClean="0"/>
              <a:t>Titelstijl van model bewerken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smtClean="0"/>
              <a:t>Sleep de afbeelding naar de tijdelijke aanduiding of klik op het pictogram als u een afbeelding wilt toevoegen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tekststijl van het model te bewerken</a:t>
            </a:r>
          </a:p>
        </p:txBody>
      </p:sp>
      <p:sp>
        <p:nvSpPr>
          <p:cNvPr id="5" name="Date Placeholder 4"/>
          <p:cNvSpPr>
            <a:spLocks noGrp="1"/>
          </p:cNvSpPr>
          <p:nvPr>
            <p:ph type="dt" sz="half" idx="10"/>
          </p:nvPr>
        </p:nvSpPr>
        <p:spPr/>
        <p:txBody>
          <a:bodyPr/>
          <a:lstStyle/>
          <a:p>
            <a:fld id="{01996596-D7CF-2340-8A2D-0F952EE78609}" type="datetimeFigureOut">
              <a:rPr lang="nl-NL" smtClean="0"/>
              <a:t>2-1-2018</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93291694-6FBF-574B-8F4B-036DA1BE007F}" type="slidenum">
              <a:rPr lang="nl-NL" smtClean="0"/>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nl-NL" smtClean="0"/>
              <a:t>Titelstijl van model bewerken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996596-D7CF-2340-8A2D-0F952EE78609}" type="datetimeFigureOut">
              <a:rPr lang="nl-NL" smtClean="0"/>
              <a:t>2-1-2018</a:t>
            </a:fld>
            <a:endParaRPr lang="nl-NL"/>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291694-6FBF-574B-8F4B-036DA1BE007F}" type="slidenum">
              <a:rPr lang="nl-NL" smtClean="0"/>
              <a:t>‹nr.›</a:t>
            </a:fld>
            <a:endParaRPr lang="nl-NL"/>
          </a:p>
        </p:txBody>
      </p:sp>
    </p:spTree>
    <p:extLst>
      <p:ext uri="{BB962C8B-B14F-4D97-AF65-F5344CB8AC3E}">
        <p14:creationId xmlns:p14="http://schemas.microsoft.com/office/powerpoint/2010/main" val="11171600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golem.ndorms.ox.ac.uk/calculators/bvas.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76190" y="1480870"/>
            <a:ext cx="8757745" cy="1144683"/>
          </a:xfrm>
        </p:spPr>
        <p:txBody>
          <a:bodyPr>
            <a:normAutofit fontScale="90000"/>
          </a:bodyPr>
          <a:lstStyle/>
          <a:p>
            <a:r>
              <a:rPr lang="nl-NL" b="1" dirty="0" smtClean="0"/>
              <a:t>ANCA-geassocieerde vasculitis</a:t>
            </a:r>
            <a:endParaRPr lang="nl-NL" b="1" dirty="0"/>
          </a:p>
        </p:txBody>
      </p:sp>
      <p:sp>
        <p:nvSpPr>
          <p:cNvPr id="3" name="Ondertitel 2"/>
          <p:cNvSpPr>
            <a:spLocks noGrp="1"/>
          </p:cNvSpPr>
          <p:nvPr>
            <p:ph type="subTitle" idx="1"/>
          </p:nvPr>
        </p:nvSpPr>
        <p:spPr>
          <a:xfrm>
            <a:off x="355597" y="2929001"/>
            <a:ext cx="8398933" cy="2346390"/>
          </a:xfrm>
        </p:spPr>
        <p:txBody>
          <a:bodyPr>
            <a:noAutofit/>
          </a:bodyPr>
          <a:lstStyle/>
          <a:p>
            <a:r>
              <a:rPr lang="nl-NL" dirty="0"/>
              <a:t>Concept richtlijn van de Nederlandse federatie voor Nefrologie</a:t>
            </a:r>
          </a:p>
          <a:p>
            <a:endParaRPr lang="nl-NL" dirty="0"/>
          </a:p>
          <a:p>
            <a:r>
              <a:rPr lang="nl-NL" dirty="0" smtClean="0"/>
              <a:t>Hilde H.F</a:t>
            </a:r>
            <a:r>
              <a:rPr lang="nl-NL" dirty="0"/>
              <a:t>. Remmelts</a:t>
            </a:r>
          </a:p>
          <a:p>
            <a:r>
              <a:rPr lang="nl-NL" dirty="0" smtClean="0"/>
              <a:t>Caroline E</a:t>
            </a:r>
            <a:r>
              <a:rPr lang="nl-NL" dirty="0"/>
              <a:t>. Douma</a:t>
            </a:r>
          </a:p>
          <a:p>
            <a:r>
              <a:rPr lang="nl-NL" dirty="0" smtClean="0"/>
              <a:t>Bastiaan van </a:t>
            </a:r>
            <a:r>
              <a:rPr lang="nl-NL" dirty="0"/>
              <a:t>Dam</a:t>
            </a:r>
          </a:p>
          <a:p>
            <a:endParaRPr lang="nl-NL" dirty="0"/>
          </a:p>
          <a:p>
            <a:r>
              <a:rPr lang="nl-NL" sz="2000" dirty="0"/>
              <a:t>Klinische Najaarsvergadering </a:t>
            </a:r>
            <a:r>
              <a:rPr lang="nl-NL" sz="2000" dirty="0" smtClean="0"/>
              <a:t>NFN</a:t>
            </a:r>
            <a:r>
              <a:rPr lang="nl-NL" sz="2000" dirty="0"/>
              <a:t>, </a:t>
            </a:r>
            <a:r>
              <a:rPr lang="nl-NL" sz="2000" dirty="0" err="1"/>
              <a:t>Papendal</a:t>
            </a:r>
            <a:r>
              <a:rPr lang="nl-NL" sz="2000" dirty="0"/>
              <a:t>, 14 december 2017</a:t>
            </a:r>
          </a:p>
        </p:txBody>
      </p:sp>
      <p:pic>
        <p:nvPicPr>
          <p:cNvPr id="4" name="Afbeelding 3"/>
          <p:cNvPicPr>
            <a:picLocks noChangeAspect="1"/>
          </p:cNvPicPr>
          <p:nvPr/>
        </p:nvPicPr>
        <p:blipFill>
          <a:blip r:embed="rId3"/>
          <a:stretch>
            <a:fillRect/>
          </a:stretch>
        </p:blipFill>
        <p:spPr>
          <a:xfrm>
            <a:off x="7172872" y="257080"/>
            <a:ext cx="1761063" cy="1223790"/>
          </a:xfrm>
          <a:prstGeom prst="rect">
            <a:avLst/>
          </a:prstGeom>
        </p:spPr>
      </p:pic>
      <p:sp>
        <p:nvSpPr>
          <p:cNvPr id="5" name="Tekstvak 4"/>
          <p:cNvSpPr txBox="1"/>
          <p:nvPr/>
        </p:nvSpPr>
        <p:spPr>
          <a:xfrm rot="19846468">
            <a:off x="253505" y="2145555"/>
            <a:ext cx="7860632" cy="1938992"/>
          </a:xfrm>
          <a:prstGeom prst="rect">
            <a:avLst/>
          </a:prstGeom>
          <a:noFill/>
        </p:spPr>
        <p:txBody>
          <a:bodyPr wrap="square" rtlCol="0" anchor="ctr" anchorCtr="0">
            <a:spAutoFit/>
          </a:bodyPr>
          <a:lstStyle/>
          <a:p>
            <a:pPr algn="ctr"/>
            <a:r>
              <a:rPr lang="nl-NL" sz="12000" b="1" dirty="0" smtClean="0">
                <a:solidFill>
                  <a:schemeClr val="bg2">
                    <a:lumMod val="75000"/>
                    <a:alpha val="64000"/>
                  </a:schemeClr>
                </a:solidFill>
              </a:rPr>
              <a:t>Concept</a:t>
            </a:r>
            <a:endParaRPr lang="nl-NL" sz="12000" b="1" dirty="0">
              <a:solidFill>
                <a:schemeClr val="bg2">
                  <a:lumMod val="75000"/>
                  <a:alpha val="64000"/>
                </a:schemeClr>
              </a:solidFill>
            </a:endParaRPr>
          </a:p>
        </p:txBody>
      </p:sp>
    </p:spTree>
    <p:extLst>
      <p:ext uri="{BB962C8B-B14F-4D97-AF65-F5344CB8AC3E}">
        <p14:creationId xmlns:p14="http://schemas.microsoft.com/office/powerpoint/2010/main" val="6972120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endParaRPr lang="nl-NL"/>
          </a:p>
        </p:txBody>
      </p:sp>
      <p:pic>
        <p:nvPicPr>
          <p:cNvPr id="1025" name="Afbeelding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16" y="711200"/>
            <a:ext cx="9150116" cy="5181600"/>
          </a:xfrm>
          <a:prstGeom prst="rect">
            <a:avLst/>
          </a:prstGeom>
          <a:noFill/>
          <a:extLst>
            <a:ext uri="{909E8E84-426E-40DD-AFC4-6F175D3DCCD1}">
              <a14:hiddenFill xmlns:a14="http://schemas.microsoft.com/office/drawing/2010/main">
                <a:solidFill>
                  <a:srgbClr val="FFFFFF"/>
                </a:solidFill>
              </a14:hiddenFill>
            </a:ext>
          </a:extLst>
        </p:spPr>
      </p:pic>
      <p:sp>
        <p:nvSpPr>
          <p:cNvPr id="5" name="Rechthoek 4"/>
          <p:cNvSpPr/>
          <p:nvPr/>
        </p:nvSpPr>
        <p:spPr>
          <a:xfrm>
            <a:off x="-1" y="1322918"/>
            <a:ext cx="2641937" cy="456988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1350"/>
          </a:p>
        </p:txBody>
      </p:sp>
      <p:sp>
        <p:nvSpPr>
          <p:cNvPr id="6" name="Rechthoek 5"/>
          <p:cNvSpPr/>
          <p:nvPr/>
        </p:nvSpPr>
        <p:spPr>
          <a:xfrm>
            <a:off x="4597400" y="1322918"/>
            <a:ext cx="4546599" cy="456988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1350"/>
          </a:p>
        </p:txBody>
      </p:sp>
      <p:sp>
        <p:nvSpPr>
          <p:cNvPr id="8" name="Rechthoek 7"/>
          <p:cNvSpPr/>
          <p:nvPr/>
        </p:nvSpPr>
        <p:spPr>
          <a:xfrm>
            <a:off x="2656224" y="2428875"/>
            <a:ext cx="1891623" cy="757237"/>
          </a:xfrm>
          <a:prstGeom prst="rect">
            <a:avLst/>
          </a:prstGeom>
          <a:noFill/>
          <a:ln w="603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7" name="Tekstvak 6"/>
          <p:cNvSpPr txBox="1"/>
          <p:nvPr/>
        </p:nvSpPr>
        <p:spPr>
          <a:xfrm rot="19846468">
            <a:off x="253505" y="2145555"/>
            <a:ext cx="7860632" cy="1938992"/>
          </a:xfrm>
          <a:prstGeom prst="rect">
            <a:avLst/>
          </a:prstGeom>
          <a:noFill/>
        </p:spPr>
        <p:txBody>
          <a:bodyPr wrap="square" rtlCol="0" anchor="ctr" anchorCtr="0">
            <a:spAutoFit/>
          </a:bodyPr>
          <a:lstStyle/>
          <a:p>
            <a:pPr algn="ctr"/>
            <a:r>
              <a:rPr lang="nl-NL" sz="12000" b="1" dirty="0" smtClean="0">
                <a:solidFill>
                  <a:schemeClr val="bg2">
                    <a:lumMod val="75000"/>
                    <a:alpha val="64000"/>
                  </a:schemeClr>
                </a:solidFill>
              </a:rPr>
              <a:t>Concept</a:t>
            </a:r>
            <a:endParaRPr lang="nl-NL" sz="12000" b="1" dirty="0">
              <a:solidFill>
                <a:schemeClr val="bg2">
                  <a:lumMod val="75000"/>
                  <a:alpha val="64000"/>
                </a:schemeClr>
              </a:solidFill>
            </a:endParaRPr>
          </a:p>
        </p:txBody>
      </p:sp>
    </p:spTree>
    <p:extLst>
      <p:ext uri="{BB962C8B-B14F-4D97-AF65-F5344CB8AC3E}">
        <p14:creationId xmlns:p14="http://schemas.microsoft.com/office/powerpoint/2010/main" val="13787646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endParaRPr lang="nl-NL"/>
          </a:p>
        </p:txBody>
      </p:sp>
      <p:pic>
        <p:nvPicPr>
          <p:cNvPr id="1025" name="Afbeelding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16" y="711200"/>
            <a:ext cx="9150116" cy="5181600"/>
          </a:xfrm>
          <a:prstGeom prst="rect">
            <a:avLst/>
          </a:prstGeom>
          <a:noFill/>
          <a:extLst>
            <a:ext uri="{909E8E84-426E-40DD-AFC4-6F175D3DCCD1}">
              <a14:hiddenFill xmlns:a14="http://schemas.microsoft.com/office/drawing/2010/main">
                <a:solidFill>
                  <a:srgbClr val="FFFFFF"/>
                </a:solidFill>
              </a14:hiddenFill>
            </a:ext>
          </a:extLst>
        </p:spPr>
      </p:pic>
      <p:sp>
        <p:nvSpPr>
          <p:cNvPr id="7" name="Rechthoek 6"/>
          <p:cNvSpPr/>
          <p:nvPr/>
        </p:nvSpPr>
        <p:spPr>
          <a:xfrm>
            <a:off x="0" y="1320801"/>
            <a:ext cx="5283201" cy="457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1350"/>
          </a:p>
        </p:txBody>
      </p:sp>
      <p:sp>
        <p:nvSpPr>
          <p:cNvPr id="8" name="Rechthoek 7"/>
          <p:cNvSpPr/>
          <p:nvPr/>
        </p:nvSpPr>
        <p:spPr>
          <a:xfrm>
            <a:off x="7230534" y="3422650"/>
            <a:ext cx="1913466" cy="1397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1350"/>
          </a:p>
        </p:txBody>
      </p:sp>
      <p:sp>
        <p:nvSpPr>
          <p:cNvPr id="9" name="Rechthoek 8"/>
          <p:cNvSpPr/>
          <p:nvPr/>
        </p:nvSpPr>
        <p:spPr>
          <a:xfrm>
            <a:off x="5311056" y="2414587"/>
            <a:ext cx="1891623" cy="757237"/>
          </a:xfrm>
          <a:prstGeom prst="rect">
            <a:avLst/>
          </a:prstGeom>
          <a:noFill/>
          <a:ln w="603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Tekstvak 9"/>
          <p:cNvSpPr txBox="1"/>
          <p:nvPr/>
        </p:nvSpPr>
        <p:spPr>
          <a:xfrm rot="19846468">
            <a:off x="253505" y="2145555"/>
            <a:ext cx="7860632" cy="1938992"/>
          </a:xfrm>
          <a:prstGeom prst="rect">
            <a:avLst/>
          </a:prstGeom>
          <a:noFill/>
        </p:spPr>
        <p:txBody>
          <a:bodyPr wrap="square" rtlCol="0" anchor="ctr" anchorCtr="0">
            <a:spAutoFit/>
          </a:bodyPr>
          <a:lstStyle/>
          <a:p>
            <a:pPr algn="ctr"/>
            <a:r>
              <a:rPr lang="nl-NL" sz="12000" b="1" dirty="0" smtClean="0">
                <a:solidFill>
                  <a:schemeClr val="bg2">
                    <a:lumMod val="75000"/>
                    <a:alpha val="64000"/>
                  </a:schemeClr>
                </a:solidFill>
              </a:rPr>
              <a:t>Concept</a:t>
            </a:r>
            <a:endParaRPr lang="nl-NL" sz="12000" b="1" dirty="0">
              <a:solidFill>
                <a:schemeClr val="bg2">
                  <a:lumMod val="75000"/>
                  <a:alpha val="64000"/>
                </a:schemeClr>
              </a:solidFill>
            </a:endParaRPr>
          </a:p>
        </p:txBody>
      </p:sp>
    </p:spTree>
    <p:extLst>
      <p:ext uri="{BB962C8B-B14F-4D97-AF65-F5344CB8AC3E}">
        <p14:creationId xmlns:p14="http://schemas.microsoft.com/office/powerpoint/2010/main" val="9039409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endParaRPr lang="nl-NL"/>
          </a:p>
        </p:txBody>
      </p:sp>
      <p:pic>
        <p:nvPicPr>
          <p:cNvPr id="1025" name="Afbeelding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6" y="711200"/>
            <a:ext cx="9150116" cy="5181600"/>
          </a:xfrm>
          <a:prstGeom prst="rect">
            <a:avLst/>
          </a:prstGeom>
          <a:noFill/>
          <a:extLst>
            <a:ext uri="{909E8E84-426E-40DD-AFC4-6F175D3DCCD1}">
              <a14:hiddenFill xmlns:a14="http://schemas.microsoft.com/office/drawing/2010/main">
                <a:solidFill>
                  <a:srgbClr val="FFFFFF"/>
                </a:solidFill>
              </a14:hiddenFill>
            </a:ext>
          </a:extLst>
        </p:spPr>
      </p:pic>
      <p:sp>
        <p:nvSpPr>
          <p:cNvPr id="6" name="Rechthoek 5"/>
          <p:cNvSpPr/>
          <p:nvPr/>
        </p:nvSpPr>
        <p:spPr>
          <a:xfrm>
            <a:off x="7226300" y="3318934"/>
            <a:ext cx="1917699" cy="1335618"/>
          </a:xfrm>
          <a:prstGeom prst="rect">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1350"/>
          </a:p>
        </p:txBody>
      </p:sp>
      <p:sp>
        <p:nvSpPr>
          <p:cNvPr id="5" name="Tekstvak 4"/>
          <p:cNvSpPr txBox="1"/>
          <p:nvPr/>
        </p:nvSpPr>
        <p:spPr>
          <a:xfrm rot="19846468">
            <a:off x="253505" y="2145555"/>
            <a:ext cx="7860632" cy="1938992"/>
          </a:xfrm>
          <a:prstGeom prst="rect">
            <a:avLst/>
          </a:prstGeom>
          <a:noFill/>
        </p:spPr>
        <p:txBody>
          <a:bodyPr wrap="square" rtlCol="0" anchor="ctr" anchorCtr="0">
            <a:spAutoFit/>
          </a:bodyPr>
          <a:lstStyle/>
          <a:p>
            <a:pPr algn="ctr"/>
            <a:r>
              <a:rPr lang="nl-NL" sz="12000" b="1" dirty="0" smtClean="0">
                <a:solidFill>
                  <a:schemeClr val="bg2">
                    <a:lumMod val="75000"/>
                    <a:alpha val="64000"/>
                  </a:schemeClr>
                </a:solidFill>
              </a:rPr>
              <a:t>Concept</a:t>
            </a:r>
            <a:endParaRPr lang="nl-NL" sz="12000" b="1" dirty="0">
              <a:solidFill>
                <a:schemeClr val="bg2">
                  <a:lumMod val="75000"/>
                  <a:alpha val="64000"/>
                </a:schemeClr>
              </a:solidFill>
            </a:endParaRPr>
          </a:p>
        </p:txBody>
      </p:sp>
    </p:spTree>
    <p:extLst>
      <p:ext uri="{BB962C8B-B14F-4D97-AF65-F5344CB8AC3E}">
        <p14:creationId xmlns:p14="http://schemas.microsoft.com/office/powerpoint/2010/main" val="5295611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graphicFrame>
        <p:nvGraphicFramePr>
          <p:cNvPr id="4" name="Tijdelijke aanduiding voor inhoud 3"/>
          <p:cNvGraphicFramePr>
            <a:graphicFrameLocks noGrp="1"/>
          </p:cNvGraphicFramePr>
          <p:nvPr>
            <p:ph idx="1"/>
            <p:extLst>
              <p:ext uri="{D42A27DB-BD31-4B8C-83A1-F6EECF244321}">
                <p14:modId xmlns:p14="http://schemas.microsoft.com/office/powerpoint/2010/main" val="444207816"/>
              </p:ext>
            </p:extLst>
          </p:nvPr>
        </p:nvGraphicFramePr>
        <p:xfrm>
          <a:off x="0" y="0"/>
          <a:ext cx="9144003" cy="6858000"/>
        </p:xfrm>
        <a:graphic>
          <a:graphicData uri="http://schemas.openxmlformats.org/drawingml/2006/table">
            <a:tbl>
              <a:tblPr firstRow="1" bandRow="1">
                <a:tableStyleId>{5C22544A-7EE6-4342-B048-85BDC9FD1C3A}</a:tableStyleId>
              </a:tblPr>
              <a:tblGrid>
                <a:gridCol w="2643188">
                  <a:extLst>
                    <a:ext uri="{9D8B030D-6E8A-4147-A177-3AD203B41FA5}">
                      <a16:colId xmlns:a16="http://schemas.microsoft.com/office/drawing/2014/main" val="20000"/>
                    </a:ext>
                  </a:extLst>
                </a:gridCol>
                <a:gridCol w="971550">
                  <a:extLst>
                    <a:ext uri="{9D8B030D-6E8A-4147-A177-3AD203B41FA5}">
                      <a16:colId xmlns:a16="http://schemas.microsoft.com/office/drawing/2014/main" val="20001"/>
                    </a:ext>
                  </a:extLst>
                </a:gridCol>
                <a:gridCol w="5529265">
                  <a:extLst>
                    <a:ext uri="{9D8B030D-6E8A-4147-A177-3AD203B41FA5}">
                      <a16:colId xmlns:a16="http://schemas.microsoft.com/office/drawing/2014/main" val="20002"/>
                    </a:ext>
                  </a:extLst>
                </a:gridCol>
              </a:tblGrid>
              <a:tr h="624068">
                <a:tc>
                  <a:txBody>
                    <a:bodyPr/>
                    <a:lstStyle/>
                    <a:p>
                      <a:r>
                        <a:rPr lang="nl-NL" sz="2000" dirty="0" smtClean="0"/>
                        <a:t>Specifieke behandeling</a:t>
                      </a:r>
                      <a:endParaRPr lang="nl-NL" sz="2000" dirty="0"/>
                    </a:p>
                  </a:txBody>
                  <a:tcPr/>
                </a:tc>
                <a:tc>
                  <a:txBody>
                    <a:bodyPr/>
                    <a:lstStyle/>
                    <a:p>
                      <a:r>
                        <a:rPr lang="nl-NL" sz="2000" dirty="0" smtClean="0"/>
                        <a:t>Route</a:t>
                      </a:r>
                      <a:endParaRPr lang="nl-NL" sz="2000" dirty="0"/>
                    </a:p>
                  </a:txBody>
                  <a:tcPr/>
                </a:tc>
                <a:tc>
                  <a:txBody>
                    <a:bodyPr/>
                    <a:lstStyle/>
                    <a:p>
                      <a:pPr algn="l"/>
                      <a:r>
                        <a:rPr lang="nl-NL" sz="2000" dirty="0" smtClean="0"/>
                        <a:t>Dosis</a:t>
                      </a:r>
                      <a:endParaRPr lang="nl-NL" sz="2000" dirty="0"/>
                    </a:p>
                  </a:txBody>
                  <a:tcPr/>
                </a:tc>
                <a:extLst>
                  <a:ext uri="{0D108BD9-81ED-4DB2-BD59-A6C34878D82A}">
                    <a16:rowId xmlns:a16="http://schemas.microsoft.com/office/drawing/2014/main" val="10000"/>
                  </a:ext>
                </a:extLst>
              </a:tr>
              <a:tr h="1227896">
                <a:tc>
                  <a:txBody>
                    <a:bodyPr/>
                    <a:lstStyle/>
                    <a:p>
                      <a:r>
                        <a:rPr lang="nl-NL" sz="2000" b="0" dirty="0" smtClean="0"/>
                        <a:t>Cyclofosfamide</a:t>
                      </a:r>
                      <a:endParaRPr lang="nl-NL" sz="2000" b="0" dirty="0"/>
                    </a:p>
                  </a:txBody>
                  <a:tcPr/>
                </a:tc>
                <a:tc>
                  <a:txBody>
                    <a:bodyPr/>
                    <a:lstStyle/>
                    <a:p>
                      <a:r>
                        <a:rPr lang="nl-NL" sz="2000" b="0" dirty="0" smtClean="0"/>
                        <a:t>IV</a:t>
                      </a:r>
                      <a:endParaRPr lang="nl-NL" sz="2000" b="0" dirty="0"/>
                    </a:p>
                  </a:txBody>
                  <a:tcPr/>
                </a:tc>
                <a:tc>
                  <a:txBody>
                    <a:bodyPr/>
                    <a:lstStyle/>
                    <a:p>
                      <a:r>
                        <a:rPr lang="nl-NL" dirty="0" smtClean="0"/>
                        <a:t>3 giften van 15 mg/kg (max 1.2</a:t>
                      </a:r>
                      <a:r>
                        <a:rPr lang="nl-NL" baseline="0" dirty="0" smtClean="0"/>
                        <a:t> g/gift) elke 2 weken</a:t>
                      </a:r>
                    </a:p>
                    <a:p>
                      <a:r>
                        <a:rPr lang="nl-NL" baseline="0" dirty="0" smtClean="0"/>
                        <a:t>nadien 15 mg/kg elke 3 weken </a:t>
                      </a:r>
                    </a:p>
                    <a:p>
                      <a:r>
                        <a:rPr lang="nl-NL" baseline="0" dirty="0" smtClean="0"/>
                        <a:t>tot 3 </a:t>
                      </a:r>
                      <a:r>
                        <a:rPr lang="nl-NL" baseline="0" dirty="0" err="1" smtClean="0"/>
                        <a:t>mnd</a:t>
                      </a:r>
                      <a:r>
                        <a:rPr lang="nl-NL" baseline="0" dirty="0" smtClean="0"/>
                        <a:t> na bereiken remissie (in principe max 6 </a:t>
                      </a:r>
                      <a:r>
                        <a:rPr lang="nl-NL" baseline="0" dirty="0" err="1" smtClean="0"/>
                        <a:t>mnd</a:t>
                      </a:r>
                      <a:r>
                        <a:rPr lang="nl-NL" baseline="0" dirty="0" smtClean="0"/>
                        <a:t>)</a:t>
                      </a:r>
                    </a:p>
                    <a:p>
                      <a:endParaRPr lang="nl-NL" baseline="0" dirty="0" smtClean="0"/>
                    </a:p>
                  </a:txBody>
                  <a:tcPr/>
                </a:tc>
                <a:extLst>
                  <a:ext uri="{0D108BD9-81ED-4DB2-BD59-A6C34878D82A}">
                    <a16:rowId xmlns:a16="http://schemas.microsoft.com/office/drawing/2014/main" val="10001"/>
                  </a:ext>
                </a:extLst>
              </a:tr>
              <a:tr h="944535">
                <a:tc>
                  <a:txBody>
                    <a:bodyPr/>
                    <a:lstStyle/>
                    <a:p>
                      <a:r>
                        <a:rPr lang="nl-NL" sz="2000" b="0" dirty="0" smtClean="0"/>
                        <a:t>Cyclofosfamide</a:t>
                      </a:r>
                      <a:endParaRPr lang="nl-NL" sz="2000" b="0" dirty="0"/>
                    </a:p>
                  </a:txBody>
                  <a:tcPr/>
                </a:tc>
                <a:tc>
                  <a:txBody>
                    <a:bodyPr/>
                    <a:lstStyle/>
                    <a:p>
                      <a:r>
                        <a:rPr lang="nl-NL" sz="2000" b="0" dirty="0" smtClean="0"/>
                        <a:t>PO</a:t>
                      </a:r>
                      <a:endParaRPr lang="nl-NL" sz="2000" b="0" dirty="0"/>
                    </a:p>
                  </a:txBody>
                  <a:tcPr/>
                </a:tc>
                <a:tc>
                  <a:txBody>
                    <a:bodyPr/>
                    <a:lstStyle/>
                    <a:p>
                      <a:r>
                        <a:rPr lang="nl-NL" dirty="0" smtClean="0"/>
                        <a:t>1.5-2 mg/kg/dag (max 200 mg/dosis)</a:t>
                      </a:r>
                      <a:r>
                        <a:rPr lang="nl-NL" baseline="0" dirty="0" smtClean="0"/>
                        <a:t> </a:t>
                      </a:r>
                    </a:p>
                    <a:p>
                      <a:r>
                        <a:rPr lang="nl-NL" baseline="0" dirty="0" smtClean="0"/>
                        <a:t>tot 3 </a:t>
                      </a:r>
                      <a:r>
                        <a:rPr lang="nl-NL" baseline="0" dirty="0" err="1" smtClean="0"/>
                        <a:t>mnd</a:t>
                      </a:r>
                      <a:r>
                        <a:rPr lang="nl-NL" baseline="0" dirty="0" smtClean="0"/>
                        <a:t> na bereiken remissie (in principe max 6 </a:t>
                      </a:r>
                      <a:r>
                        <a:rPr lang="nl-NL" baseline="0" dirty="0" err="1" smtClean="0"/>
                        <a:t>mnd</a:t>
                      </a:r>
                      <a:r>
                        <a:rPr lang="nl-NL" baseline="0" dirty="0" smtClean="0"/>
                        <a:t>)</a:t>
                      </a:r>
                    </a:p>
                    <a:p>
                      <a:endParaRPr lang="nl-NL" dirty="0" smtClean="0"/>
                    </a:p>
                  </a:txBody>
                  <a:tcPr/>
                </a:tc>
                <a:extLst>
                  <a:ext uri="{0D108BD9-81ED-4DB2-BD59-A6C34878D82A}">
                    <a16:rowId xmlns:a16="http://schemas.microsoft.com/office/drawing/2014/main" val="10002"/>
                  </a:ext>
                </a:extLst>
              </a:tr>
              <a:tr h="944535">
                <a:tc>
                  <a:txBody>
                    <a:bodyPr/>
                    <a:lstStyle/>
                    <a:p>
                      <a:r>
                        <a:rPr lang="nl-NL" sz="2000" b="0" dirty="0" err="1" smtClean="0"/>
                        <a:t>Methylprednisolon</a:t>
                      </a:r>
                      <a:endParaRPr lang="nl-NL" sz="2000" b="0" dirty="0"/>
                    </a:p>
                  </a:txBody>
                  <a:tcPr/>
                </a:tc>
                <a:tc>
                  <a:txBody>
                    <a:bodyPr/>
                    <a:lstStyle/>
                    <a:p>
                      <a:r>
                        <a:rPr lang="nl-NL" sz="2000" b="0" dirty="0" smtClean="0"/>
                        <a:t>IV</a:t>
                      </a:r>
                      <a:endParaRPr lang="nl-NL" sz="2000" b="0" dirty="0"/>
                    </a:p>
                  </a:txBody>
                  <a:tcPr/>
                </a:tc>
                <a:tc>
                  <a:txBody>
                    <a:bodyPr/>
                    <a:lstStyle/>
                    <a:p>
                      <a:r>
                        <a:rPr lang="nl-NL" dirty="0" smtClean="0"/>
                        <a:t>500-1000 mg/dag gedurende</a:t>
                      </a:r>
                      <a:r>
                        <a:rPr lang="nl-NL" baseline="0" dirty="0" smtClean="0"/>
                        <a:t> 3 dagen</a:t>
                      </a:r>
                    </a:p>
                    <a:p>
                      <a:endParaRPr lang="nl-NL" baseline="0" dirty="0" smtClean="0"/>
                    </a:p>
                    <a:p>
                      <a:endParaRPr lang="nl-NL" baseline="0" dirty="0" smtClean="0"/>
                    </a:p>
                  </a:txBody>
                  <a:tcPr/>
                </a:tc>
                <a:extLst>
                  <a:ext uri="{0D108BD9-81ED-4DB2-BD59-A6C34878D82A}">
                    <a16:rowId xmlns:a16="http://schemas.microsoft.com/office/drawing/2014/main" val="10003"/>
                  </a:ext>
                </a:extLst>
              </a:tr>
              <a:tr h="944535">
                <a:tc>
                  <a:txBody>
                    <a:bodyPr/>
                    <a:lstStyle/>
                    <a:p>
                      <a:r>
                        <a:rPr lang="nl-NL" sz="2000" b="0" dirty="0" err="1" smtClean="0"/>
                        <a:t>Prednisolon</a:t>
                      </a:r>
                      <a:endParaRPr lang="nl-NL" sz="2000" b="0" dirty="0"/>
                    </a:p>
                  </a:txBody>
                  <a:tcPr/>
                </a:tc>
                <a:tc>
                  <a:txBody>
                    <a:bodyPr/>
                    <a:lstStyle/>
                    <a:p>
                      <a:r>
                        <a:rPr lang="nl-NL" sz="2000" b="0" dirty="0" smtClean="0"/>
                        <a:t>PO</a:t>
                      </a:r>
                      <a:endParaRPr lang="nl-NL" sz="2000" b="0" dirty="0"/>
                    </a:p>
                  </a:txBody>
                  <a:tcPr/>
                </a:tc>
                <a:tc>
                  <a:txBody>
                    <a:bodyPr/>
                    <a:lstStyle/>
                    <a:p>
                      <a:r>
                        <a:rPr lang="nl-NL" dirty="0" smtClean="0"/>
                        <a:t>1 mg/kg/dag</a:t>
                      </a:r>
                      <a:r>
                        <a:rPr lang="nl-NL" baseline="0" dirty="0" smtClean="0"/>
                        <a:t> (max 60 mg) gedurende 2 weken</a:t>
                      </a:r>
                    </a:p>
                    <a:p>
                      <a:r>
                        <a:rPr lang="nl-NL" dirty="0" smtClean="0"/>
                        <a:t>nadien afbouwen</a:t>
                      </a:r>
                    </a:p>
                    <a:p>
                      <a:endParaRPr lang="nl-NL" dirty="0"/>
                    </a:p>
                  </a:txBody>
                  <a:tcPr/>
                </a:tc>
                <a:extLst>
                  <a:ext uri="{0D108BD9-81ED-4DB2-BD59-A6C34878D82A}">
                    <a16:rowId xmlns:a16="http://schemas.microsoft.com/office/drawing/2014/main" val="10004"/>
                  </a:ext>
                </a:extLst>
              </a:tr>
              <a:tr h="944535">
                <a:tc>
                  <a:txBody>
                    <a:bodyPr/>
                    <a:lstStyle/>
                    <a:p>
                      <a:r>
                        <a:rPr lang="nl-NL" sz="2000" b="0" dirty="0" err="1" smtClean="0"/>
                        <a:t>Rituximab</a:t>
                      </a:r>
                      <a:endParaRPr lang="nl-NL" sz="2000" b="0" dirty="0"/>
                    </a:p>
                  </a:txBody>
                  <a:tcPr/>
                </a:tc>
                <a:tc>
                  <a:txBody>
                    <a:bodyPr/>
                    <a:lstStyle/>
                    <a:p>
                      <a:r>
                        <a:rPr lang="nl-NL" sz="2000" b="0" dirty="0" smtClean="0"/>
                        <a:t>IV</a:t>
                      </a:r>
                      <a:endParaRPr lang="nl-NL" sz="2000" b="0" dirty="0"/>
                    </a:p>
                  </a:txBody>
                  <a:tcPr/>
                </a:tc>
                <a:tc>
                  <a:txBody>
                    <a:bodyPr/>
                    <a:lstStyle/>
                    <a:p>
                      <a:r>
                        <a:rPr lang="nl-NL" dirty="0" smtClean="0"/>
                        <a:t>375 mg/m2/week gedurende 4 weken</a:t>
                      </a:r>
                    </a:p>
                    <a:p>
                      <a:endParaRPr lang="nl-NL" dirty="0" smtClean="0"/>
                    </a:p>
                    <a:p>
                      <a:endParaRPr lang="nl-NL" dirty="0"/>
                    </a:p>
                  </a:txBody>
                  <a:tcPr/>
                </a:tc>
                <a:extLst>
                  <a:ext uri="{0D108BD9-81ED-4DB2-BD59-A6C34878D82A}">
                    <a16:rowId xmlns:a16="http://schemas.microsoft.com/office/drawing/2014/main" val="10005"/>
                  </a:ext>
                </a:extLst>
              </a:tr>
              <a:tr h="1227896">
                <a:tc>
                  <a:txBody>
                    <a:bodyPr/>
                    <a:lstStyle/>
                    <a:p>
                      <a:r>
                        <a:rPr lang="nl-NL" sz="2000" b="0" dirty="0" err="1" smtClean="0"/>
                        <a:t>Plasmaferese</a:t>
                      </a:r>
                      <a:r>
                        <a:rPr lang="nl-NL" sz="2000" b="0" dirty="0" smtClean="0"/>
                        <a:t>/-filtratie</a:t>
                      </a:r>
                      <a:endParaRPr lang="nl-NL" sz="2000" b="0" dirty="0"/>
                    </a:p>
                  </a:txBody>
                  <a:tcPr/>
                </a:tc>
                <a:tc>
                  <a:txBody>
                    <a:bodyPr/>
                    <a:lstStyle/>
                    <a:p>
                      <a:endParaRPr lang="nl-NL" sz="2000" b="0" dirty="0"/>
                    </a:p>
                  </a:txBody>
                  <a:tcPr/>
                </a:tc>
                <a:tc>
                  <a:txBody>
                    <a:bodyPr/>
                    <a:lstStyle/>
                    <a:p>
                      <a:r>
                        <a:rPr lang="nl-NL" dirty="0" smtClean="0"/>
                        <a:t>7 behandelingen</a:t>
                      </a:r>
                      <a:r>
                        <a:rPr lang="nl-NL" baseline="0" dirty="0" smtClean="0"/>
                        <a:t> in 14 dagen</a:t>
                      </a:r>
                    </a:p>
                    <a:p>
                      <a:r>
                        <a:rPr lang="nl-NL" baseline="0" dirty="0" smtClean="0"/>
                        <a:t>bij ernstige longbloedingen dagelijks tot stop bloeding, daarna om de dag, in totaal 7-10 keer</a:t>
                      </a:r>
                    </a:p>
                    <a:p>
                      <a:endParaRPr lang="nl-NL" dirty="0"/>
                    </a:p>
                  </a:txBody>
                  <a:tcPr/>
                </a:tc>
                <a:extLst>
                  <a:ext uri="{0D108BD9-81ED-4DB2-BD59-A6C34878D82A}">
                    <a16:rowId xmlns:a16="http://schemas.microsoft.com/office/drawing/2014/main" val="10006"/>
                  </a:ext>
                </a:extLst>
              </a:tr>
            </a:tbl>
          </a:graphicData>
        </a:graphic>
      </p:graphicFrame>
      <p:sp>
        <p:nvSpPr>
          <p:cNvPr id="5" name="Tekstvak 4"/>
          <p:cNvSpPr txBox="1"/>
          <p:nvPr/>
        </p:nvSpPr>
        <p:spPr>
          <a:xfrm rot="19846468">
            <a:off x="253505" y="2145555"/>
            <a:ext cx="7860632" cy="1938992"/>
          </a:xfrm>
          <a:prstGeom prst="rect">
            <a:avLst/>
          </a:prstGeom>
          <a:noFill/>
        </p:spPr>
        <p:txBody>
          <a:bodyPr wrap="square" rtlCol="0" anchor="ctr" anchorCtr="0">
            <a:spAutoFit/>
          </a:bodyPr>
          <a:lstStyle/>
          <a:p>
            <a:pPr algn="ctr"/>
            <a:r>
              <a:rPr lang="nl-NL" sz="12000" b="1" dirty="0" smtClean="0">
                <a:solidFill>
                  <a:schemeClr val="bg2">
                    <a:lumMod val="75000"/>
                    <a:alpha val="64000"/>
                  </a:schemeClr>
                </a:solidFill>
              </a:rPr>
              <a:t>Concept</a:t>
            </a:r>
            <a:endParaRPr lang="nl-NL" sz="12000" b="1" dirty="0">
              <a:solidFill>
                <a:schemeClr val="bg2">
                  <a:lumMod val="75000"/>
                  <a:alpha val="64000"/>
                </a:schemeClr>
              </a:solidFill>
            </a:endParaRPr>
          </a:p>
        </p:txBody>
      </p:sp>
    </p:spTree>
    <p:extLst>
      <p:ext uri="{BB962C8B-B14F-4D97-AF65-F5344CB8AC3E}">
        <p14:creationId xmlns:p14="http://schemas.microsoft.com/office/powerpoint/2010/main" val="19062360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graphicFrame>
        <p:nvGraphicFramePr>
          <p:cNvPr id="4" name="Tijdelijke aanduiding voor inhoud 3"/>
          <p:cNvGraphicFramePr>
            <a:graphicFrameLocks noGrp="1"/>
          </p:cNvGraphicFramePr>
          <p:nvPr>
            <p:ph idx="1"/>
            <p:extLst>
              <p:ext uri="{D42A27DB-BD31-4B8C-83A1-F6EECF244321}">
                <p14:modId xmlns:p14="http://schemas.microsoft.com/office/powerpoint/2010/main" val="1307623685"/>
              </p:ext>
            </p:extLst>
          </p:nvPr>
        </p:nvGraphicFramePr>
        <p:xfrm>
          <a:off x="0" y="0"/>
          <a:ext cx="9144003" cy="6858000"/>
        </p:xfrm>
        <a:graphic>
          <a:graphicData uri="http://schemas.openxmlformats.org/drawingml/2006/table">
            <a:tbl>
              <a:tblPr firstRow="1" bandRow="1">
                <a:tableStyleId>{5C22544A-7EE6-4342-B048-85BDC9FD1C3A}</a:tableStyleId>
              </a:tblPr>
              <a:tblGrid>
                <a:gridCol w="2643188">
                  <a:extLst>
                    <a:ext uri="{9D8B030D-6E8A-4147-A177-3AD203B41FA5}">
                      <a16:colId xmlns:a16="http://schemas.microsoft.com/office/drawing/2014/main" val="20000"/>
                    </a:ext>
                  </a:extLst>
                </a:gridCol>
                <a:gridCol w="971550">
                  <a:extLst>
                    <a:ext uri="{9D8B030D-6E8A-4147-A177-3AD203B41FA5}">
                      <a16:colId xmlns:a16="http://schemas.microsoft.com/office/drawing/2014/main" val="20001"/>
                    </a:ext>
                  </a:extLst>
                </a:gridCol>
                <a:gridCol w="5529265">
                  <a:extLst>
                    <a:ext uri="{9D8B030D-6E8A-4147-A177-3AD203B41FA5}">
                      <a16:colId xmlns:a16="http://schemas.microsoft.com/office/drawing/2014/main" val="20002"/>
                    </a:ext>
                  </a:extLst>
                </a:gridCol>
              </a:tblGrid>
              <a:tr h="654810">
                <a:tc>
                  <a:txBody>
                    <a:bodyPr/>
                    <a:lstStyle/>
                    <a:p>
                      <a:r>
                        <a:rPr lang="nl-NL" sz="2000" dirty="0" smtClean="0"/>
                        <a:t>Algemene maatregelen</a:t>
                      </a:r>
                      <a:endParaRPr lang="nl-NL" sz="2000" dirty="0"/>
                    </a:p>
                  </a:txBody>
                  <a:tcPr/>
                </a:tc>
                <a:tc>
                  <a:txBody>
                    <a:bodyPr/>
                    <a:lstStyle/>
                    <a:p>
                      <a:r>
                        <a:rPr lang="nl-NL" sz="2000" dirty="0" smtClean="0"/>
                        <a:t>Route</a:t>
                      </a:r>
                      <a:endParaRPr lang="nl-NL" sz="2000" dirty="0"/>
                    </a:p>
                  </a:txBody>
                  <a:tcPr/>
                </a:tc>
                <a:tc>
                  <a:txBody>
                    <a:bodyPr/>
                    <a:lstStyle/>
                    <a:p>
                      <a:r>
                        <a:rPr lang="nl-NL" sz="2000" dirty="0" smtClean="0"/>
                        <a:t>Dosis</a:t>
                      </a:r>
                      <a:endParaRPr lang="nl-NL" sz="2000" dirty="0"/>
                    </a:p>
                  </a:txBody>
                  <a:tcPr/>
                </a:tc>
                <a:extLst>
                  <a:ext uri="{0D108BD9-81ED-4DB2-BD59-A6C34878D82A}">
                    <a16:rowId xmlns:a16="http://schemas.microsoft.com/office/drawing/2014/main" val="10000"/>
                  </a:ext>
                </a:extLst>
              </a:tr>
              <a:tr h="1245942">
                <a:tc>
                  <a:txBody>
                    <a:bodyPr/>
                    <a:lstStyle/>
                    <a:p>
                      <a:r>
                        <a:rPr lang="nl-NL" sz="2000" b="0" i="1" dirty="0" err="1" smtClean="0"/>
                        <a:t>Pneumocystis</a:t>
                      </a:r>
                      <a:r>
                        <a:rPr lang="nl-NL" sz="2000" b="0" i="1" baseline="0" dirty="0" smtClean="0"/>
                        <a:t> </a:t>
                      </a:r>
                      <a:r>
                        <a:rPr lang="nl-NL" sz="2000" b="0" i="1" baseline="0" dirty="0" err="1" smtClean="0"/>
                        <a:t>Jiroveci</a:t>
                      </a:r>
                      <a:r>
                        <a:rPr lang="nl-NL" sz="2000" b="0" i="1" baseline="0" dirty="0" smtClean="0"/>
                        <a:t> Pneumonie </a:t>
                      </a:r>
                      <a:r>
                        <a:rPr lang="nl-NL" sz="2000" b="0" i="0" baseline="0" dirty="0" smtClean="0"/>
                        <a:t>(PJP) profylaxe </a:t>
                      </a:r>
                      <a:endParaRPr lang="nl-NL" sz="2000" b="0" i="0" dirty="0"/>
                    </a:p>
                  </a:txBody>
                  <a:tcPr/>
                </a:tc>
                <a:tc>
                  <a:txBody>
                    <a:bodyPr/>
                    <a:lstStyle/>
                    <a:p>
                      <a:r>
                        <a:rPr lang="nl-NL" sz="2000" b="0" dirty="0" smtClean="0"/>
                        <a:t>PO</a:t>
                      </a:r>
                      <a:endParaRPr lang="nl-NL" sz="2000" b="0" dirty="0"/>
                    </a:p>
                  </a:txBody>
                  <a:tcPr/>
                </a:tc>
                <a:tc>
                  <a:txBody>
                    <a:bodyPr/>
                    <a:lstStyle/>
                    <a:p>
                      <a:r>
                        <a:rPr lang="nl-NL" dirty="0" err="1" smtClean="0"/>
                        <a:t>Co-trimoxazol</a:t>
                      </a:r>
                      <a:r>
                        <a:rPr lang="nl-NL" baseline="0" dirty="0" smtClean="0"/>
                        <a:t> 1 </a:t>
                      </a:r>
                      <a:r>
                        <a:rPr lang="nl-NL" baseline="0" dirty="0" err="1" smtClean="0"/>
                        <a:t>dd</a:t>
                      </a:r>
                      <a:r>
                        <a:rPr lang="nl-NL" baseline="0" dirty="0" smtClean="0"/>
                        <a:t> 480 mg (tot </a:t>
                      </a:r>
                      <a:r>
                        <a:rPr lang="nl-NL" baseline="0" dirty="0" err="1" smtClean="0"/>
                        <a:t>prednisolon</a:t>
                      </a:r>
                      <a:r>
                        <a:rPr lang="nl-NL" baseline="0" dirty="0" smtClean="0"/>
                        <a:t> &lt; 10mg/dag)</a:t>
                      </a:r>
                    </a:p>
                    <a:p>
                      <a:endParaRPr lang="nl-NL" baseline="0" dirty="0" smtClean="0"/>
                    </a:p>
                  </a:txBody>
                  <a:tcPr/>
                </a:tc>
                <a:extLst>
                  <a:ext uri="{0D108BD9-81ED-4DB2-BD59-A6C34878D82A}">
                    <a16:rowId xmlns:a16="http://schemas.microsoft.com/office/drawing/2014/main" val="10001"/>
                  </a:ext>
                </a:extLst>
              </a:tr>
              <a:tr h="693745">
                <a:tc>
                  <a:txBody>
                    <a:bodyPr/>
                    <a:lstStyle/>
                    <a:p>
                      <a:r>
                        <a:rPr lang="nl-NL" sz="2000" b="0" dirty="0" smtClean="0"/>
                        <a:t>Maagbescherming</a:t>
                      </a:r>
                      <a:endParaRPr lang="nl-NL" sz="2000" b="0" dirty="0"/>
                    </a:p>
                  </a:txBody>
                  <a:tcPr/>
                </a:tc>
                <a:tc>
                  <a:txBody>
                    <a:bodyPr/>
                    <a:lstStyle/>
                    <a:p>
                      <a:r>
                        <a:rPr lang="nl-NL" sz="2000" b="0" dirty="0" smtClean="0"/>
                        <a:t>PO</a:t>
                      </a:r>
                      <a:endParaRPr lang="nl-NL" sz="2000" b="0" dirty="0"/>
                    </a:p>
                  </a:txBody>
                  <a:tcPr/>
                </a:tc>
                <a:tc>
                  <a:txBody>
                    <a:bodyPr/>
                    <a:lstStyle/>
                    <a:p>
                      <a:r>
                        <a:rPr lang="nl-NL" dirty="0" smtClean="0"/>
                        <a:t>Proton pump inhibitor</a:t>
                      </a:r>
                    </a:p>
                    <a:p>
                      <a:endParaRPr lang="nl-NL" dirty="0" smtClean="0"/>
                    </a:p>
                  </a:txBody>
                  <a:tcPr/>
                </a:tc>
                <a:extLst>
                  <a:ext uri="{0D108BD9-81ED-4DB2-BD59-A6C34878D82A}">
                    <a16:rowId xmlns:a16="http://schemas.microsoft.com/office/drawing/2014/main" val="10002"/>
                  </a:ext>
                </a:extLst>
              </a:tr>
              <a:tr h="1591081">
                <a:tc>
                  <a:txBody>
                    <a:bodyPr/>
                    <a:lstStyle/>
                    <a:p>
                      <a:r>
                        <a:rPr lang="nl-NL" sz="2000" b="0" dirty="0" smtClean="0"/>
                        <a:t>Osteoporose</a:t>
                      </a:r>
                      <a:r>
                        <a:rPr lang="nl-NL" sz="2000" b="0" baseline="0" dirty="0" smtClean="0"/>
                        <a:t> profylaxe</a:t>
                      </a:r>
                      <a:endParaRPr lang="nl-NL" sz="2000" b="0" dirty="0"/>
                    </a:p>
                  </a:txBody>
                  <a:tcPr/>
                </a:tc>
                <a:tc>
                  <a:txBody>
                    <a:bodyPr/>
                    <a:lstStyle/>
                    <a:p>
                      <a:r>
                        <a:rPr lang="nl-NL" sz="2000" b="0" dirty="0" smtClean="0"/>
                        <a:t>PO</a:t>
                      </a:r>
                      <a:endParaRPr lang="nl-NL" sz="2000" b="0" dirty="0"/>
                    </a:p>
                  </a:txBody>
                  <a:tcPr/>
                </a:tc>
                <a:tc>
                  <a:txBody>
                    <a:bodyPr/>
                    <a:lstStyle/>
                    <a:p>
                      <a:r>
                        <a:rPr lang="nl-NL" dirty="0" smtClean="0"/>
                        <a:t>Calcium/D3 1</a:t>
                      </a:r>
                      <a:r>
                        <a:rPr lang="nl-NL" baseline="0" dirty="0" smtClean="0"/>
                        <a:t> </a:t>
                      </a:r>
                      <a:r>
                        <a:rPr lang="nl-NL" baseline="0" dirty="0" err="1" smtClean="0"/>
                        <a:t>dd</a:t>
                      </a:r>
                      <a:r>
                        <a:rPr lang="nl-NL" baseline="0" dirty="0" smtClean="0"/>
                        <a:t> 500mg / 800 IE</a:t>
                      </a:r>
                    </a:p>
                    <a:p>
                      <a:endParaRPr lang="nl-NL" baseline="0" dirty="0" smtClean="0"/>
                    </a:p>
                    <a:p>
                      <a:r>
                        <a:rPr lang="nl-NL" baseline="0" dirty="0" err="1" smtClean="0"/>
                        <a:t>Alendroninezuur</a:t>
                      </a:r>
                      <a:r>
                        <a:rPr lang="nl-NL" baseline="0" dirty="0" smtClean="0"/>
                        <a:t> 1x/week 70 mg (indien </a:t>
                      </a:r>
                      <a:r>
                        <a:rPr lang="nl-NL" baseline="0" dirty="0" err="1" smtClean="0"/>
                        <a:t>eGFR</a:t>
                      </a:r>
                      <a:r>
                        <a:rPr lang="nl-NL" baseline="0" dirty="0" smtClean="0"/>
                        <a:t> &gt; 30ml/min)</a:t>
                      </a:r>
                    </a:p>
                  </a:txBody>
                  <a:tcPr/>
                </a:tc>
                <a:extLst>
                  <a:ext uri="{0D108BD9-81ED-4DB2-BD59-A6C34878D82A}">
                    <a16:rowId xmlns:a16="http://schemas.microsoft.com/office/drawing/2014/main" val="10003"/>
                  </a:ext>
                </a:extLst>
              </a:tr>
              <a:tr h="693745">
                <a:tc>
                  <a:txBody>
                    <a:bodyPr/>
                    <a:lstStyle/>
                    <a:p>
                      <a:r>
                        <a:rPr lang="nl-NL" sz="2000" b="0" dirty="0" smtClean="0"/>
                        <a:t>Cardiovasculair</a:t>
                      </a:r>
                      <a:r>
                        <a:rPr lang="nl-NL" sz="2000" b="0" baseline="0" dirty="0" smtClean="0"/>
                        <a:t> risico</a:t>
                      </a:r>
                      <a:endParaRPr lang="nl-NL" sz="2000" b="0" dirty="0"/>
                    </a:p>
                  </a:txBody>
                  <a:tcPr/>
                </a:tc>
                <a:tc>
                  <a:txBody>
                    <a:bodyPr/>
                    <a:lstStyle/>
                    <a:p>
                      <a:r>
                        <a:rPr lang="nl-NL" sz="2000" b="0" dirty="0" smtClean="0"/>
                        <a:t>PO</a:t>
                      </a:r>
                      <a:endParaRPr lang="nl-NL" sz="2000" b="0" dirty="0"/>
                    </a:p>
                  </a:txBody>
                  <a:tcPr/>
                </a:tc>
                <a:tc>
                  <a:txBody>
                    <a:bodyPr/>
                    <a:lstStyle/>
                    <a:p>
                      <a:r>
                        <a:rPr lang="nl-NL" dirty="0" smtClean="0"/>
                        <a:t>Overweeg statine</a:t>
                      </a:r>
                    </a:p>
                    <a:p>
                      <a:endParaRPr lang="nl-NL" dirty="0"/>
                    </a:p>
                  </a:txBody>
                  <a:tcPr/>
                </a:tc>
                <a:extLst>
                  <a:ext uri="{0D108BD9-81ED-4DB2-BD59-A6C34878D82A}">
                    <a16:rowId xmlns:a16="http://schemas.microsoft.com/office/drawing/2014/main" val="10004"/>
                  </a:ext>
                </a:extLst>
              </a:tr>
              <a:tr h="987613">
                <a:tc>
                  <a:txBody>
                    <a:bodyPr/>
                    <a:lstStyle/>
                    <a:p>
                      <a:r>
                        <a:rPr lang="nl-NL" sz="2000" b="0" dirty="0" err="1" smtClean="0"/>
                        <a:t>Semenpreservatie</a:t>
                      </a:r>
                      <a:endParaRPr lang="nl-NL" sz="2000" b="0" dirty="0"/>
                    </a:p>
                  </a:txBody>
                  <a:tcPr/>
                </a:tc>
                <a:tc>
                  <a:txBody>
                    <a:bodyPr/>
                    <a:lstStyle/>
                    <a:p>
                      <a:endParaRPr lang="nl-NL" sz="2000" b="0" dirty="0"/>
                    </a:p>
                  </a:txBody>
                  <a:tcPr/>
                </a:tc>
                <a:tc>
                  <a:txBody>
                    <a:bodyPr/>
                    <a:lstStyle/>
                    <a:p>
                      <a:r>
                        <a:rPr lang="nl-NL" dirty="0" smtClean="0"/>
                        <a:t>Overwegen</a:t>
                      </a:r>
                      <a:r>
                        <a:rPr lang="nl-NL" baseline="0" dirty="0" smtClean="0"/>
                        <a:t> bij mannen met (mogelijke) kinderwens vooraf aan start cyclofosfamide of methotrexaat</a:t>
                      </a:r>
                      <a:endParaRPr lang="nl-NL" dirty="0" smtClean="0"/>
                    </a:p>
                  </a:txBody>
                  <a:tcPr/>
                </a:tc>
                <a:extLst>
                  <a:ext uri="{0D108BD9-81ED-4DB2-BD59-A6C34878D82A}">
                    <a16:rowId xmlns:a16="http://schemas.microsoft.com/office/drawing/2014/main" val="10005"/>
                  </a:ext>
                </a:extLst>
              </a:tr>
              <a:tr h="991064">
                <a:tc>
                  <a:txBody>
                    <a:bodyPr/>
                    <a:lstStyle/>
                    <a:p>
                      <a:r>
                        <a:rPr lang="nl-NL" sz="2000" b="0" dirty="0" smtClean="0"/>
                        <a:t>Fertiliteitspreservatie</a:t>
                      </a:r>
                      <a:endParaRPr lang="nl-NL" sz="2000" b="0" dirty="0"/>
                    </a:p>
                  </a:txBody>
                  <a:tcPr/>
                </a:tc>
                <a:tc>
                  <a:txBody>
                    <a:bodyPr/>
                    <a:lstStyle/>
                    <a:p>
                      <a:endParaRPr lang="nl-NL" sz="2000" b="0" dirty="0"/>
                    </a:p>
                  </a:txBody>
                  <a:tcPr/>
                </a:tc>
                <a:tc>
                  <a:txBody>
                    <a:bodyPr/>
                    <a:lstStyle/>
                    <a:p>
                      <a:r>
                        <a:rPr lang="nl-NL" dirty="0" smtClean="0"/>
                        <a:t>Bij</a:t>
                      </a:r>
                      <a:r>
                        <a:rPr lang="nl-NL" baseline="0" dirty="0" smtClean="0"/>
                        <a:t> vrouwen in de fertiele levensfase vooraf aan start cyclofosfamide spoedverwijzing gynaecoloog overwegen voor counseling over opties</a:t>
                      </a:r>
                      <a:endParaRPr lang="nl-NL" dirty="0"/>
                    </a:p>
                  </a:txBody>
                  <a:tcPr/>
                </a:tc>
                <a:extLst>
                  <a:ext uri="{0D108BD9-81ED-4DB2-BD59-A6C34878D82A}">
                    <a16:rowId xmlns:a16="http://schemas.microsoft.com/office/drawing/2014/main" val="10006"/>
                  </a:ext>
                </a:extLst>
              </a:tr>
            </a:tbl>
          </a:graphicData>
        </a:graphic>
      </p:graphicFrame>
      <p:sp>
        <p:nvSpPr>
          <p:cNvPr id="5" name="Tekstvak 4"/>
          <p:cNvSpPr txBox="1"/>
          <p:nvPr/>
        </p:nvSpPr>
        <p:spPr>
          <a:xfrm rot="19846468">
            <a:off x="253505" y="2145555"/>
            <a:ext cx="7860632" cy="1938992"/>
          </a:xfrm>
          <a:prstGeom prst="rect">
            <a:avLst/>
          </a:prstGeom>
          <a:noFill/>
        </p:spPr>
        <p:txBody>
          <a:bodyPr wrap="square" rtlCol="0" anchor="ctr" anchorCtr="0">
            <a:spAutoFit/>
          </a:bodyPr>
          <a:lstStyle/>
          <a:p>
            <a:pPr algn="ctr"/>
            <a:r>
              <a:rPr lang="nl-NL" sz="12000" b="1" dirty="0" smtClean="0">
                <a:solidFill>
                  <a:schemeClr val="bg2">
                    <a:lumMod val="75000"/>
                    <a:alpha val="64000"/>
                  </a:schemeClr>
                </a:solidFill>
              </a:rPr>
              <a:t>Concept</a:t>
            </a:r>
            <a:endParaRPr lang="nl-NL" sz="12000" b="1" dirty="0">
              <a:solidFill>
                <a:schemeClr val="bg2">
                  <a:lumMod val="75000"/>
                  <a:alpha val="64000"/>
                </a:schemeClr>
              </a:solidFill>
            </a:endParaRPr>
          </a:p>
        </p:txBody>
      </p:sp>
    </p:spTree>
    <p:extLst>
      <p:ext uri="{BB962C8B-B14F-4D97-AF65-F5344CB8AC3E}">
        <p14:creationId xmlns:p14="http://schemas.microsoft.com/office/powerpoint/2010/main" val="82224588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smtClean="0"/>
              <a:t>Behandeling</a:t>
            </a:r>
            <a:r>
              <a:rPr lang="nl-NL" sz="2100" b="1" dirty="0"/>
              <a:t> </a:t>
            </a:r>
            <a:r>
              <a:rPr lang="mr-IN" sz="2800" b="1" dirty="0" smtClean="0"/>
              <a:t>–</a:t>
            </a:r>
            <a:r>
              <a:rPr lang="nl-NL" sz="2800" b="1" dirty="0" smtClean="0"/>
              <a:t> inductiebehandeling </a:t>
            </a:r>
            <a:endParaRPr lang="nl-NL" sz="2800" b="1" dirty="0"/>
          </a:p>
        </p:txBody>
      </p:sp>
      <p:sp>
        <p:nvSpPr>
          <p:cNvPr id="3" name="Tijdelijke aanduiding voor inhoud 2"/>
          <p:cNvSpPr>
            <a:spLocks noGrp="1"/>
          </p:cNvSpPr>
          <p:nvPr>
            <p:ph idx="1"/>
          </p:nvPr>
        </p:nvSpPr>
        <p:spPr>
          <a:xfrm>
            <a:off x="628650" y="1887802"/>
            <a:ext cx="7886700" cy="3647282"/>
          </a:xfrm>
        </p:spPr>
        <p:txBody>
          <a:bodyPr>
            <a:noAutofit/>
          </a:bodyPr>
          <a:lstStyle/>
          <a:p>
            <a:pPr marL="0" indent="0">
              <a:buNone/>
            </a:pPr>
            <a:r>
              <a:rPr lang="nl-NL" sz="2400" dirty="0"/>
              <a:t>Cyclofosfamide</a:t>
            </a:r>
            <a:r>
              <a:rPr lang="nl-NL" sz="2400" dirty="0" smtClean="0"/>
              <a:t>:</a:t>
            </a:r>
          </a:p>
          <a:p>
            <a:pPr marL="0" indent="0">
              <a:buNone/>
            </a:pPr>
            <a:endParaRPr lang="nl-NL" sz="2000" dirty="0"/>
          </a:p>
          <a:p>
            <a:pPr>
              <a:buFont typeface="Arial" charset="0"/>
              <a:buChar char="•"/>
            </a:pPr>
            <a:r>
              <a:rPr lang="nl-NL" sz="2000" dirty="0" smtClean="0"/>
              <a:t>behandeling </a:t>
            </a:r>
            <a:r>
              <a:rPr lang="nl-NL" sz="2000" dirty="0"/>
              <a:t>tot 3 </a:t>
            </a:r>
            <a:r>
              <a:rPr lang="nl-NL" sz="2000" dirty="0" err="1"/>
              <a:t>mnd</a:t>
            </a:r>
            <a:r>
              <a:rPr lang="nl-NL" sz="2000" dirty="0"/>
              <a:t> na remissie, in principe maximaal 6 </a:t>
            </a:r>
            <a:r>
              <a:rPr lang="nl-NL" sz="2000" dirty="0" err="1"/>
              <a:t>mnd</a:t>
            </a:r>
            <a:endParaRPr lang="nl-NL" sz="2000" dirty="0"/>
          </a:p>
          <a:p>
            <a:pPr>
              <a:buFont typeface="Arial" charset="0"/>
              <a:buChar char="•"/>
            </a:pPr>
            <a:endParaRPr lang="nl-NL" sz="2000" dirty="0"/>
          </a:p>
          <a:p>
            <a:pPr>
              <a:buFont typeface="Arial" charset="0"/>
              <a:buChar char="•"/>
            </a:pPr>
            <a:r>
              <a:rPr lang="nl-NL" sz="2000" dirty="0" smtClean="0"/>
              <a:t>cumulatieve </a:t>
            </a:r>
            <a:r>
              <a:rPr lang="nl-NL" sz="2000" dirty="0"/>
              <a:t>dosis </a:t>
            </a:r>
            <a:r>
              <a:rPr lang="nl-NL" sz="2000" dirty="0" smtClean="0"/>
              <a:t>&lt; 25 </a:t>
            </a:r>
            <a:r>
              <a:rPr lang="nl-NL" sz="2000" dirty="0"/>
              <a:t>gram</a:t>
            </a:r>
          </a:p>
          <a:p>
            <a:pPr>
              <a:buFont typeface="Arial" charset="0"/>
              <a:buChar char="•"/>
            </a:pPr>
            <a:endParaRPr lang="nl-NL" sz="2000" dirty="0"/>
          </a:p>
          <a:p>
            <a:pPr>
              <a:buFont typeface="Arial" charset="0"/>
              <a:buChar char="•"/>
            </a:pPr>
            <a:r>
              <a:rPr lang="nl-NL" sz="2000" dirty="0" smtClean="0"/>
              <a:t>IV en PO gelijkwaardig</a:t>
            </a:r>
            <a:endParaRPr lang="nl-NL" sz="2000" dirty="0"/>
          </a:p>
          <a:p>
            <a:pPr>
              <a:buFont typeface="Arial" charset="0"/>
              <a:buChar char="•"/>
            </a:pPr>
            <a:endParaRPr lang="nl-NL" sz="2000" dirty="0"/>
          </a:p>
          <a:p>
            <a:pPr>
              <a:buFont typeface="Arial" charset="0"/>
              <a:buChar char="•"/>
            </a:pPr>
            <a:r>
              <a:rPr lang="nl-NL" sz="2000" dirty="0" smtClean="0"/>
              <a:t>risico </a:t>
            </a:r>
            <a:r>
              <a:rPr lang="nl-NL" sz="2000" dirty="0"/>
              <a:t>blaastoxiciteit en </a:t>
            </a:r>
            <a:r>
              <a:rPr lang="nl-NL" sz="2000" dirty="0" err="1"/>
              <a:t>Mesna</a:t>
            </a:r>
            <a:endParaRPr lang="nl-NL" sz="2000" dirty="0"/>
          </a:p>
          <a:p>
            <a:pPr>
              <a:buFont typeface="Arial" charset="0"/>
              <a:buChar char="•"/>
            </a:pPr>
            <a:endParaRPr lang="nl-NL" sz="2000" dirty="0"/>
          </a:p>
          <a:p>
            <a:pPr>
              <a:buFont typeface="Arial" charset="0"/>
              <a:buChar char="•"/>
            </a:pPr>
            <a:r>
              <a:rPr lang="nl-NL" sz="2000" dirty="0" err="1" smtClean="0"/>
              <a:t>rituximab</a:t>
            </a:r>
            <a:r>
              <a:rPr lang="nl-NL" sz="2000" dirty="0" smtClean="0"/>
              <a:t> </a:t>
            </a:r>
            <a:r>
              <a:rPr lang="nl-NL" sz="2000" dirty="0"/>
              <a:t>gelijkwaardig alternatief</a:t>
            </a:r>
          </a:p>
        </p:txBody>
      </p:sp>
      <p:sp>
        <p:nvSpPr>
          <p:cNvPr id="4" name="Tekstvak 3"/>
          <p:cNvSpPr txBox="1"/>
          <p:nvPr/>
        </p:nvSpPr>
        <p:spPr>
          <a:xfrm rot="19846468">
            <a:off x="253505" y="2145555"/>
            <a:ext cx="7860632" cy="1938992"/>
          </a:xfrm>
          <a:prstGeom prst="rect">
            <a:avLst/>
          </a:prstGeom>
          <a:noFill/>
        </p:spPr>
        <p:txBody>
          <a:bodyPr wrap="square" rtlCol="0" anchor="ctr" anchorCtr="0">
            <a:spAutoFit/>
          </a:bodyPr>
          <a:lstStyle/>
          <a:p>
            <a:pPr algn="ctr"/>
            <a:r>
              <a:rPr lang="nl-NL" sz="12000" b="1" dirty="0" smtClean="0">
                <a:solidFill>
                  <a:schemeClr val="bg2">
                    <a:lumMod val="75000"/>
                    <a:alpha val="64000"/>
                  </a:schemeClr>
                </a:solidFill>
              </a:rPr>
              <a:t>Concept</a:t>
            </a:r>
            <a:endParaRPr lang="nl-NL" sz="12000" b="1" dirty="0">
              <a:solidFill>
                <a:schemeClr val="bg2">
                  <a:lumMod val="75000"/>
                  <a:alpha val="64000"/>
                </a:schemeClr>
              </a:solidFill>
            </a:endParaRPr>
          </a:p>
        </p:txBody>
      </p:sp>
    </p:spTree>
    <p:extLst>
      <p:ext uri="{BB962C8B-B14F-4D97-AF65-F5344CB8AC3E}">
        <p14:creationId xmlns:p14="http://schemas.microsoft.com/office/powerpoint/2010/main" val="303060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3">
                                            <p:txEl>
                                              <p:pRg st="0" end="0"/>
                                            </p:txEl>
                                          </p:spTgt>
                                        </p:tgtEl>
                                        <p:attrNameLst>
                                          <p:attrName>style.textDecorationUnderline</p:attrName>
                                        </p:attrNameLst>
                                      </p:cBhvr>
                                      <p:to>
                                        <p:strVal val="tru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iterate type="lt">
                                    <p:tmAbs val="0"/>
                                  </p:iterate>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8" presetClass="emph" presetSubtype="0" fill="hold" nodeType="clickEffect">
                                  <p:stCondLst>
                                    <p:cond delay="0"/>
                                  </p:stCondLst>
                                  <p:iterate type="lt">
                                    <p:tmPct val="4000"/>
                                  </p:iterate>
                                  <p:childTnLst>
                                    <p:set>
                                      <p:cBhvr override="childStyle">
                                        <p:cTn id="26" dur="500" fill="hold"/>
                                        <p:tgtEl>
                                          <p:spTgt spid="3">
                                            <p:txEl>
                                              <p:pRg st="8" end="8"/>
                                            </p:txEl>
                                          </p:spTgt>
                                        </p:tgtEl>
                                        <p:attrNameLst>
                                          <p:attrName>style.textDecorationUnderline</p:attrName>
                                        </p:attrNameLst>
                                      </p:cBhvr>
                                      <p:to>
                                        <p:strVal val="tru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smtClean="0"/>
              <a:t>Behandeling</a:t>
            </a:r>
            <a:endParaRPr lang="nl-NL" b="1" dirty="0"/>
          </a:p>
        </p:txBody>
      </p:sp>
      <p:sp>
        <p:nvSpPr>
          <p:cNvPr id="3" name="Tijdelijke aanduiding voor inhoud 2"/>
          <p:cNvSpPr>
            <a:spLocks noGrp="1"/>
          </p:cNvSpPr>
          <p:nvPr>
            <p:ph idx="1"/>
          </p:nvPr>
        </p:nvSpPr>
        <p:spPr/>
        <p:txBody>
          <a:bodyPr>
            <a:normAutofit/>
          </a:bodyPr>
          <a:lstStyle/>
          <a:p>
            <a:r>
              <a:rPr lang="nl-NL" sz="2400" dirty="0"/>
              <a:t>Inductiebehandeling</a:t>
            </a:r>
          </a:p>
          <a:p>
            <a:endParaRPr lang="nl-NL" sz="2400" dirty="0"/>
          </a:p>
          <a:p>
            <a:r>
              <a:rPr lang="nl-NL" sz="2400" b="1" dirty="0"/>
              <a:t>Onderhoudsbehandeling</a:t>
            </a:r>
          </a:p>
          <a:p>
            <a:endParaRPr lang="nl-NL" sz="2400" dirty="0"/>
          </a:p>
          <a:p>
            <a:r>
              <a:rPr lang="nl-NL" sz="2400" dirty="0"/>
              <a:t>Behandeling relapse</a:t>
            </a:r>
          </a:p>
          <a:p>
            <a:endParaRPr lang="nl-NL" sz="2400" dirty="0"/>
          </a:p>
          <a:p>
            <a:r>
              <a:rPr lang="nl-NL" sz="2400" dirty="0"/>
              <a:t>Behandeling therapieresistente ziekte</a:t>
            </a:r>
          </a:p>
        </p:txBody>
      </p:sp>
      <p:sp>
        <p:nvSpPr>
          <p:cNvPr id="4" name="Tekstvak 3"/>
          <p:cNvSpPr txBox="1"/>
          <p:nvPr/>
        </p:nvSpPr>
        <p:spPr>
          <a:xfrm rot="19846468">
            <a:off x="253505" y="2145555"/>
            <a:ext cx="7860632" cy="1938992"/>
          </a:xfrm>
          <a:prstGeom prst="rect">
            <a:avLst/>
          </a:prstGeom>
          <a:noFill/>
        </p:spPr>
        <p:txBody>
          <a:bodyPr wrap="square" rtlCol="0" anchor="ctr" anchorCtr="0">
            <a:spAutoFit/>
          </a:bodyPr>
          <a:lstStyle/>
          <a:p>
            <a:pPr algn="ctr"/>
            <a:r>
              <a:rPr lang="nl-NL" sz="12000" b="1" dirty="0" smtClean="0">
                <a:solidFill>
                  <a:schemeClr val="bg2">
                    <a:lumMod val="75000"/>
                    <a:alpha val="64000"/>
                  </a:schemeClr>
                </a:solidFill>
              </a:rPr>
              <a:t>Concept</a:t>
            </a:r>
            <a:endParaRPr lang="nl-NL" sz="12000" b="1" dirty="0">
              <a:solidFill>
                <a:schemeClr val="bg2">
                  <a:lumMod val="75000"/>
                  <a:alpha val="64000"/>
                </a:schemeClr>
              </a:solidFill>
            </a:endParaRPr>
          </a:p>
        </p:txBody>
      </p:sp>
    </p:spTree>
    <p:extLst>
      <p:ext uri="{BB962C8B-B14F-4D97-AF65-F5344CB8AC3E}">
        <p14:creationId xmlns:p14="http://schemas.microsoft.com/office/powerpoint/2010/main" val="83582934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smtClean="0"/>
              <a:t>Behandeling </a:t>
            </a:r>
            <a:r>
              <a:rPr lang="nl-NL" sz="2800" b="1" dirty="0"/>
              <a:t>- onderhoudsbehandeling</a:t>
            </a:r>
          </a:p>
        </p:txBody>
      </p:sp>
      <p:sp>
        <p:nvSpPr>
          <p:cNvPr id="3" name="Tijdelijke aanduiding voor inhoud 2"/>
          <p:cNvSpPr>
            <a:spLocks noGrp="1"/>
          </p:cNvSpPr>
          <p:nvPr>
            <p:ph idx="1"/>
          </p:nvPr>
        </p:nvSpPr>
        <p:spPr/>
        <p:txBody>
          <a:bodyPr/>
          <a:lstStyle/>
          <a:p>
            <a:pPr marL="0" indent="0">
              <a:lnSpc>
                <a:spcPct val="100000"/>
              </a:lnSpc>
              <a:spcBef>
                <a:spcPts val="0"/>
              </a:spcBef>
              <a:buNone/>
              <a:defRPr/>
            </a:pPr>
            <a:r>
              <a:rPr lang="nl-NL" sz="2400" dirty="0"/>
              <a:t>Risicofactoren relapse:</a:t>
            </a:r>
          </a:p>
          <a:p>
            <a:pPr marL="0" indent="0">
              <a:lnSpc>
                <a:spcPct val="100000"/>
              </a:lnSpc>
              <a:spcBef>
                <a:spcPts val="0"/>
              </a:spcBef>
              <a:buNone/>
              <a:defRPr/>
            </a:pPr>
            <a:endParaRPr lang="nl-NL" sz="2400" dirty="0"/>
          </a:p>
          <a:p>
            <a:pPr lvl="1">
              <a:lnSpc>
                <a:spcPct val="100000"/>
              </a:lnSpc>
              <a:spcBef>
                <a:spcPts val="0"/>
              </a:spcBef>
              <a:buFont typeface="Arial" charset="0"/>
              <a:buChar char="•"/>
            </a:pPr>
            <a:r>
              <a:rPr lang="nl-NL" dirty="0"/>
              <a:t>p</a:t>
            </a:r>
            <a:r>
              <a:rPr lang="nl-NL" dirty="0" smtClean="0"/>
              <a:t>ersisterende PR3-ANCA-positiviteit</a:t>
            </a:r>
          </a:p>
          <a:p>
            <a:pPr lvl="1">
              <a:lnSpc>
                <a:spcPct val="100000"/>
              </a:lnSpc>
              <a:spcBef>
                <a:spcPts val="0"/>
              </a:spcBef>
              <a:buFont typeface="Arial" charset="0"/>
              <a:buChar char="•"/>
            </a:pPr>
            <a:endParaRPr lang="nl-NL" dirty="0" smtClean="0"/>
          </a:p>
          <a:p>
            <a:pPr lvl="1">
              <a:lnSpc>
                <a:spcPct val="100000"/>
              </a:lnSpc>
              <a:spcBef>
                <a:spcPts val="0"/>
              </a:spcBef>
              <a:buFont typeface="Arial" charset="0"/>
              <a:buChar char="•"/>
            </a:pPr>
            <a:r>
              <a:rPr lang="nl-NL" dirty="0"/>
              <a:t>b</a:t>
            </a:r>
            <a:r>
              <a:rPr lang="nl-NL" dirty="0" smtClean="0"/>
              <a:t>etrokkenheid onderste / bovenste luchtwegen</a:t>
            </a:r>
          </a:p>
          <a:p>
            <a:pPr lvl="1">
              <a:lnSpc>
                <a:spcPct val="100000"/>
              </a:lnSpc>
              <a:spcBef>
                <a:spcPts val="0"/>
              </a:spcBef>
              <a:buFont typeface="Arial" charset="0"/>
              <a:buChar char="•"/>
            </a:pPr>
            <a:endParaRPr lang="nl-NL" dirty="0" smtClean="0"/>
          </a:p>
          <a:p>
            <a:pPr lvl="1">
              <a:lnSpc>
                <a:spcPct val="100000"/>
              </a:lnSpc>
              <a:spcBef>
                <a:spcPts val="0"/>
              </a:spcBef>
              <a:buFont typeface="Arial" charset="0"/>
              <a:buChar char="•"/>
            </a:pPr>
            <a:r>
              <a:rPr lang="nl-NL" dirty="0"/>
              <a:t>k</a:t>
            </a:r>
            <a:r>
              <a:rPr lang="nl-NL" dirty="0" smtClean="0"/>
              <a:t>linische presentatie</a:t>
            </a:r>
          </a:p>
          <a:p>
            <a:pPr marL="0" indent="0">
              <a:lnSpc>
                <a:spcPct val="100000"/>
              </a:lnSpc>
              <a:spcBef>
                <a:spcPts val="0"/>
              </a:spcBef>
              <a:buNone/>
            </a:pPr>
            <a:endParaRPr lang="en-US" sz="2400" dirty="0"/>
          </a:p>
          <a:p>
            <a:pPr marL="0" indent="0">
              <a:lnSpc>
                <a:spcPct val="100000"/>
              </a:lnSpc>
              <a:spcBef>
                <a:spcPts val="0"/>
              </a:spcBef>
              <a:buNone/>
            </a:pPr>
            <a:endParaRPr lang="en-US" sz="2400" dirty="0"/>
          </a:p>
          <a:p>
            <a:pPr marL="0" indent="0">
              <a:lnSpc>
                <a:spcPct val="100000"/>
              </a:lnSpc>
              <a:spcBef>
                <a:spcPts val="0"/>
              </a:spcBef>
              <a:buNone/>
            </a:pPr>
            <a:r>
              <a:rPr lang="en-US" sz="2400" dirty="0" err="1"/>
              <a:t>Duur</a:t>
            </a:r>
            <a:r>
              <a:rPr lang="en-US" sz="2400" dirty="0"/>
              <a:t> onderhoudsbehandeling: 24-48 </a:t>
            </a:r>
            <a:r>
              <a:rPr lang="en-US" sz="2400" dirty="0" err="1"/>
              <a:t>mnd</a:t>
            </a:r>
            <a:endParaRPr lang="nl-NL" sz="2400" dirty="0"/>
          </a:p>
          <a:p>
            <a:pPr>
              <a:lnSpc>
                <a:spcPct val="100000"/>
              </a:lnSpc>
              <a:spcBef>
                <a:spcPts val="0"/>
              </a:spcBef>
              <a:buFont typeface="Wingdings" charset="2"/>
              <a:buChar char="§"/>
            </a:pPr>
            <a:endParaRPr lang="nl-NL" sz="1500" dirty="0"/>
          </a:p>
          <a:p>
            <a:pPr marL="0" indent="0">
              <a:lnSpc>
                <a:spcPct val="100000"/>
              </a:lnSpc>
              <a:spcBef>
                <a:spcPts val="0"/>
              </a:spcBef>
              <a:buNone/>
            </a:pPr>
            <a:endParaRPr lang="nl-NL" dirty="0" smtClean="0"/>
          </a:p>
          <a:p>
            <a:pPr marL="0" indent="0">
              <a:lnSpc>
                <a:spcPct val="100000"/>
              </a:lnSpc>
              <a:spcBef>
                <a:spcPts val="0"/>
              </a:spcBef>
              <a:buNone/>
              <a:defRPr/>
            </a:pPr>
            <a:endParaRPr lang="nl-NL" dirty="0"/>
          </a:p>
          <a:p>
            <a:pPr marL="0" indent="0">
              <a:lnSpc>
                <a:spcPct val="100000"/>
              </a:lnSpc>
              <a:spcBef>
                <a:spcPts val="0"/>
              </a:spcBef>
              <a:buNone/>
              <a:defRPr/>
            </a:pPr>
            <a:endParaRPr lang="nl-NL" dirty="0"/>
          </a:p>
        </p:txBody>
      </p:sp>
      <p:sp>
        <p:nvSpPr>
          <p:cNvPr id="4" name="Tekstvak 3"/>
          <p:cNvSpPr txBox="1"/>
          <p:nvPr/>
        </p:nvSpPr>
        <p:spPr>
          <a:xfrm rot="19846468">
            <a:off x="253505" y="2145555"/>
            <a:ext cx="7860632" cy="1938992"/>
          </a:xfrm>
          <a:prstGeom prst="rect">
            <a:avLst/>
          </a:prstGeom>
          <a:noFill/>
        </p:spPr>
        <p:txBody>
          <a:bodyPr wrap="square" rtlCol="0" anchor="ctr" anchorCtr="0">
            <a:spAutoFit/>
          </a:bodyPr>
          <a:lstStyle/>
          <a:p>
            <a:pPr algn="ctr"/>
            <a:r>
              <a:rPr lang="nl-NL" sz="12000" b="1" dirty="0" smtClean="0">
                <a:solidFill>
                  <a:schemeClr val="bg2">
                    <a:lumMod val="75000"/>
                    <a:alpha val="64000"/>
                  </a:schemeClr>
                </a:solidFill>
              </a:rPr>
              <a:t>Concept</a:t>
            </a:r>
            <a:endParaRPr lang="nl-NL" sz="12000" b="1" dirty="0">
              <a:solidFill>
                <a:schemeClr val="bg2">
                  <a:lumMod val="75000"/>
                  <a:alpha val="64000"/>
                </a:schemeClr>
              </a:solidFill>
            </a:endParaRPr>
          </a:p>
        </p:txBody>
      </p:sp>
    </p:spTree>
    <p:extLst>
      <p:ext uri="{BB962C8B-B14F-4D97-AF65-F5344CB8AC3E}">
        <p14:creationId xmlns:p14="http://schemas.microsoft.com/office/powerpoint/2010/main" val="2055892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iterate type="lt">
                                    <p:tmAbs val="0"/>
                                  </p:iterate>
                                  <p:childTnLst>
                                    <p:set>
                                      <p:cBhvr>
                                        <p:cTn id="1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8" presetClass="emph" presetSubtype="0" fill="hold" nodeType="clickEffect">
                                  <p:stCondLst>
                                    <p:cond delay="0"/>
                                  </p:stCondLst>
                                  <p:iterate type="lt">
                                    <p:tmPct val="4000"/>
                                  </p:iterate>
                                  <p:childTnLst>
                                    <p:set>
                                      <p:cBhvr override="childStyle">
                                        <p:cTn id="20" dur="500" fill="hold"/>
                                        <p:tgtEl>
                                          <p:spTgt spid="3">
                                            <p:txEl>
                                              <p:pRg st="9" end="9"/>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smtClean="0"/>
              <a:t>Behandeling </a:t>
            </a:r>
            <a:r>
              <a:rPr lang="nl-NL" sz="2800" b="1" dirty="0" smtClean="0"/>
              <a:t>- onderhoudsbehandeling</a:t>
            </a:r>
            <a:endParaRPr lang="nl-NL" sz="2800" b="1" dirty="0"/>
          </a:p>
        </p:txBody>
      </p:sp>
      <p:sp>
        <p:nvSpPr>
          <p:cNvPr id="3" name="Tijdelijke aanduiding voor inhoud 2"/>
          <p:cNvSpPr>
            <a:spLocks noGrp="1"/>
          </p:cNvSpPr>
          <p:nvPr>
            <p:ph idx="1"/>
          </p:nvPr>
        </p:nvSpPr>
        <p:spPr/>
        <p:txBody>
          <a:bodyPr/>
          <a:lstStyle/>
          <a:p>
            <a:pPr>
              <a:buFont typeface="Arial" charset="0"/>
              <a:buChar char="•"/>
            </a:pPr>
            <a:r>
              <a:rPr lang="nl-NL" sz="2400" dirty="0"/>
              <a:t>1</a:t>
            </a:r>
            <a:r>
              <a:rPr lang="nl-NL" sz="2400" baseline="30000" dirty="0"/>
              <a:t>e</a:t>
            </a:r>
            <a:r>
              <a:rPr lang="nl-NL" sz="2400" dirty="0"/>
              <a:t> keus: azathioprine + </a:t>
            </a:r>
            <a:r>
              <a:rPr lang="nl-NL" sz="2400" dirty="0" smtClean="0"/>
              <a:t>prednison</a:t>
            </a:r>
          </a:p>
          <a:p>
            <a:pPr>
              <a:buFont typeface="Arial" charset="0"/>
              <a:buChar char="•"/>
            </a:pPr>
            <a:endParaRPr lang="nl-NL" sz="2400" dirty="0"/>
          </a:p>
          <a:p>
            <a:pPr>
              <a:buFont typeface="Arial" charset="0"/>
              <a:buChar char="•"/>
            </a:pPr>
            <a:r>
              <a:rPr lang="nl-NL" sz="2400" dirty="0" err="1"/>
              <a:t>Co-trimoxazol</a:t>
            </a:r>
            <a:r>
              <a:rPr lang="nl-NL" sz="2400" dirty="0"/>
              <a:t>: </a:t>
            </a:r>
            <a:r>
              <a:rPr lang="en-US" sz="2400" dirty="0"/>
              <a:t>relapse </a:t>
            </a:r>
            <a:r>
              <a:rPr lang="en-US" sz="2400" dirty="0" err="1"/>
              <a:t>preventie</a:t>
            </a:r>
            <a:r>
              <a:rPr lang="en-US" sz="2400" dirty="0"/>
              <a:t> </a:t>
            </a:r>
            <a:r>
              <a:rPr lang="en-US" sz="2400" dirty="0" err="1"/>
              <a:t>bovenste</a:t>
            </a:r>
            <a:r>
              <a:rPr lang="en-US" sz="2400" dirty="0"/>
              <a:t> </a:t>
            </a:r>
            <a:r>
              <a:rPr lang="en-US" sz="2400" dirty="0" err="1"/>
              <a:t>luchtwegen</a:t>
            </a:r>
            <a:endParaRPr lang="nl-NL" sz="1200" dirty="0"/>
          </a:p>
          <a:p>
            <a:pPr>
              <a:buFont typeface="Arial" charset="0"/>
              <a:buChar char="•"/>
            </a:pPr>
            <a:endParaRPr lang="nl-NL" sz="2400" dirty="0" smtClean="0"/>
          </a:p>
          <a:p>
            <a:pPr>
              <a:buFont typeface="Arial" charset="0"/>
              <a:buChar char="•"/>
            </a:pPr>
            <a:r>
              <a:rPr lang="nl-NL" sz="2400" dirty="0" smtClean="0"/>
              <a:t>ESRD </a:t>
            </a:r>
            <a:r>
              <a:rPr lang="nl-NL" sz="2400" dirty="0"/>
              <a:t>zonder </a:t>
            </a:r>
            <a:r>
              <a:rPr lang="nl-NL" sz="2400" dirty="0" err="1"/>
              <a:t>extra-renale</a:t>
            </a:r>
            <a:r>
              <a:rPr lang="nl-NL" sz="2400" dirty="0"/>
              <a:t> </a:t>
            </a:r>
            <a:r>
              <a:rPr lang="nl-NL" sz="2400" dirty="0" smtClean="0"/>
              <a:t>ziekteactiviteit: niet </a:t>
            </a:r>
            <a:r>
              <a:rPr lang="nl-NL" sz="2400" dirty="0"/>
              <a:t>routinematig onderhoudsbehandeling</a:t>
            </a:r>
          </a:p>
          <a:p>
            <a:pPr>
              <a:buFont typeface="Arial" charset="0"/>
              <a:buChar char="•"/>
            </a:pPr>
            <a:endParaRPr lang="nl-NL" sz="2400" dirty="0"/>
          </a:p>
          <a:p>
            <a:endParaRPr lang="nl-NL" dirty="0"/>
          </a:p>
          <a:p>
            <a:endParaRPr lang="nl-NL" dirty="0" smtClean="0"/>
          </a:p>
          <a:p>
            <a:endParaRPr lang="nl-NL" dirty="0"/>
          </a:p>
          <a:p>
            <a:endParaRPr lang="nl-NL" dirty="0"/>
          </a:p>
        </p:txBody>
      </p:sp>
      <p:sp>
        <p:nvSpPr>
          <p:cNvPr id="4" name="Tekstvak 3"/>
          <p:cNvSpPr txBox="1"/>
          <p:nvPr/>
        </p:nvSpPr>
        <p:spPr>
          <a:xfrm rot="19846468">
            <a:off x="253505" y="2145555"/>
            <a:ext cx="7860632" cy="1938992"/>
          </a:xfrm>
          <a:prstGeom prst="rect">
            <a:avLst/>
          </a:prstGeom>
          <a:noFill/>
        </p:spPr>
        <p:txBody>
          <a:bodyPr wrap="square" rtlCol="0" anchor="ctr" anchorCtr="0">
            <a:spAutoFit/>
          </a:bodyPr>
          <a:lstStyle/>
          <a:p>
            <a:pPr algn="ctr"/>
            <a:r>
              <a:rPr lang="nl-NL" sz="12000" b="1" dirty="0" smtClean="0">
                <a:solidFill>
                  <a:schemeClr val="bg2">
                    <a:lumMod val="75000"/>
                    <a:alpha val="64000"/>
                  </a:schemeClr>
                </a:solidFill>
              </a:rPr>
              <a:t>Concept</a:t>
            </a:r>
            <a:endParaRPr lang="nl-NL" sz="12000" b="1" dirty="0">
              <a:solidFill>
                <a:schemeClr val="bg2">
                  <a:lumMod val="75000"/>
                  <a:alpha val="64000"/>
                </a:schemeClr>
              </a:solidFill>
            </a:endParaRPr>
          </a:p>
        </p:txBody>
      </p:sp>
    </p:spTree>
    <p:extLst>
      <p:ext uri="{BB962C8B-B14F-4D97-AF65-F5344CB8AC3E}">
        <p14:creationId xmlns:p14="http://schemas.microsoft.com/office/powerpoint/2010/main" val="20550450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smtClean="0"/>
              <a:t>Behandeling</a:t>
            </a:r>
            <a:endParaRPr lang="nl-NL" b="1" dirty="0"/>
          </a:p>
        </p:txBody>
      </p:sp>
      <p:sp>
        <p:nvSpPr>
          <p:cNvPr id="3" name="Tijdelijke aanduiding voor inhoud 2"/>
          <p:cNvSpPr>
            <a:spLocks noGrp="1"/>
          </p:cNvSpPr>
          <p:nvPr>
            <p:ph idx="1"/>
          </p:nvPr>
        </p:nvSpPr>
        <p:spPr/>
        <p:txBody>
          <a:bodyPr>
            <a:normAutofit/>
          </a:bodyPr>
          <a:lstStyle/>
          <a:p>
            <a:r>
              <a:rPr lang="nl-NL" sz="2400" dirty="0"/>
              <a:t>Inductiebehandeling</a:t>
            </a:r>
          </a:p>
          <a:p>
            <a:endParaRPr lang="nl-NL" sz="2400" dirty="0"/>
          </a:p>
          <a:p>
            <a:r>
              <a:rPr lang="nl-NL" sz="2400" dirty="0"/>
              <a:t>Onderhoudsbehandeling</a:t>
            </a:r>
          </a:p>
          <a:p>
            <a:endParaRPr lang="nl-NL" sz="2400" dirty="0"/>
          </a:p>
          <a:p>
            <a:r>
              <a:rPr lang="nl-NL" sz="2400" b="1" dirty="0"/>
              <a:t>Behandeling relapse</a:t>
            </a:r>
          </a:p>
          <a:p>
            <a:endParaRPr lang="nl-NL" sz="2400" b="1" dirty="0"/>
          </a:p>
          <a:p>
            <a:r>
              <a:rPr lang="nl-NL" sz="2400" b="1" dirty="0"/>
              <a:t>Behandeling therapieresistente ziekte</a:t>
            </a:r>
          </a:p>
        </p:txBody>
      </p:sp>
      <p:sp>
        <p:nvSpPr>
          <p:cNvPr id="4" name="Tekstvak 3"/>
          <p:cNvSpPr txBox="1"/>
          <p:nvPr/>
        </p:nvSpPr>
        <p:spPr>
          <a:xfrm rot="19846468">
            <a:off x="253505" y="2145555"/>
            <a:ext cx="7860632" cy="1938992"/>
          </a:xfrm>
          <a:prstGeom prst="rect">
            <a:avLst/>
          </a:prstGeom>
          <a:noFill/>
        </p:spPr>
        <p:txBody>
          <a:bodyPr wrap="square" rtlCol="0" anchor="ctr" anchorCtr="0">
            <a:spAutoFit/>
          </a:bodyPr>
          <a:lstStyle/>
          <a:p>
            <a:pPr algn="ctr"/>
            <a:r>
              <a:rPr lang="nl-NL" sz="12000" b="1" dirty="0" smtClean="0">
                <a:solidFill>
                  <a:schemeClr val="bg2">
                    <a:lumMod val="75000"/>
                    <a:alpha val="64000"/>
                  </a:schemeClr>
                </a:solidFill>
              </a:rPr>
              <a:t>Concept</a:t>
            </a:r>
            <a:endParaRPr lang="nl-NL" sz="12000" b="1" dirty="0">
              <a:solidFill>
                <a:schemeClr val="bg2">
                  <a:lumMod val="75000"/>
                  <a:alpha val="64000"/>
                </a:schemeClr>
              </a:solidFill>
            </a:endParaRPr>
          </a:p>
        </p:txBody>
      </p:sp>
    </p:spTree>
    <p:extLst>
      <p:ext uri="{BB962C8B-B14F-4D97-AF65-F5344CB8AC3E}">
        <p14:creationId xmlns:p14="http://schemas.microsoft.com/office/powerpoint/2010/main" val="7218697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smtClean="0"/>
              <a:t>Inhoud richtlijn</a:t>
            </a:r>
            <a:endParaRPr lang="nl-NL" b="1" dirty="0"/>
          </a:p>
        </p:txBody>
      </p:sp>
      <p:sp>
        <p:nvSpPr>
          <p:cNvPr id="3" name="Tijdelijke aanduiding voor inhoud 2"/>
          <p:cNvSpPr>
            <a:spLocks noGrp="1"/>
          </p:cNvSpPr>
          <p:nvPr>
            <p:ph idx="1"/>
          </p:nvPr>
        </p:nvSpPr>
        <p:spPr/>
        <p:txBody>
          <a:bodyPr>
            <a:normAutofit/>
          </a:bodyPr>
          <a:lstStyle/>
          <a:p>
            <a:r>
              <a:rPr lang="nl-NL" sz="2400" dirty="0"/>
              <a:t>Diagnose</a:t>
            </a:r>
          </a:p>
          <a:p>
            <a:endParaRPr lang="nl-NL" sz="2400" dirty="0"/>
          </a:p>
          <a:p>
            <a:r>
              <a:rPr lang="nl-NL" sz="2400" dirty="0"/>
              <a:t>Behandeling</a:t>
            </a:r>
          </a:p>
          <a:p>
            <a:endParaRPr lang="nl-NL" sz="2400" dirty="0"/>
          </a:p>
          <a:p>
            <a:r>
              <a:rPr lang="nl-NL" sz="2400" dirty="0"/>
              <a:t>Monitoring</a:t>
            </a:r>
          </a:p>
          <a:p>
            <a:endParaRPr lang="nl-NL" sz="2400" dirty="0"/>
          </a:p>
          <a:p>
            <a:r>
              <a:rPr lang="nl-NL" sz="2400" dirty="0"/>
              <a:t>ANCA-geassocieerde vasculitis en niertransplantatie</a:t>
            </a:r>
          </a:p>
          <a:p>
            <a:endParaRPr lang="nl-NL" sz="2400" dirty="0"/>
          </a:p>
          <a:p>
            <a:r>
              <a:rPr lang="nl-NL" sz="2400" dirty="0"/>
              <a:t>ANCA-geassocieerde vasculitis, fertiliteit en zwangerschap</a:t>
            </a:r>
          </a:p>
        </p:txBody>
      </p:sp>
      <p:sp>
        <p:nvSpPr>
          <p:cNvPr id="4" name="Tekstvak 3"/>
          <p:cNvSpPr txBox="1"/>
          <p:nvPr/>
        </p:nvSpPr>
        <p:spPr>
          <a:xfrm rot="19846468">
            <a:off x="253505" y="2145555"/>
            <a:ext cx="7860632" cy="1938992"/>
          </a:xfrm>
          <a:prstGeom prst="rect">
            <a:avLst/>
          </a:prstGeom>
          <a:noFill/>
        </p:spPr>
        <p:txBody>
          <a:bodyPr wrap="square" rtlCol="0" anchor="ctr" anchorCtr="0">
            <a:spAutoFit/>
          </a:bodyPr>
          <a:lstStyle/>
          <a:p>
            <a:pPr algn="ctr"/>
            <a:r>
              <a:rPr lang="nl-NL" sz="12000" b="1" dirty="0" smtClean="0">
                <a:solidFill>
                  <a:schemeClr val="bg2">
                    <a:lumMod val="75000"/>
                    <a:alpha val="64000"/>
                  </a:schemeClr>
                </a:solidFill>
              </a:rPr>
              <a:t>Concept</a:t>
            </a:r>
            <a:endParaRPr lang="nl-NL" sz="12000" b="1" dirty="0">
              <a:solidFill>
                <a:schemeClr val="bg2">
                  <a:lumMod val="75000"/>
                  <a:alpha val="64000"/>
                </a:schemeClr>
              </a:solidFill>
            </a:endParaRPr>
          </a:p>
        </p:txBody>
      </p:sp>
    </p:spTree>
    <p:extLst>
      <p:ext uri="{BB962C8B-B14F-4D97-AF65-F5344CB8AC3E}">
        <p14:creationId xmlns:p14="http://schemas.microsoft.com/office/powerpoint/2010/main" val="765141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3">
                                            <p:txEl>
                                              <p:pRg st="2" end="2"/>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smtClean="0"/>
              <a:t>Overige onderwerpen</a:t>
            </a:r>
            <a:endParaRPr lang="nl-NL" b="1" dirty="0"/>
          </a:p>
        </p:txBody>
      </p:sp>
      <p:sp>
        <p:nvSpPr>
          <p:cNvPr id="3" name="Tijdelijke aanduiding voor inhoud 2"/>
          <p:cNvSpPr>
            <a:spLocks noGrp="1"/>
          </p:cNvSpPr>
          <p:nvPr>
            <p:ph idx="1"/>
          </p:nvPr>
        </p:nvSpPr>
        <p:spPr/>
        <p:txBody>
          <a:bodyPr>
            <a:normAutofit/>
          </a:bodyPr>
          <a:lstStyle/>
          <a:p>
            <a:r>
              <a:rPr lang="nl-NL" sz="2400" dirty="0" smtClean="0"/>
              <a:t>AAV en niertransplantatie</a:t>
            </a:r>
            <a:endParaRPr lang="nl-NL" sz="2400" dirty="0"/>
          </a:p>
          <a:p>
            <a:endParaRPr lang="nl-NL" sz="2400" dirty="0"/>
          </a:p>
          <a:p>
            <a:r>
              <a:rPr lang="nl-NL" sz="2400" dirty="0" smtClean="0"/>
              <a:t>AAV, fertiliteit en zwangerschap</a:t>
            </a:r>
            <a:endParaRPr lang="nl-NL" sz="2400" dirty="0"/>
          </a:p>
        </p:txBody>
      </p:sp>
      <p:sp>
        <p:nvSpPr>
          <p:cNvPr id="4" name="Tekstvak 3"/>
          <p:cNvSpPr txBox="1"/>
          <p:nvPr/>
        </p:nvSpPr>
        <p:spPr>
          <a:xfrm rot="19846468">
            <a:off x="253505" y="2145555"/>
            <a:ext cx="7860632" cy="1938992"/>
          </a:xfrm>
          <a:prstGeom prst="rect">
            <a:avLst/>
          </a:prstGeom>
          <a:noFill/>
        </p:spPr>
        <p:txBody>
          <a:bodyPr wrap="square" rtlCol="0" anchor="ctr" anchorCtr="0">
            <a:spAutoFit/>
          </a:bodyPr>
          <a:lstStyle/>
          <a:p>
            <a:pPr algn="ctr"/>
            <a:r>
              <a:rPr lang="nl-NL" sz="12000" b="1" dirty="0" smtClean="0">
                <a:solidFill>
                  <a:schemeClr val="bg2">
                    <a:lumMod val="75000"/>
                    <a:alpha val="64000"/>
                  </a:schemeClr>
                </a:solidFill>
              </a:rPr>
              <a:t>Concept</a:t>
            </a:r>
            <a:endParaRPr lang="nl-NL" sz="12000" b="1" dirty="0">
              <a:solidFill>
                <a:schemeClr val="bg2">
                  <a:lumMod val="75000"/>
                  <a:alpha val="64000"/>
                </a:schemeClr>
              </a:solidFill>
            </a:endParaRPr>
          </a:p>
        </p:txBody>
      </p:sp>
    </p:spTree>
    <p:extLst>
      <p:ext uri="{BB962C8B-B14F-4D97-AF65-F5344CB8AC3E}">
        <p14:creationId xmlns:p14="http://schemas.microsoft.com/office/powerpoint/2010/main" val="37220776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28650" y="2515659"/>
            <a:ext cx="7886700" cy="1325563"/>
          </a:xfrm>
        </p:spPr>
        <p:txBody>
          <a:bodyPr>
            <a:normAutofit fontScale="90000"/>
          </a:bodyPr>
          <a:lstStyle/>
          <a:p>
            <a:pPr algn="ctr"/>
            <a:r>
              <a:rPr lang="nl-NL" b="1" dirty="0" smtClean="0"/>
              <a:t/>
            </a:r>
            <a:br>
              <a:rPr lang="nl-NL" b="1" dirty="0" smtClean="0"/>
            </a:br>
            <a:r>
              <a:rPr lang="nl-NL" b="1" dirty="0"/>
              <a:t/>
            </a:r>
            <a:br>
              <a:rPr lang="nl-NL" b="1" dirty="0"/>
            </a:br>
            <a:r>
              <a:rPr lang="nl-NL" b="1" dirty="0" smtClean="0"/>
              <a:t>Bedankt voor uw aandacht</a:t>
            </a:r>
            <a:br>
              <a:rPr lang="nl-NL" b="1" dirty="0" smtClean="0"/>
            </a:br>
            <a:r>
              <a:rPr lang="nl-NL" b="1" dirty="0"/>
              <a:t/>
            </a:r>
            <a:br>
              <a:rPr lang="nl-NL" b="1" dirty="0"/>
            </a:br>
            <a:r>
              <a:rPr lang="nl-NL" b="1" dirty="0" smtClean="0"/>
              <a:t/>
            </a:r>
            <a:br>
              <a:rPr lang="nl-NL" b="1" dirty="0" smtClean="0"/>
            </a:br>
            <a:r>
              <a:rPr lang="nl-NL" sz="3300" b="1" dirty="0"/>
              <a:t>v</a:t>
            </a:r>
            <a:r>
              <a:rPr lang="nl-NL" sz="3300" b="1" dirty="0" smtClean="0"/>
              <a:t>ragen / opmerkingen?</a:t>
            </a:r>
            <a:endParaRPr lang="nl-NL" sz="3300" b="1" dirty="0"/>
          </a:p>
        </p:txBody>
      </p:sp>
      <p:sp>
        <p:nvSpPr>
          <p:cNvPr id="3" name="Tekstvak 2"/>
          <p:cNvSpPr txBox="1"/>
          <p:nvPr/>
        </p:nvSpPr>
        <p:spPr>
          <a:xfrm rot="19846468">
            <a:off x="253505" y="2145555"/>
            <a:ext cx="7860632" cy="1938992"/>
          </a:xfrm>
          <a:prstGeom prst="rect">
            <a:avLst/>
          </a:prstGeom>
          <a:noFill/>
        </p:spPr>
        <p:txBody>
          <a:bodyPr wrap="square" rtlCol="0" anchor="ctr" anchorCtr="0">
            <a:spAutoFit/>
          </a:bodyPr>
          <a:lstStyle/>
          <a:p>
            <a:pPr algn="ctr"/>
            <a:r>
              <a:rPr lang="nl-NL" sz="12000" b="1" dirty="0" smtClean="0">
                <a:solidFill>
                  <a:schemeClr val="bg2">
                    <a:lumMod val="75000"/>
                    <a:alpha val="64000"/>
                  </a:schemeClr>
                </a:solidFill>
              </a:rPr>
              <a:t>Concept</a:t>
            </a:r>
            <a:endParaRPr lang="nl-NL" sz="12000" b="1" dirty="0">
              <a:solidFill>
                <a:schemeClr val="bg2">
                  <a:lumMod val="75000"/>
                  <a:alpha val="64000"/>
                </a:schemeClr>
              </a:solidFill>
            </a:endParaRPr>
          </a:p>
        </p:txBody>
      </p:sp>
    </p:spTree>
    <p:extLst>
      <p:ext uri="{BB962C8B-B14F-4D97-AF65-F5344CB8AC3E}">
        <p14:creationId xmlns:p14="http://schemas.microsoft.com/office/powerpoint/2010/main" val="16135048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b="1" dirty="0" err="1" smtClean="0"/>
              <a:t>Inleiding</a:t>
            </a:r>
            <a:endParaRPr lang="nl-NL" b="1" dirty="0"/>
          </a:p>
        </p:txBody>
      </p:sp>
      <p:sp>
        <p:nvSpPr>
          <p:cNvPr id="3" name="Tijdelijke aanduiding voor inhoud 2"/>
          <p:cNvSpPr>
            <a:spLocks noGrp="1"/>
          </p:cNvSpPr>
          <p:nvPr>
            <p:ph idx="1"/>
          </p:nvPr>
        </p:nvSpPr>
        <p:spPr/>
        <p:txBody>
          <a:bodyPr>
            <a:normAutofit/>
          </a:bodyPr>
          <a:lstStyle/>
          <a:p>
            <a:pPr marL="0" indent="0">
              <a:lnSpc>
                <a:spcPct val="100000"/>
              </a:lnSpc>
              <a:spcBef>
                <a:spcPts val="0"/>
              </a:spcBef>
              <a:buNone/>
              <a:defRPr/>
            </a:pPr>
            <a:r>
              <a:rPr lang="nl-NL" sz="2400" dirty="0"/>
              <a:t>ANCA-geassocieerde vasculitis (AAV)</a:t>
            </a:r>
          </a:p>
          <a:p>
            <a:pPr marL="0" indent="0">
              <a:lnSpc>
                <a:spcPct val="100000"/>
              </a:lnSpc>
              <a:spcBef>
                <a:spcPts val="0"/>
              </a:spcBef>
              <a:buNone/>
              <a:defRPr/>
            </a:pPr>
            <a:endParaRPr lang="nl-NL" sz="2400" dirty="0"/>
          </a:p>
          <a:p>
            <a:pPr lvl="1">
              <a:lnSpc>
                <a:spcPct val="100000"/>
              </a:lnSpc>
              <a:spcBef>
                <a:spcPts val="0"/>
              </a:spcBef>
              <a:buFont typeface="Arial" charset="0"/>
              <a:buChar char="•"/>
            </a:pPr>
            <a:r>
              <a:rPr lang="nl-NL" dirty="0" err="1"/>
              <a:t>g</a:t>
            </a:r>
            <a:r>
              <a:rPr lang="nl-NL" dirty="0" err="1" smtClean="0"/>
              <a:t>ranulomatosis</a:t>
            </a:r>
            <a:r>
              <a:rPr lang="nl-NL" dirty="0" smtClean="0"/>
              <a:t> met polyangiitis (GPA)</a:t>
            </a:r>
          </a:p>
          <a:p>
            <a:pPr lvl="1">
              <a:lnSpc>
                <a:spcPct val="100000"/>
              </a:lnSpc>
              <a:spcBef>
                <a:spcPts val="0"/>
              </a:spcBef>
              <a:buFont typeface="Arial" charset="0"/>
              <a:buChar char="•"/>
            </a:pPr>
            <a:r>
              <a:rPr lang="nl-NL" dirty="0"/>
              <a:t>m</a:t>
            </a:r>
            <a:r>
              <a:rPr lang="nl-NL" dirty="0" smtClean="0"/>
              <a:t>icroscopische polyangiitis (MPA)</a:t>
            </a:r>
          </a:p>
          <a:p>
            <a:pPr lvl="1">
              <a:lnSpc>
                <a:spcPct val="100000"/>
              </a:lnSpc>
              <a:spcBef>
                <a:spcPts val="0"/>
              </a:spcBef>
              <a:buFont typeface="Arial" charset="0"/>
              <a:buChar char="•"/>
            </a:pPr>
            <a:r>
              <a:rPr lang="nl-NL" dirty="0"/>
              <a:t>e</a:t>
            </a:r>
            <a:r>
              <a:rPr lang="nl-NL" dirty="0" smtClean="0"/>
              <a:t>osinofiele </a:t>
            </a:r>
            <a:r>
              <a:rPr lang="nl-NL" dirty="0" err="1" smtClean="0"/>
              <a:t>granulomatosis</a:t>
            </a:r>
            <a:r>
              <a:rPr lang="nl-NL" dirty="0" smtClean="0"/>
              <a:t> met polyangiitis (EGPA)</a:t>
            </a:r>
          </a:p>
          <a:p>
            <a:pPr lvl="1">
              <a:lnSpc>
                <a:spcPct val="100000"/>
              </a:lnSpc>
              <a:spcBef>
                <a:spcPts val="0"/>
              </a:spcBef>
              <a:buFont typeface="Wingdings" charset="2"/>
              <a:buChar char="§"/>
            </a:pPr>
            <a:endParaRPr lang="nl-NL" dirty="0"/>
          </a:p>
          <a:p>
            <a:pPr lvl="1">
              <a:lnSpc>
                <a:spcPct val="100000"/>
              </a:lnSpc>
              <a:spcBef>
                <a:spcPts val="0"/>
              </a:spcBef>
              <a:buFont typeface="Wingdings" charset="2"/>
              <a:buChar char="§"/>
            </a:pPr>
            <a:endParaRPr lang="nl-NL" dirty="0" smtClean="0"/>
          </a:p>
          <a:p>
            <a:pPr marL="0" indent="0">
              <a:lnSpc>
                <a:spcPct val="100000"/>
              </a:lnSpc>
              <a:spcBef>
                <a:spcPts val="0"/>
              </a:spcBef>
              <a:buNone/>
            </a:pPr>
            <a:endParaRPr lang="nl-NL" sz="2400" dirty="0"/>
          </a:p>
          <a:p>
            <a:pPr marL="0" indent="0">
              <a:lnSpc>
                <a:spcPct val="100000"/>
              </a:lnSpc>
              <a:spcBef>
                <a:spcPts val="0"/>
              </a:spcBef>
              <a:buNone/>
            </a:pPr>
            <a:r>
              <a:rPr lang="nl-NL" sz="2400" dirty="0"/>
              <a:t>Renale betrokkenheid  →   behandeling door nefroloog</a:t>
            </a:r>
          </a:p>
        </p:txBody>
      </p:sp>
      <p:sp>
        <p:nvSpPr>
          <p:cNvPr id="4" name="Tekstvak 3"/>
          <p:cNvSpPr txBox="1"/>
          <p:nvPr/>
        </p:nvSpPr>
        <p:spPr>
          <a:xfrm rot="19846468">
            <a:off x="253505" y="2145555"/>
            <a:ext cx="7860632" cy="1938992"/>
          </a:xfrm>
          <a:prstGeom prst="rect">
            <a:avLst/>
          </a:prstGeom>
          <a:noFill/>
        </p:spPr>
        <p:txBody>
          <a:bodyPr wrap="square" rtlCol="0" anchor="ctr" anchorCtr="0">
            <a:spAutoFit/>
          </a:bodyPr>
          <a:lstStyle/>
          <a:p>
            <a:pPr algn="ctr"/>
            <a:r>
              <a:rPr lang="nl-NL" sz="12000" b="1" dirty="0" smtClean="0">
                <a:solidFill>
                  <a:schemeClr val="bg2">
                    <a:lumMod val="75000"/>
                    <a:alpha val="64000"/>
                  </a:schemeClr>
                </a:solidFill>
              </a:rPr>
              <a:t>Concept</a:t>
            </a:r>
            <a:endParaRPr lang="nl-NL" sz="12000" b="1" dirty="0">
              <a:solidFill>
                <a:schemeClr val="bg2">
                  <a:lumMod val="75000"/>
                  <a:alpha val="64000"/>
                </a:schemeClr>
              </a:solidFill>
            </a:endParaRPr>
          </a:p>
        </p:txBody>
      </p:sp>
    </p:spTree>
    <p:extLst>
      <p:ext uri="{BB962C8B-B14F-4D97-AF65-F5344CB8AC3E}">
        <p14:creationId xmlns:p14="http://schemas.microsoft.com/office/powerpoint/2010/main" val="1613553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smtClean="0"/>
              <a:t>Diagnose</a:t>
            </a:r>
            <a:endParaRPr lang="nl-NL" b="1" dirty="0"/>
          </a:p>
        </p:txBody>
      </p:sp>
      <p:sp>
        <p:nvSpPr>
          <p:cNvPr id="3" name="Tijdelijke aanduiding voor inhoud 2"/>
          <p:cNvSpPr>
            <a:spLocks noGrp="1"/>
          </p:cNvSpPr>
          <p:nvPr>
            <p:ph idx="1"/>
          </p:nvPr>
        </p:nvSpPr>
        <p:spPr/>
        <p:txBody>
          <a:bodyPr/>
          <a:lstStyle/>
          <a:p>
            <a:r>
              <a:rPr lang="nl-NL" sz="2400" dirty="0" smtClean="0"/>
              <a:t>Associatie </a:t>
            </a:r>
            <a:r>
              <a:rPr lang="nl-NL" sz="2400" dirty="0"/>
              <a:t>↑ MPO of PR-3 ANCA titer</a:t>
            </a:r>
          </a:p>
          <a:p>
            <a:endParaRPr lang="nl-NL" sz="2400" dirty="0"/>
          </a:p>
          <a:p>
            <a:r>
              <a:rPr lang="nl-NL" sz="2400" dirty="0"/>
              <a:t>Cito bepaling ANCA en anti-GBM antistoffen &lt;24u </a:t>
            </a:r>
          </a:p>
          <a:p>
            <a:endParaRPr lang="nl-NL" sz="2400" dirty="0"/>
          </a:p>
          <a:p>
            <a:r>
              <a:rPr lang="nl-NL" sz="2400" dirty="0" err="1" smtClean="0"/>
              <a:t>Nierbiopsie</a:t>
            </a:r>
            <a:r>
              <a:rPr lang="nl-NL" sz="2400" dirty="0" smtClean="0"/>
              <a:t> nodig?</a:t>
            </a:r>
            <a:endParaRPr lang="nl-NL" sz="2400" dirty="0"/>
          </a:p>
          <a:p>
            <a:endParaRPr lang="nl-NL" dirty="0"/>
          </a:p>
          <a:p>
            <a:endParaRPr lang="nl-NL" dirty="0" smtClean="0"/>
          </a:p>
          <a:p>
            <a:endParaRPr lang="nl-NL" dirty="0"/>
          </a:p>
          <a:p>
            <a:endParaRPr lang="nl-NL" dirty="0"/>
          </a:p>
        </p:txBody>
      </p:sp>
      <p:sp>
        <p:nvSpPr>
          <p:cNvPr id="4" name="Tekstvak 3"/>
          <p:cNvSpPr txBox="1"/>
          <p:nvPr/>
        </p:nvSpPr>
        <p:spPr>
          <a:xfrm rot="19846468">
            <a:off x="253505" y="2145555"/>
            <a:ext cx="7860632" cy="1938992"/>
          </a:xfrm>
          <a:prstGeom prst="rect">
            <a:avLst/>
          </a:prstGeom>
          <a:noFill/>
        </p:spPr>
        <p:txBody>
          <a:bodyPr wrap="square" rtlCol="0" anchor="ctr" anchorCtr="0">
            <a:spAutoFit/>
          </a:bodyPr>
          <a:lstStyle/>
          <a:p>
            <a:pPr algn="ctr"/>
            <a:r>
              <a:rPr lang="nl-NL" sz="12000" b="1" dirty="0" smtClean="0">
                <a:solidFill>
                  <a:schemeClr val="bg2">
                    <a:lumMod val="75000"/>
                    <a:alpha val="64000"/>
                  </a:schemeClr>
                </a:solidFill>
              </a:rPr>
              <a:t>Concept</a:t>
            </a:r>
            <a:endParaRPr lang="nl-NL" sz="12000" b="1" dirty="0">
              <a:solidFill>
                <a:schemeClr val="bg2">
                  <a:lumMod val="75000"/>
                  <a:alpha val="64000"/>
                </a:schemeClr>
              </a:solidFill>
            </a:endParaRPr>
          </a:p>
        </p:txBody>
      </p:sp>
    </p:spTree>
    <p:extLst>
      <p:ext uri="{BB962C8B-B14F-4D97-AF65-F5344CB8AC3E}">
        <p14:creationId xmlns:p14="http://schemas.microsoft.com/office/powerpoint/2010/main" val="2207394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iterate type="lt">
                                    <p:tmAbs val="0"/>
                                  </p:iterate>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8" presetClass="emph" presetSubtype="0" fill="hold" nodeType="clickEffect">
                                  <p:stCondLst>
                                    <p:cond delay="0"/>
                                  </p:stCondLst>
                                  <p:iterate type="lt">
                                    <p:tmPct val="4000"/>
                                  </p:iterate>
                                  <p:childTnLst>
                                    <p:set>
                                      <p:cBhvr override="childStyle">
                                        <p:cTn id="14" dur="500" fill="hold"/>
                                        <p:tgtEl>
                                          <p:spTgt spid="3">
                                            <p:txEl>
                                              <p:pRg st="2" end="2"/>
                                            </p:txEl>
                                          </p:spTgt>
                                        </p:tgtEl>
                                        <p:attrNameLst>
                                          <p:attrName>style.textDecorationUnderline</p:attrName>
                                        </p:attrNameLst>
                                      </p:cBhvr>
                                      <p:to>
                                        <p:strVal val="tru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iterate type="lt">
                                    <p:tmAbs val="0"/>
                                  </p:iterate>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8" presetClass="emph" presetSubtype="0" fill="hold" nodeType="clickEffect">
                                  <p:stCondLst>
                                    <p:cond delay="0"/>
                                  </p:stCondLst>
                                  <p:iterate type="lt">
                                    <p:tmPct val="4000"/>
                                  </p:iterate>
                                  <p:childTnLst>
                                    <p:set>
                                      <p:cBhvr override="childStyle">
                                        <p:cTn id="22" dur="500" fill="hold"/>
                                        <p:tgtEl>
                                          <p:spTgt spid="3">
                                            <p:txEl>
                                              <p:pRg st="4" end="4"/>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smtClean="0"/>
              <a:t>Diagnose</a:t>
            </a:r>
            <a:endParaRPr lang="nl-NL" b="1" dirty="0"/>
          </a:p>
        </p:txBody>
      </p:sp>
      <p:sp>
        <p:nvSpPr>
          <p:cNvPr id="3" name="Tijdelijke aanduiding voor inhoud 2"/>
          <p:cNvSpPr>
            <a:spLocks noGrp="1"/>
          </p:cNvSpPr>
          <p:nvPr>
            <p:ph idx="1"/>
          </p:nvPr>
        </p:nvSpPr>
        <p:spPr>
          <a:xfrm>
            <a:off x="628650" y="1825625"/>
            <a:ext cx="8312150" cy="4351338"/>
          </a:xfrm>
        </p:spPr>
        <p:txBody>
          <a:bodyPr>
            <a:noAutofit/>
          </a:bodyPr>
          <a:lstStyle/>
          <a:p>
            <a:pPr>
              <a:buFont typeface="Arial" charset="0"/>
              <a:buChar char="•"/>
            </a:pPr>
            <a:r>
              <a:rPr lang="nl-NL" sz="2400" dirty="0"/>
              <a:t>Stadium van ziekte</a:t>
            </a:r>
          </a:p>
          <a:p>
            <a:pPr>
              <a:buFont typeface="Arial" charset="0"/>
              <a:buChar char="•"/>
            </a:pPr>
            <a:endParaRPr lang="nl-NL" sz="2400" dirty="0"/>
          </a:p>
          <a:p>
            <a:pPr marL="0" indent="0">
              <a:buNone/>
            </a:pPr>
            <a:r>
              <a:rPr lang="nl-NL" sz="2400" dirty="0"/>
              <a:t> </a:t>
            </a:r>
            <a:r>
              <a:rPr lang="nl-NL" sz="2400" dirty="0" smtClean="0"/>
              <a:t>  </a:t>
            </a:r>
            <a:r>
              <a:rPr lang="nl-NL" sz="2000" dirty="0" smtClean="0"/>
              <a:t>definitie remissie afwijkend t.o.v. KDIGO: microscopische hematurie</a:t>
            </a:r>
            <a:endParaRPr lang="nl-NL" sz="2000" dirty="0"/>
          </a:p>
          <a:p>
            <a:pPr>
              <a:buFont typeface="Arial" charset="0"/>
              <a:buChar char="•"/>
            </a:pPr>
            <a:endParaRPr lang="nl-NL" sz="2400" dirty="0"/>
          </a:p>
          <a:p>
            <a:pPr>
              <a:buFont typeface="Arial" charset="0"/>
              <a:buChar char="•"/>
            </a:pPr>
            <a:endParaRPr lang="nl-NL" sz="2400" dirty="0" smtClean="0"/>
          </a:p>
          <a:p>
            <a:pPr>
              <a:buFont typeface="Arial" charset="0"/>
              <a:buChar char="•"/>
            </a:pPr>
            <a:r>
              <a:rPr lang="nl-NL" sz="2400" dirty="0" smtClean="0"/>
              <a:t>Aandeel </a:t>
            </a:r>
            <a:r>
              <a:rPr lang="nl-NL" sz="2400" dirty="0"/>
              <a:t>actieve ziekte en chronische schade</a:t>
            </a:r>
          </a:p>
          <a:p>
            <a:pPr marL="0" indent="0">
              <a:buNone/>
            </a:pPr>
            <a:r>
              <a:rPr lang="nl-NL" sz="2400" dirty="0"/>
              <a:t>	</a:t>
            </a:r>
          </a:p>
          <a:p>
            <a:pPr marL="0" indent="0">
              <a:buNone/>
            </a:pPr>
            <a:r>
              <a:rPr lang="nl-NL" sz="2400" dirty="0"/>
              <a:t> </a:t>
            </a:r>
            <a:r>
              <a:rPr lang="nl-NL" sz="2400" dirty="0" smtClean="0"/>
              <a:t>  </a:t>
            </a:r>
            <a:r>
              <a:rPr lang="nl-NL" sz="2000" dirty="0" smtClean="0"/>
              <a:t>BVAS-3 </a:t>
            </a:r>
            <a:r>
              <a:rPr lang="nl-NL" sz="2000" dirty="0"/>
              <a:t>score </a:t>
            </a:r>
            <a:r>
              <a:rPr lang="nl-NL" sz="2000" dirty="0" smtClean="0"/>
              <a:t>  </a:t>
            </a:r>
            <a:r>
              <a:rPr lang="nl-NL" sz="2000" dirty="0" smtClean="0">
                <a:hlinkClick r:id="rId3"/>
              </a:rPr>
              <a:t>http</a:t>
            </a:r>
            <a:r>
              <a:rPr lang="nl-NL" sz="2000" dirty="0">
                <a:hlinkClick r:id="rId3"/>
              </a:rPr>
              <a:t>://</a:t>
            </a:r>
            <a:r>
              <a:rPr lang="nl-NL" sz="2000" dirty="0" smtClean="0">
                <a:hlinkClick r:id="rId3"/>
              </a:rPr>
              <a:t>golem.ndorms.ox.ac.uk/calculators/bvas.html</a:t>
            </a:r>
            <a:endParaRPr lang="nl-NL" sz="2000" dirty="0"/>
          </a:p>
        </p:txBody>
      </p:sp>
      <p:sp>
        <p:nvSpPr>
          <p:cNvPr id="4" name="Tekstvak 3"/>
          <p:cNvSpPr txBox="1"/>
          <p:nvPr/>
        </p:nvSpPr>
        <p:spPr>
          <a:xfrm rot="19846468">
            <a:off x="253505" y="2145555"/>
            <a:ext cx="7860632" cy="1938992"/>
          </a:xfrm>
          <a:prstGeom prst="rect">
            <a:avLst/>
          </a:prstGeom>
          <a:noFill/>
        </p:spPr>
        <p:txBody>
          <a:bodyPr wrap="square" rtlCol="0" anchor="ctr" anchorCtr="0">
            <a:spAutoFit/>
          </a:bodyPr>
          <a:lstStyle/>
          <a:p>
            <a:pPr algn="ctr"/>
            <a:r>
              <a:rPr lang="nl-NL" sz="12000" b="1" dirty="0" smtClean="0">
                <a:solidFill>
                  <a:schemeClr val="bg2">
                    <a:lumMod val="75000"/>
                    <a:alpha val="64000"/>
                  </a:schemeClr>
                </a:solidFill>
              </a:rPr>
              <a:t>Concept</a:t>
            </a:r>
            <a:endParaRPr lang="nl-NL" sz="12000" b="1" dirty="0">
              <a:solidFill>
                <a:schemeClr val="bg2">
                  <a:lumMod val="75000"/>
                  <a:alpha val="64000"/>
                </a:schemeClr>
              </a:solidFill>
            </a:endParaRPr>
          </a:p>
        </p:txBody>
      </p:sp>
    </p:spTree>
    <p:extLst>
      <p:ext uri="{BB962C8B-B14F-4D97-AF65-F5344CB8AC3E}">
        <p14:creationId xmlns:p14="http://schemas.microsoft.com/office/powerpoint/2010/main" val="2882713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iterate type="lt">
                                    <p:tmAbs val="0"/>
                                  </p:iterate>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8" presetClass="emph" presetSubtype="0" fill="hold" nodeType="clickEffect">
                                  <p:stCondLst>
                                    <p:cond delay="0"/>
                                  </p:stCondLst>
                                  <p:iterate type="lt">
                                    <p:tmPct val="4000"/>
                                  </p:iterate>
                                  <p:childTnLst>
                                    <p:set>
                                      <p:cBhvr override="childStyle">
                                        <p:cTn id="10" dur="500" fill="hold"/>
                                        <p:tgtEl>
                                          <p:spTgt spid="3">
                                            <p:txEl>
                                              <p:pRg st="0" end="0"/>
                                            </p:txEl>
                                          </p:spTgt>
                                        </p:tgtEl>
                                        <p:attrNameLst>
                                          <p:attrName>style.textDecorationUnderline</p:attrName>
                                        </p:attrNameLst>
                                      </p:cBhvr>
                                      <p:to>
                                        <p:strVal val="tru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iterate type="lt">
                                    <p:tmAbs val="0"/>
                                  </p:iterate>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iterate type="lt">
                                    <p:tmAbs val="0"/>
                                  </p:iterate>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8" presetClass="emph" presetSubtype="0" fill="hold" nodeType="clickEffect">
                                  <p:stCondLst>
                                    <p:cond delay="0"/>
                                  </p:stCondLst>
                                  <p:iterate type="lt">
                                    <p:tmPct val="4000"/>
                                  </p:iterate>
                                  <p:childTnLst>
                                    <p:set>
                                      <p:cBhvr override="childStyle">
                                        <p:cTn id="22" dur="500" fill="hold"/>
                                        <p:tgtEl>
                                          <p:spTgt spid="3">
                                            <p:txEl>
                                              <p:pRg st="5" end="5"/>
                                            </p:txEl>
                                          </p:spTgt>
                                        </p:tgtEl>
                                        <p:attrNameLst>
                                          <p:attrName>style.textDecorationUnderline</p:attrName>
                                        </p:attrNameLst>
                                      </p:cBhvr>
                                      <p:to>
                                        <p:strVal val="tru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iterate type="lt">
                                    <p:tmAbs val="0"/>
                                  </p:iterate>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smtClean="0"/>
              <a:t>Behandeling</a:t>
            </a:r>
            <a:endParaRPr lang="nl-NL" b="1" dirty="0"/>
          </a:p>
        </p:txBody>
      </p:sp>
      <p:sp>
        <p:nvSpPr>
          <p:cNvPr id="3" name="Tijdelijke aanduiding voor inhoud 2"/>
          <p:cNvSpPr>
            <a:spLocks noGrp="1"/>
          </p:cNvSpPr>
          <p:nvPr>
            <p:ph idx="1"/>
          </p:nvPr>
        </p:nvSpPr>
        <p:spPr/>
        <p:txBody>
          <a:bodyPr>
            <a:normAutofit/>
          </a:bodyPr>
          <a:lstStyle/>
          <a:p>
            <a:r>
              <a:rPr lang="nl-NL" sz="2400" dirty="0"/>
              <a:t>Inductiebehandeling</a:t>
            </a:r>
          </a:p>
          <a:p>
            <a:endParaRPr lang="nl-NL" sz="2400" dirty="0"/>
          </a:p>
          <a:p>
            <a:r>
              <a:rPr lang="nl-NL" sz="2400" dirty="0"/>
              <a:t>Onderhoudsbehandeling</a:t>
            </a:r>
          </a:p>
          <a:p>
            <a:endParaRPr lang="nl-NL" sz="2400" dirty="0"/>
          </a:p>
          <a:p>
            <a:r>
              <a:rPr lang="nl-NL" sz="2400" dirty="0"/>
              <a:t>Behandeling relapse</a:t>
            </a:r>
          </a:p>
          <a:p>
            <a:endParaRPr lang="nl-NL" sz="2400" dirty="0"/>
          </a:p>
          <a:p>
            <a:r>
              <a:rPr lang="nl-NL" sz="2400" dirty="0"/>
              <a:t>Behandeling therapieresistente ziekte</a:t>
            </a:r>
          </a:p>
        </p:txBody>
      </p:sp>
      <p:sp>
        <p:nvSpPr>
          <p:cNvPr id="4" name="Tekstvak 3"/>
          <p:cNvSpPr txBox="1"/>
          <p:nvPr/>
        </p:nvSpPr>
        <p:spPr>
          <a:xfrm rot="19846468">
            <a:off x="253505" y="2145555"/>
            <a:ext cx="7860632" cy="1938992"/>
          </a:xfrm>
          <a:prstGeom prst="rect">
            <a:avLst/>
          </a:prstGeom>
          <a:noFill/>
        </p:spPr>
        <p:txBody>
          <a:bodyPr wrap="square" rtlCol="0" anchor="ctr" anchorCtr="0">
            <a:spAutoFit/>
          </a:bodyPr>
          <a:lstStyle/>
          <a:p>
            <a:pPr algn="ctr"/>
            <a:r>
              <a:rPr lang="nl-NL" sz="12000" b="1" dirty="0" smtClean="0">
                <a:solidFill>
                  <a:schemeClr val="bg2">
                    <a:lumMod val="75000"/>
                    <a:alpha val="64000"/>
                  </a:schemeClr>
                </a:solidFill>
              </a:rPr>
              <a:t>Concept</a:t>
            </a:r>
            <a:endParaRPr lang="nl-NL" sz="12000" b="1" dirty="0">
              <a:solidFill>
                <a:schemeClr val="bg2">
                  <a:lumMod val="75000"/>
                  <a:alpha val="64000"/>
                </a:schemeClr>
              </a:solidFill>
            </a:endParaRPr>
          </a:p>
        </p:txBody>
      </p:sp>
    </p:spTree>
    <p:extLst>
      <p:ext uri="{BB962C8B-B14F-4D97-AF65-F5344CB8AC3E}">
        <p14:creationId xmlns:p14="http://schemas.microsoft.com/office/powerpoint/2010/main" val="5298830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smtClean="0"/>
              <a:t>Behandeling</a:t>
            </a:r>
            <a:endParaRPr lang="nl-NL" b="1" dirty="0"/>
          </a:p>
        </p:txBody>
      </p:sp>
      <p:sp>
        <p:nvSpPr>
          <p:cNvPr id="3" name="Tijdelijke aanduiding voor inhoud 2"/>
          <p:cNvSpPr>
            <a:spLocks noGrp="1"/>
          </p:cNvSpPr>
          <p:nvPr>
            <p:ph idx="1"/>
          </p:nvPr>
        </p:nvSpPr>
        <p:spPr/>
        <p:txBody>
          <a:bodyPr>
            <a:normAutofit/>
          </a:bodyPr>
          <a:lstStyle/>
          <a:p>
            <a:r>
              <a:rPr lang="nl-NL" sz="2400" b="1" dirty="0"/>
              <a:t>Inductiebehandeling</a:t>
            </a:r>
          </a:p>
          <a:p>
            <a:endParaRPr lang="nl-NL" sz="2400" dirty="0"/>
          </a:p>
          <a:p>
            <a:r>
              <a:rPr lang="nl-NL" sz="2400" dirty="0"/>
              <a:t>Onderhoudsbehandeling</a:t>
            </a:r>
          </a:p>
          <a:p>
            <a:endParaRPr lang="nl-NL" sz="2400" dirty="0"/>
          </a:p>
          <a:p>
            <a:r>
              <a:rPr lang="nl-NL" sz="2400" dirty="0"/>
              <a:t>Behandeling relapse</a:t>
            </a:r>
          </a:p>
          <a:p>
            <a:endParaRPr lang="nl-NL" sz="2400" dirty="0"/>
          </a:p>
          <a:p>
            <a:r>
              <a:rPr lang="nl-NL" sz="2400" dirty="0"/>
              <a:t>Behandeling therapieresistente ziekte</a:t>
            </a:r>
          </a:p>
        </p:txBody>
      </p:sp>
      <p:sp>
        <p:nvSpPr>
          <p:cNvPr id="4" name="Tekstvak 3"/>
          <p:cNvSpPr txBox="1"/>
          <p:nvPr/>
        </p:nvSpPr>
        <p:spPr>
          <a:xfrm rot="19846468">
            <a:off x="253505" y="2145555"/>
            <a:ext cx="7860632" cy="1938992"/>
          </a:xfrm>
          <a:prstGeom prst="rect">
            <a:avLst/>
          </a:prstGeom>
          <a:noFill/>
        </p:spPr>
        <p:txBody>
          <a:bodyPr wrap="square" rtlCol="0" anchor="ctr" anchorCtr="0">
            <a:spAutoFit/>
          </a:bodyPr>
          <a:lstStyle/>
          <a:p>
            <a:pPr algn="ctr"/>
            <a:r>
              <a:rPr lang="nl-NL" sz="12000" b="1" dirty="0" smtClean="0">
                <a:solidFill>
                  <a:schemeClr val="bg2">
                    <a:lumMod val="75000"/>
                    <a:alpha val="64000"/>
                  </a:schemeClr>
                </a:solidFill>
              </a:rPr>
              <a:t>Concept</a:t>
            </a:r>
            <a:endParaRPr lang="nl-NL" sz="12000" b="1" dirty="0">
              <a:solidFill>
                <a:schemeClr val="bg2">
                  <a:lumMod val="75000"/>
                  <a:alpha val="64000"/>
                </a:schemeClr>
              </a:solidFill>
            </a:endParaRPr>
          </a:p>
        </p:txBody>
      </p:sp>
    </p:spTree>
    <p:extLst>
      <p:ext uri="{BB962C8B-B14F-4D97-AF65-F5344CB8AC3E}">
        <p14:creationId xmlns:p14="http://schemas.microsoft.com/office/powerpoint/2010/main" val="17205287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endParaRPr lang="nl-NL"/>
          </a:p>
        </p:txBody>
      </p:sp>
      <p:pic>
        <p:nvPicPr>
          <p:cNvPr id="1025" name="Afbeelding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16" y="711200"/>
            <a:ext cx="9150116" cy="5181600"/>
          </a:xfrm>
          <a:prstGeom prst="rect">
            <a:avLst/>
          </a:prstGeom>
          <a:noFill/>
          <a:extLst>
            <a:ext uri="{909E8E84-426E-40DD-AFC4-6F175D3DCCD1}">
              <a14:hiddenFill xmlns:a14="http://schemas.microsoft.com/office/drawing/2010/main">
                <a:solidFill>
                  <a:srgbClr val="FFFFFF"/>
                </a:solidFill>
              </a14:hiddenFill>
            </a:ext>
          </a:extLst>
        </p:spPr>
      </p:pic>
      <p:sp>
        <p:nvSpPr>
          <p:cNvPr id="6" name="Rechthoek 5"/>
          <p:cNvSpPr/>
          <p:nvPr/>
        </p:nvSpPr>
        <p:spPr>
          <a:xfrm>
            <a:off x="-6116" y="1322916"/>
            <a:ext cx="9144000" cy="456988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1350"/>
          </a:p>
        </p:txBody>
      </p:sp>
      <p:sp>
        <p:nvSpPr>
          <p:cNvPr id="5" name="Tekstvak 4"/>
          <p:cNvSpPr txBox="1"/>
          <p:nvPr/>
        </p:nvSpPr>
        <p:spPr>
          <a:xfrm rot="19846468">
            <a:off x="253505" y="2145555"/>
            <a:ext cx="7860632" cy="1938992"/>
          </a:xfrm>
          <a:prstGeom prst="rect">
            <a:avLst/>
          </a:prstGeom>
          <a:noFill/>
        </p:spPr>
        <p:txBody>
          <a:bodyPr wrap="square" rtlCol="0" anchor="ctr" anchorCtr="0">
            <a:spAutoFit/>
          </a:bodyPr>
          <a:lstStyle/>
          <a:p>
            <a:pPr algn="ctr"/>
            <a:r>
              <a:rPr lang="nl-NL" sz="12000" b="1" dirty="0" smtClean="0">
                <a:solidFill>
                  <a:schemeClr val="bg2">
                    <a:lumMod val="75000"/>
                    <a:alpha val="64000"/>
                  </a:schemeClr>
                </a:solidFill>
              </a:rPr>
              <a:t>Concept</a:t>
            </a:r>
            <a:endParaRPr lang="nl-NL" sz="12000" b="1" dirty="0">
              <a:solidFill>
                <a:schemeClr val="bg2">
                  <a:lumMod val="75000"/>
                  <a:alpha val="64000"/>
                </a:schemeClr>
              </a:solidFill>
            </a:endParaRPr>
          </a:p>
        </p:txBody>
      </p:sp>
    </p:spTree>
    <p:extLst>
      <p:ext uri="{BB962C8B-B14F-4D97-AF65-F5344CB8AC3E}">
        <p14:creationId xmlns:p14="http://schemas.microsoft.com/office/powerpoint/2010/main" val="5861434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endParaRPr lang="nl-NL"/>
          </a:p>
        </p:txBody>
      </p:sp>
      <p:pic>
        <p:nvPicPr>
          <p:cNvPr id="1025" name="Afbeelding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16" y="711200"/>
            <a:ext cx="9150116" cy="5181600"/>
          </a:xfrm>
          <a:prstGeom prst="rect">
            <a:avLst/>
          </a:prstGeom>
          <a:noFill/>
          <a:extLst>
            <a:ext uri="{909E8E84-426E-40DD-AFC4-6F175D3DCCD1}">
              <a14:hiddenFill xmlns:a14="http://schemas.microsoft.com/office/drawing/2010/main">
                <a:solidFill>
                  <a:srgbClr val="FFFFFF"/>
                </a:solidFill>
              </a14:hiddenFill>
            </a:ext>
          </a:extLst>
        </p:spPr>
      </p:pic>
      <p:sp>
        <p:nvSpPr>
          <p:cNvPr id="7" name="Rechthoek 6"/>
          <p:cNvSpPr/>
          <p:nvPr/>
        </p:nvSpPr>
        <p:spPr>
          <a:xfrm>
            <a:off x="2044700" y="1320800"/>
            <a:ext cx="7099300" cy="457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1350"/>
          </a:p>
        </p:txBody>
      </p:sp>
      <p:sp>
        <p:nvSpPr>
          <p:cNvPr id="8" name="Rechthoek 7"/>
          <p:cNvSpPr/>
          <p:nvPr/>
        </p:nvSpPr>
        <p:spPr>
          <a:xfrm>
            <a:off x="73481" y="2428875"/>
            <a:ext cx="1891623" cy="757237"/>
          </a:xfrm>
          <a:prstGeom prst="rect">
            <a:avLst/>
          </a:prstGeom>
          <a:noFill/>
          <a:ln w="603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 name="Tekstvak 5"/>
          <p:cNvSpPr txBox="1"/>
          <p:nvPr/>
        </p:nvSpPr>
        <p:spPr>
          <a:xfrm rot="19846468">
            <a:off x="253505" y="2145555"/>
            <a:ext cx="7860632" cy="1938992"/>
          </a:xfrm>
          <a:prstGeom prst="rect">
            <a:avLst/>
          </a:prstGeom>
          <a:noFill/>
        </p:spPr>
        <p:txBody>
          <a:bodyPr wrap="square" rtlCol="0" anchor="ctr" anchorCtr="0">
            <a:spAutoFit/>
          </a:bodyPr>
          <a:lstStyle/>
          <a:p>
            <a:pPr algn="ctr"/>
            <a:r>
              <a:rPr lang="nl-NL" sz="12000" b="1" dirty="0" smtClean="0">
                <a:solidFill>
                  <a:schemeClr val="bg2">
                    <a:lumMod val="75000"/>
                    <a:alpha val="64000"/>
                  </a:schemeClr>
                </a:solidFill>
              </a:rPr>
              <a:t>Concept</a:t>
            </a:r>
            <a:endParaRPr lang="nl-NL" sz="12000" b="1" dirty="0">
              <a:solidFill>
                <a:schemeClr val="bg2">
                  <a:lumMod val="75000"/>
                  <a:alpha val="64000"/>
                </a:schemeClr>
              </a:solidFill>
            </a:endParaRPr>
          </a:p>
        </p:txBody>
      </p:sp>
    </p:spTree>
    <p:extLst>
      <p:ext uri="{BB962C8B-B14F-4D97-AF65-F5344CB8AC3E}">
        <p14:creationId xmlns:p14="http://schemas.microsoft.com/office/powerpoint/2010/main" val="93317392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hema">
  <a:themeElements>
    <a:clrScheme name="Office-thema">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them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h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5589</TotalTime>
  <Words>1889</Words>
  <Application>Microsoft Office PowerPoint</Application>
  <PresentationFormat>Diavoorstelling (4:3)</PresentationFormat>
  <Paragraphs>266</Paragraphs>
  <Slides>21</Slides>
  <Notes>20</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21</vt:i4>
      </vt:variant>
    </vt:vector>
  </HeadingPairs>
  <TitlesOfParts>
    <vt:vector size="27" baseType="lpstr">
      <vt:lpstr>Arial</vt:lpstr>
      <vt:lpstr>Calibri</vt:lpstr>
      <vt:lpstr>Calibri Light</vt:lpstr>
      <vt:lpstr>Mangal</vt:lpstr>
      <vt:lpstr>Wingdings</vt:lpstr>
      <vt:lpstr>Office-thema</vt:lpstr>
      <vt:lpstr>ANCA-geassocieerde vasculitis</vt:lpstr>
      <vt:lpstr>Inhoud richtlijn</vt:lpstr>
      <vt:lpstr>Inleiding</vt:lpstr>
      <vt:lpstr>Diagnose</vt:lpstr>
      <vt:lpstr>Diagnose</vt:lpstr>
      <vt:lpstr>Behandeling</vt:lpstr>
      <vt:lpstr>Behandeling</vt:lpstr>
      <vt:lpstr>PowerPoint-presentatie</vt:lpstr>
      <vt:lpstr>PowerPoint-presentatie</vt:lpstr>
      <vt:lpstr>PowerPoint-presentatie</vt:lpstr>
      <vt:lpstr>PowerPoint-presentatie</vt:lpstr>
      <vt:lpstr>PowerPoint-presentatie</vt:lpstr>
      <vt:lpstr>PowerPoint-presentatie</vt:lpstr>
      <vt:lpstr>PowerPoint-presentatie</vt:lpstr>
      <vt:lpstr>Behandeling – inductiebehandeling </vt:lpstr>
      <vt:lpstr>Behandeling</vt:lpstr>
      <vt:lpstr>Behandeling - onderhoudsbehandeling</vt:lpstr>
      <vt:lpstr>Behandeling - onderhoudsbehandeling</vt:lpstr>
      <vt:lpstr>Behandeling</vt:lpstr>
      <vt:lpstr>Overige onderwerpen</vt:lpstr>
      <vt:lpstr>  Bedankt voor uw aandacht   vragen / opmerkingen?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ANCA-geassocieerde vasculitis</dc:title>
  <dc:creator>Hilde Remmelts</dc:creator>
  <cp:lastModifiedBy>Hennie van IJzerloo</cp:lastModifiedBy>
  <cp:revision>96</cp:revision>
  <dcterms:created xsi:type="dcterms:W3CDTF">2017-11-28T19:32:07Z</dcterms:created>
  <dcterms:modified xsi:type="dcterms:W3CDTF">2018-01-02T08:37:33Z</dcterms:modified>
</cp:coreProperties>
</file>