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0"/>
  </p:handoutMasterIdLst>
  <p:sldIdLst>
    <p:sldId id="256" r:id="rId2"/>
    <p:sldId id="353" r:id="rId3"/>
    <p:sldId id="354" r:id="rId4"/>
    <p:sldId id="374" r:id="rId5"/>
    <p:sldId id="331" r:id="rId6"/>
    <p:sldId id="323" r:id="rId7"/>
    <p:sldId id="367" r:id="rId8"/>
    <p:sldId id="332" r:id="rId9"/>
    <p:sldId id="318" r:id="rId10"/>
    <p:sldId id="345" r:id="rId11"/>
    <p:sldId id="311" r:id="rId12"/>
    <p:sldId id="352" r:id="rId13"/>
    <p:sldId id="340" r:id="rId14"/>
    <p:sldId id="341" r:id="rId15"/>
    <p:sldId id="346" r:id="rId16"/>
    <p:sldId id="336" r:id="rId17"/>
    <p:sldId id="347" r:id="rId18"/>
    <p:sldId id="338" r:id="rId19"/>
    <p:sldId id="343" r:id="rId20"/>
    <p:sldId id="342" r:id="rId21"/>
    <p:sldId id="358" r:id="rId22"/>
    <p:sldId id="307" r:id="rId23"/>
    <p:sldId id="306" r:id="rId24"/>
    <p:sldId id="314" r:id="rId25"/>
    <p:sldId id="308" r:id="rId26"/>
    <p:sldId id="337" r:id="rId27"/>
    <p:sldId id="355" r:id="rId28"/>
    <p:sldId id="326" r:id="rId29"/>
    <p:sldId id="327" r:id="rId30"/>
    <p:sldId id="328" r:id="rId31"/>
    <p:sldId id="356" r:id="rId32"/>
    <p:sldId id="279" r:id="rId33"/>
    <p:sldId id="329" r:id="rId34"/>
    <p:sldId id="288" r:id="rId35"/>
    <p:sldId id="291" r:id="rId36"/>
    <p:sldId id="351" r:id="rId37"/>
    <p:sldId id="284" r:id="rId38"/>
    <p:sldId id="297" r:id="rId3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0FF"/>
    <a:srgbClr val="87DCFF"/>
    <a:srgbClr val="37A4FF"/>
    <a:srgbClr val="D0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678E-8FB0-B445-99DB-E6B083DAF901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8921-6966-4A44-AD7E-46573B4F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75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62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0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39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2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8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93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5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27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72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5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2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6A4D-8D83-5243-A084-E7316219CAA6}" type="datetimeFigureOut">
              <a:rPr lang="nl-NL" smtClean="0"/>
              <a:t>24-12-2017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BF80-560E-0049-BF8B-E157370160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8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nlinelibrary.wiley.com/doi/10.1002/ejhf.2001.3.issue-4/issuetoc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5462" y="1349829"/>
            <a:ext cx="8537644" cy="2656113"/>
          </a:xfrm>
          <a:solidFill>
            <a:srgbClr val="37A4FF">
              <a:alpha val="25000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 err="1" smtClean="0"/>
              <a:t>Clinical</a:t>
            </a:r>
            <a:r>
              <a:rPr lang="nl-NL" dirty="0" smtClean="0"/>
              <a:t> </a:t>
            </a:r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 err="1" smtClean="0"/>
              <a:t>Guideline</a:t>
            </a:r>
            <a:r>
              <a:rPr lang="nl-NL" dirty="0" smtClean="0"/>
              <a:t> on management of </a:t>
            </a:r>
            <a:r>
              <a:rPr lang="nl-NL" dirty="0" err="1" smtClean="0"/>
              <a:t>patients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diabetes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chronic</a:t>
            </a:r>
            <a:r>
              <a:rPr lang="nl-NL" dirty="0" smtClean="0"/>
              <a:t> </a:t>
            </a:r>
            <a:r>
              <a:rPr lang="nl-NL" dirty="0" err="1" smtClean="0"/>
              <a:t>kidney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r>
              <a:rPr lang="nl-NL" dirty="0" smtClean="0"/>
              <a:t> stage 3b or </a:t>
            </a:r>
            <a:r>
              <a:rPr lang="nl-NL" dirty="0" err="1" smtClean="0"/>
              <a:t>higher</a:t>
            </a:r>
            <a:r>
              <a:rPr lang="nl-NL" dirty="0" smtClean="0"/>
              <a:t> (</a:t>
            </a:r>
            <a:r>
              <a:rPr lang="nl-NL" dirty="0" err="1" smtClean="0"/>
              <a:t>eGFR</a:t>
            </a:r>
            <a:r>
              <a:rPr lang="nl-NL" dirty="0" smtClean="0"/>
              <a:t> &lt; 45 ml/min)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440088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ERA-EDTA </a:t>
            </a:r>
          </a:p>
          <a:p>
            <a:r>
              <a:rPr lang="nl-NL" dirty="0" err="1" smtClean="0">
                <a:solidFill>
                  <a:schemeClr val="tx1"/>
                </a:solidFill>
              </a:rPr>
              <a:t>Nephrol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Dial</a:t>
            </a:r>
            <a:r>
              <a:rPr lang="nl-NL" dirty="0" smtClean="0">
                <a:solidFill>
                  <a:schemeClr val="tx1"/>
                </a:solidFill>
              </a:rPr>
              <a:t> Transplant 2015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 err="1" smtClean="0">
                <a:solidFill>
                  <a:schemeClr val="tx1"/>
                </a:solidFill>
              </a:rPr>
              <a:t>Papendal</a:t>
            </a:r>
            <a:r>
              <a:rPr lang="nl-NL" dirty="0" smtClean="0">
                <a:solidFill>
                  <a:schemeClr val="tx1"/>
                </a:solidFill>
              </a:rPr>
              <a:t>, 14-12-17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 smtClean="0"/>
          </a:p>
        </p:txBody>
      </p:sp>
      <p:grpSp>
        <p:nvGrpSpPr>
          <p:cNvPr id="15" name="Groeperen 14"/>
          <p:cNvGrpSpPr/>
          <p:nvPr/>
        </p:nvGrpSpPr>
        <p:grpSpPr>
          <a:xfrm>
            <a:off x="265461" y="249989"/>
            <a:ext cx="8537644" cy="873149"/>
            <a:chOff x="265461" y="249989"/>
            <a:chExt cx="8537644" cy="873149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49989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21992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2564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09770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vak 15"/>
          <p:cNvSpPr txBox="1"/>
          <p:nvPr/>
        </p:nvSpPr>
        <p:spPr>
          <a:xfrm>
            <a:off x="2372895" y="42607"/>
            <a:ext cx="6430210" cy="1015663"/>
          </a:xfrm>
          <a:prstGeom prst="rect">
            <a:avLst/>
          </a:prstGeom>
          <a:solidFill>
            <a:srgbClr val="37A4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nl-NL" sz="3000" b="1" dirty="0" smtClean="0"/>
          </a:p>
          <a:p>
            <a:pPr algn="ctr"/>
            <a:endParaRPr lang="nl-NL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0887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65461" y="1710649"/>
            <a:ext cx="8428596" cy="332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200" b="1" dirty="0" smtClean="0">
                <a:solidFill>
                  <a:srgbClr val="000000"/>
                </a:solidFill>
              </a:rPr>
              <a:t>L</a:t>
            </a:r>
            <a:r>
              <a:rPr lang="nl-NL" sz="2200" b="1" dirty="0" err="1" smtClean="0">
                <a:solidFill>
                  <a:srgbClr val="000000"/>
                </a:solidFill>
              </a:rPr>
              <a:t>ange</a:t>
            </a:r>
            <a:r>
              <a:rPr lang="nl-NL" sz="2200" b="1" dirty="0" smtClean="0">
                <a:solidFill>
                  <a:srgbClr val="000000"/>
                </a:solidFill>
              </a:rPr>
              <a:t> termijn effecten: </a:t>
            </a:r>
          </a:p>
          <a:p>
            <a:pPr marL="1085850" lvl="2" indent="-171450">
              <a:buFont typeface="Arial"/>
              <a:buChar char="•"/>
            </a:pPr>
            <a:r>
              <a:rPr lang="nl-NL" sz="2000" dirty="0"/>
              <a:t>(secundaire) preventie CV morbiditeit en mortaliteit</a:t>
            </a:r>
          </a:p>
          <a:p>
            <a:pPr marL="1085850" lvl="2" indent="-171450">
              <a:buFont typeface="Arial"/>
              <a:buChar char="•"/>
            </a:pPr>
            <a:r>
              <a:rPr lang="nl-NL" sz="2000" dirty="0" smtClean="0"/>
              <a:t>Preventie of vertraging diabetische </a:t>
            </a:r>
            <a:r>
              <a:rPr lang="nl-NL" sz="2000" dirty="0"/>
              <a:t>nefropathie, neuropathie, retinopathie</a:t>
            </a:r>
          </a:p>
          <a:p>
            <a:pPr lvl="1"/>
            <a:endParaRPr lang="nl-NL" sz="2000" b="1" dirty="0" smtClean="0">
              <a:solidFill>
                <a:srgbClr val="000000"/>
              </a:solidFill>
            </a:endParaRPr>
          </a:p>
          <a:p>
            <a:pPr lvl="1"/>
            <a:endParaRPr lang="nl-NL" sz="2000" b="1" dirty="0" smtClean="0">
              <a:solidFill>
                <a:srgbClr val="000000"/>
              </a:solidFill>
            </a:endParaRPr>
          </a:p>
          <a:p>
            <a:pPr lvl="1"/>
            <a:r>
              <a:rPr lang="nl-NL" sz="2200" b="1" dirty="0" smtClean="0">
                <a:solidFill>
                  <a:srgbClr val="000000"/>
                </a:solidFill>
              </a:rPr>
              <a:t>Nieuwe studies:</a:t>
            </a:r>
          </a:p>
          <a:p>
            <a:pPr marL="800100" lvl="1" indent="-342900">
              <a:buFont typeface="Arial"/>
              <a:buChar char="•"/>
            </a:pPr>
            <a:r>
              <a:rPr lang="nl-NL" sz="2200" b="1" dirty="0" smtClean="0">
                <a:solidFill>
                  <a:srgbClr val="000000"/>
                </a:solidFill>
              </a:rPr>
              <a:t>SGLT2-remmers: EMPA-REG </a:t>
            </a:r>
            <a:r>
              <a:rPr lang="nl-NL" sz="2200" b="1" dirty="0" err="1" smtClean="0">
                <a:solidFill>
                  <a:srgbClr val="000000"/>
                </a:solidFill>
              </a:rPr>
              <a:t>outcome</a:t>
            </a:r>
            <a:r>
              <a:rPr lang="nl-NL" sz="2200" b="1" dirty="0" smtClean="0">
                <a:solidFill>
                  <a:srgbClr val="000000"/>
                </a:solidFill>
              </a:rPr>
              <a:t> trial en CANVAS</a:t>
            </a:r>
          </a:p>
          <a:p>
            <a:pPr marL="800100" lvl="1" indent="-342900">
              <a:buFont typeface="Arial"/>
              <a:buChar char="•"/>
            </a:pPr>
            <a:r>
              <a:rPr lang="nl-NL" sz="2200" b="1" dirty="0" smtClean="0">
                <a:solidFill>
                  <a:srgbClr val="000000"/>
                </a:solidFill>
              </a:rPr>
              <a:t>GLP1-agonisten: LEADER en SUSTAIN</a:t>
            </a:r>
          </a:p>
          <a:p>
            <a:pPr marL="800100" lvl="1" indent="-342900">
              <a:buFont typeface="Arial"/>
              <a:buChar char="•"/>
            </a:pPr>
            <a:r>
              <a:rPr lang="nl-NL" sz="2200" b="1" dirty="0" smtClean="0">
                <a:solidFill>
                  <a:srgbClr val="000000"/>
                </a:solidFill>
              </a:rPr>
              <a:t>DPP4-remmers: TECOS en SAVOR-TIMI 53 trial</a:t>
            </a:r>
          </a:p>
        </p:txBody>
      </p:sp>
    </p:spTree>
    <p:extLst>
      <p:ext uri="{BB962C8B-B14F-4D97-AF65-F5344CB8AC3E}">
        <p14:creationId xmlns:p14="http://schemas.microsoft.com/office/powerpoint/2010/main" val="4255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0" y="1219779"/>
            <a:ext cx="901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effectLst/>
              </a:rPr>
              <a:t>SGLT-2 inhibitors: </a:t>
            </a:r>
            <a:r>
              <a:rPr lang="nl-NL" sz="2400" b="1" dirty="0" smtClean="0"/>
              <a:t>EMPA</a:t>
            </a:r>
            <a:r>
              <a:rPr lang="nl-NL" sz="2400" b="1" dirty="0"/>
              <a:t>-REG OUTCOME </a:t>
            </a:r>
            <a:r>
              <a:rPr lang="nl-NL" sz="2400" b="1" dirty="0" smtClean="0"/>
              <a:t>trial</a:t>
            </a:r>
          </a:p>
        </p:txBody>
      </p:sp>
      <p:pic>
        <p:nvPicPr>
          <p:cNvPr id="2" name="Afbeelding 1" descr="empa reg cardiovascul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1" y="2005637"/>
            <a:ext cx="3664342" cy="33929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1604" y="5719227"/>
            <a:ext cx="88564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1600" b="1" i="1" dirty="0">
                <a:solidFill>
                  <a:srgbClr val="008000"/>
                </a:solidFill>
              </a:rPr>
              <a:t>US FDA: nieuwe indicatie </a:t>
            </a:r>
            <a:r>
              <a:rPr lang="nl-NL" sz="1600" b="1" i="1" dirty="0" err="1">
                <a:solidFill>
                  <a:srgbClr val="008000"/>
                </a:solidFill>
              </a:rPr>
              <a:t>empagliflozine</a:t>
            </a:r>
            <a:r>
              <a:rPr lang="nl-NL" sz="1600" b="1" i="1" dirty="0">
                <a:solidFill>
                  <a:srgbClr val="008000"/>
                </a:solidFill>
              </a:rPr>
              <a:t>: reductie van CV mortaliteit bij DM type 2 en bekende cardiovasculaire ziekte</a:t>
            </a:r>
            <a:endParaRPr lang="nl-NL" sz="1600" dirty="0" smtClean="0"/>
          </a:p>
          <a:p>
            <a:pPr marL="0" lvl="1"/>
            <a:r>
              <a:rPr lang="nl-NL" sz="1600" dirty="0" err="1" smtClean="0"/>
              <a:t>Zinman</a:t>
            </a:r>
            <a:r>
              <a:rPr lang="nl-NL" sz="1600" dirty="0" smtClean="0"/>
              <a:t> </a:t>
            </a:r>
            <a:r>
              <a:rPr lang="nl-NL" sz="1600" dirty="0"/>
              <a:t>et al. </a:t>
            </a:r>
            <a:r>
              <a:rPr lang="nl-NL" sz="1600" dirty="0" err="1"/>
              <a:t>Empaglifozine</a:t>
            </a:r>
            <a:r>
              <a:rPr lang="nl-NL" sz="1600" dirty="0"/>
              <a:t>, </a:t>
            </a:r>
            <a:r>
              <a:rPr lang="nl-NL" sz="1600" dirty="0" err="1"/>
              <a:t>cardiovascular</a:t>
            </a:r>
            <a:r>
              <a:rPr lang="nl-NL" sz="1600" dirty="0"/>
              <a:t> </a:t>
            </a:r>
            <a:r>
              <a:rPr lang="nl-NL" sz="1600" dirty="0" err="1"/>
              <a:t>outcomes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mortality</a:t>
            </a:r>
            <a:r>
              <a:rPr lang="nl-NL" sz="1600" dirty="0"/>
              <a:t> in type 2 diabetes. NEJM 2015; 373: 2117-2128, Inclusie </a:t>
            </a:r>
            <a:r>
              <a:rPr lang="nl-NL" sz="1600" dirty="0" err="1"/>
              <a:t>eGFR</a:t>
            </a:r>
            <a:r>
              <a:rPr lang="nl-NL" sz="1600" dirty="0"/>
              <a:t> &gt; 30 ml/min/1.73m</a:t>
            </a:r>
            <a:r>
              <a:rPr lang="nl-NL" sz="1600" baseline="30000" dirty="0"/>
              <a:t>2</a:t>
            </a:r>
            <a:r>
              <a:rPr lang="nl-NL" sz="1600" dirty="0"/>
              <a:t>, gemiddelde </a:t>
            </a:r>
            <a:r>
              <a:rPr lang="nl-NL" sz="1600" dirty="0" err="1"/>
              <a:t>eGFR</a:t>
            </a:r>
            <a:r>
              <a:rPr lang="nl-NL" sz="1600" dirty="0"/>
              <a:t> 74 ml/min/1.73m</a:t>
            </a:r>
            <a:r>
              <a:rPr lang="nl-NL" sz="1600" baseline="30000" dirty="0"/>
              <a:t>2</a:t>
            </a:r>
            <a:r>
              <a:rPr lang="nl-NL" sz="1600" dirty="0"/>
              <a:t>. </a:t>
            </a:r>
            <a:r>
              <a:rPr lang="nl-NL" sz="2000" i="1" dirty="0"/>
              <a:t> </a:t>
            </a:r>
            <a:r>
              <a:rPr lang="nl-NL" sz="2000" dirty="0"/>
              <a:t>		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196877" y="1893919"/>
            <a:ext cx="481551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Empagliflozine</a:t>
            </a:r>
            <a:r>
              <a:rPr lang="nl-NL" sz="2200" b="1" dirty="0" smtClean="0">
                <a:solidFill>
                  <a:srgbClr val="FF0000"/>
                </a:solidFill>
              </a:rPr>
              <a:t> cardiovasculair effect:</a:t>
            </a:r>
          </a:p>
          <a:p>
            <a:endParaRPr lang="nl-NL" sz="2000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in primair eindpunt (CV overlijden, ACS, CVA):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12.1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10.5%, Hazard ratio 0.86 (0.74-0.99)</a:t>
            </a:r>
          </a:p>
          <a:p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CV overlijden: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5.9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3.7%, HR 0.62 (0.49-0.77)</a:t>
            </a:r>
          </a:p>
          <a:p>
            <a:endParaRPr lang="nl-NL" sz="2000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Opname hartfalen: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4.1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2.1%, HR 0.65 (0.50-0.85)</a:t>
            </a:r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98899" y="1240956"/>
            <a:ext cx="901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effectLst/>
              </a:rPr>
              <a:t>SGLT-2 inhibitors: </a:t>
            </a:r>
            <a:r>
              <a:rPr lang="nl-NL" sz="2400" b="1" dirty="0" smtClean="0"/>
              <a:t>EMPA</a:t>
            </a:r>
            <a:r>
              <a:rPr lang="nl-NL" sz="2400" b="1" dirty="0"/>
              <a:t>-REG OUTCOME </a:t>
            </a:r>
            <a:r>
              <a:rPr lang="nl-NL" sz="2400" b="1" dirty="0" smtClean="0"/>
              <a:t>trial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32715" y="6211669"/>
            <a:ext cx="885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1600" i="1" dirty="0" smtClean="0"/>
              <a:t>Wanner et al. </a:t>
            </a:r>
            <a:r>
              <a:rPr lang="nl-NL" sz="1600" i="1" dirty="0" err="1" smtClean="0"/>
              <a:t>Empagliflozin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and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progression</a:t>
            </a:r>
            <a:r>
              <a:rPr lang="nl-NL" sz="1600" i="1" dirty="0" smtClean="0"/>
              <a:t> of </a:t>
            </a:r>
            <a:r>
              <a:rPr lang="nl-NL" sz="1600" i="1" dirty="0" err="1" smtClean="0"/>
              <a:t>kidney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disease</a:t>
            </a:r>
            <a:r>
              <a:rPr lang="nl-NL" sz="1600" i="1" dirty="0" smtClean="0"/>
              <a:t> in type 2 diabetes. NEJM 2016.</a:t>
            </a:r>
          </a:p>
          <a:p>
            <a:pPr marL="0" lvl="1"/>
            <a:r>
              <a:rPr lang="nl-NL" sz="1600" i="1" dirty="0" smtClean="0"/>
              <a:t>Inclusie </a:t>
            </a:r>
            <a:r>
              <a:rPr lang="nl-NL" sz="1600" i="1" dirty="0" err="1"/>
              <a:t>eGFR</a:t>
            </a:r>
            <a:r>
              <a:rPr lang="nl-NL" sz="1600" i="1" dirty="0"/>
              <a:t> &gt; 30 ml/min/1.73m</a:t>
            </a:r>
            <a:r>
              <a:rPr lang="nl-NL" sz="1600" i="1" baseline="30000" dirty="0"/>
              <a:t>2</a:t>
            </a:r>
            <a:r>
              <a:rPr lang="nl-NL" sz="1600" i="1" dirty="0"/>
              <a:t>, gemiddelde </a:t>
            </a:r>
            <a:r>
              <a:rPr lang="nl-NL" sz="1600" i="1" dirty="0" err="1"/>
              <a:t>eGFR</a:t>
            </a:r>
            <a:r>
              <a:rPr lang="nl-NL" sz="1600" i="1" dirty="0"/>
              <a:t> 74 ml/min/</a:t>
            </a:r>
            <a:r>
              <a:rPr lang="nl-NL" sz="1600" i="1" dirty="0" smtClean="0"/>
              <a:t>1.73m</a:t>
            </a:r>
            <a:r>
              <a:rPr lang="nl-NL" sz="1600" i="1" baseline="30000" dirty="0" smtClean="0"/>
              <a:t>2</a:t>
            </a:r>
            <a:r>
              <a:rPr lang="nl-NL" sz="1600" i="1" dirty="0" smtClean="0"/>
              <a:t>.</a:t>
            </a:r>
            <a:r>
              <a:rPr lang="nl-NL" sz="2000" i="1" dirty="0" smtClean="0"/>
              <a:t> </a:t>
            </a:r>
            <a:r>
              <a:rPr lang="nl-NL" sz="2000" i="1" dirty="0"/>
              <a:t>	</a:t>
            </a:r>
            <a:r>
              <a:rPr lang="nl-NL" sz="2000" dirty="0"/>
              <a:t>	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470764" y="1744212"/>
            <a:ext cx="55718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Empagliflozine</a:t>
            </a:r>
            <a:r>
              <a:rPr lang="nl-NL" sz="2200" b="1" dirty="0" smtClean="0">
                <a:solidFill>
                  <a:srgbClr val="FF0000"/>
                </a:solidFill>
              </a:rPr>
              <a:t> renaal effect:</a:t>
            </a:r>
          </a:p>
          <a:p>
            <a:endParaRPr lang="nl-NL" sz="2000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in primair eindpunt (progressie macro-</a:t>
            </a:r>
            <a:r>
              <a:rPr lang="nl-NL" sz="2000" b="1" dirty="0" err="1" smtClean="0">
                <a:solidFill>
                  <a:srgbClr val="FF0000"/>
                </a:solidFill>
              </a:rPr>
              <a:t>alb</a:t>
            </a:r>
            <a:r>
              <a:rPr lang="nl-NL" sz="2000" b="1" dirty="0" smtClean="0">
                <a:solidFill>
                  <a:srgbClr val="FF0000"/>
                </a:solidFill>
              </a:rPr>
              <a:t>, verdubbeling </a:t>
            </a:r>
            <a:r>
              <a:rPr lang="nl-NL" sz="2000" b="1" dirty="0" err="1" smtClean="0">
                <a:solidFill>
                  <a:srgbClr val="FF0000"/>
                </a:solidFill>
              </a:rPr>
              <a:t>kreat</a:t>
            </a:r>
            <a:r>
              <a:rPr lang="nl-NL" sz="2000" b="1" dirty="0" smtClean="0">
                <a:solidFill>
                  <a:srgbClr val="FF0000"/>
                </a:solidFill>
              </a:rPr>
              <a:t>, ESRD, renaal overlijden):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12.7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18.8%, Hazard ratio 0.61 (0.53-0.70)</a:t>
            </a:r>
          </a:p>
          <a:p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Progressie macro-</a:t>
            </a:r>
            <a:r>
              <a:rPr lang="nl-NL" sz="2000" b="1" dirty="0" err="1" smtClean="0">
                <a:solidFill>
                  <a:srgbClr val="FF0000"/>
                </a:solidFill>
              </a:rPr>
              <a:t>albuminurie</a:t>
            </a:r>
            <a:r>
              <a:rPr lang="nl-NL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11.2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16.2%, HR 0.62 (0.54-0.72)</a:t>
            </a:r>
          </a:p>
          <a:p>
            <a:endParaRPr lang="nl-NL" sz="2000" b="1" dirty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Verdubbeling </a:t>
            </a:r>
            <a:r>
              <a:rPr lang="nl-NL" sz="2000" b="1" dirty="0" err="1" smtClean="0">
                <a:solidFill>
                  <a:srgbClr val="FF0000"/>
                </a:solidFill>
              </a:rPr>
              <a:t>kreat</a:t>
            </a:r>
            <a:r>
              <a:rPr lang="nl-NL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1.5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2.6%, HR 0.56 (0.39-0.79)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008000"/>
                </a:solidFill>
              </a:rPr>
              <a:t>Verdubbeling </a:t>
            </a:r>
            <a:r>
              <a:rPr lang="nl-NL" b="1" dirty="0" err="1" smtClean="0">
                <a:solidFill>
                  <a:srgbClr val="008000"/>
                </a:solidFill>
              </a:rPr>
              <a:t>kreat</a:t>
            </a:r>
            <a:r>
              <a:rPr lang="nl-NL" b="1" dirty="0" smtClean="0">
                <a:solidFill>
                  <a:srgbClr val="008000"/>
                </a:solidFill>
              </a:rPr>
              <a:t>/ESRD bij </a:t>
            </a:r>
            <a:r>
              <a:rPr lang="nl-NL" b="1" dirty="0" err="1" smtClean="0">
                <a:solidFill>
                  <a:srgbClr val="008000"/>
                </a:solidFill>
              </a:rPr>
              <a:t>eGFR</a:t>
            </a:r>
            <a:r>
              <a:rPr lang="nl-NL" b="1" dirty="0" smtClean="0">
                <a:solidFill>
                  <a:srgbClr val="008000"/>
                </a:solidFill>
              </a:rPr>
              <a:t> 30-45 </a:t>
            </a:r>
            <a:r>
              <a:rPr lang="nl-NL" sz="1600" b="1" dirty="0" smtClean="0">
                <a:solidFill>
                  <a:srgbClr val="008000"/>
                </a:solidFill>
              </a:rPr>
              <a:t>ml/min/1.73m</a:t>
            </a:r>
            <a:r>
              <a:rPr lang="nl-NL" sz="1600" b="1" baseline="30000" dirty="0" smtClean="0">
                <a:solidFill>
                  <a:srgbClr val="008000"/>
                </a:solidFill>
              </a:rPr>
              <a:t>2</a:t>
            </a:r>
            <a:r>
              <a:rPr lang="nl-NL" b="1" dirty="0" smtClean="0">
                <a:solidFill>
                  <a:srgbClr val="008000"/>
                </a:solidFill>
              </a:rPr>
              <a:t>:</a:t>
            </a:r>
          </a:p>
          <a:p>
            <a:r>
              <a:rPr lang="nl-NL" dirty="0" smtClean="0">
                <a:solidFill>
                  <a:srgbClr val="008000"/>
                </a:solidFill>
              </a:rPr>
              <a:t>6.3 </a:t>
            </a:r>
            <a:r>
              <a:rPr lang="nl-NL" dirty="0" err="1" smtClean="0">
                <a:solidFill>
                  <a:srgbClr val="008000"/>
                </a:solidFill>
              </a:rPr>
              <a:t>vs</a:t>
            </a:r>
            <a:r>
              <a:rPr lang="nl-NL" dirty="0" smtClean="0">
                <a:solidFill>
                  <a:srgbClr val="008000"/>
                </a:solidFill>
              </a:rPr>
              <a:t> 11.5%, HR 0.54 (0.40-0.75)</a:t>
            </a:r>
          </a:p>
        </p:txBody>
      </p:sp>
      <p:pic>
        <p:nvPicPr>
          <p:cNvPr id="11" name="Afbeelding 10" descr="nejmoa1515920_f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" y="1829762"/>
            <a:ext cx="2808292" cy="42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131604" y="1339240"/>
            <a:ext cx="901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</a:rPr>
              <a:t>SGLT-2 inhibitors: </a:t>
            </a:r>
            <a:r>
              <a:rPr lang="nl-NL" sz="2400" b="1" dirty="0" smtClean="0">
                <a:solidFill>
                  <a:srgbClr val="000000"/>
                </a:solidFill>
              </a:rPr>
              <a:t>CANVAS</a:t>
            </a:r>
            <a:r>
              <a:rPr lang="nl-NL" sz="2400" dirty="0"/>
              <a:t>		</a:t>
            </a:r>
            <a:r>
              <a:rPr lang="nl-NL" sz="2000" dirty="0" smtClean="0"/>
              <a:t>	</a:t>
            </a:r>
          </a:p>
        </p:txBody>
      </p:sp>
      <p:pic>
        <p:nvPicPr>
          <p:cNvPr id="2" name="Afbeelding 1" descr="canvas%20cardiovascula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6" y="1875123"/>
            <a:ext cx="3724800" cy="382500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01886" y="1995191"/>
            <a:ext cx="4501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Canagliflozine</a:t>
            </a:r>
            <a:r>
              <a:rPr lang="nl-NL" sz="2200" b="1" dirty="0" smtClean="0">
                <a:solidFill>
                  <a:srgbClr val="FF0000"/>
                </a:solidFill>
              </a:rPr>
              <a:t> cardiovasculair effect:</a:t>
            </a:r>
          </a:p>
          <a:p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van primair eindpunt (CV overlijden, ACS, CVA):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26.9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31.5 </a:t>
            </a:r>
            <a:r>
              <a:rPr lang="nl-NL" sz="2000" dirty="0" err="1" smtClean="0">
                <a:solidFill>
                  <a:srgbClr val="FF0000"/>
                </a:solidFill>
              </a:rPr>
              <a:t>ev</a:t>
            </a:r>
            <a:r>
              <a:rPr lang="nl-NL" sz="2000" dirty="0" smtClean="0">
                <a:solidFill>
                  <a:srgbClr val="FF0000"/>
                </a:solidFill>
              </a:rPr>
              <a:t>/1000 </a:t>
            </a:r>
            <a:r>
              <a:rPr lang="nl-NL" sz="2000" dirty="0" err="1" smtClean="0">
                <a:solidFill>
                  <a:srgbClr val="FF0000"/>
                </a:solidFill>
              </a:rPr>
              <a:t>pt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 smtClean="0">
                <a:solidFill>
                  <a:srgbClr val="FF0000"/>
                </a:solidFill>
              </a:rPr>
              <a:t>jr</a:t>
            </a:r>
            <a:r>
              <a:rPr lang="nl-NL" sz="2000" dirty="0" smtClean="0">
                <a:solidFill>
                  <a:srgbClr val="FF0000"/>
                </a:solidFill>
              </a:rPr>
              <a:t> Hazard ratio 0,86 (0,75-0,97)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31604" y="6359845"/>
            <a:ext cx="891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1600" dirty="0"/>
              <a:t>Neal et al. </a:t>
            </a:r>
            <a:r>
              <a:rPr lang="nl-NL" sz="1600" dirty="0" err="1" smtClean="0"/>
              <a:t>Canagliflozin</a:t>
            </a:r>
            <a:r>
              <a:rPr lang="nl-NL" sz="1600" dirty="0" smtClean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cardiovascular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renal</a:t>
            </a:r>
            <a:r>
              <a:rPr lang="nl-NL" sz="1600" dirty="0"/>
              <a:t> events in type 2 diabetes. NEJM 2017; 377: 644-</a:t>
            </a:r>
            <a:r>
              <a:rPr lang="nl-NL" sz="1600" dirty="0" smtClean="0"/>
              <a:t>657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7122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65461" y="1286045"/>
            <a:ext cx="901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</a:rPr>
              <a:t>SGLT-2 inhibitors</a:t>
            </a:r>
            <a:r>
              <a:rPr lang="nl-NL" sz="2400" dirty="0">
                <a:solidFill>
                  <a:srgbClr val="000000"/>
                </a:solidFill>
              </a:rPr>
              <a:t>: </a:t>
            </a:r>
            <a:r>
              <a:rPr lang="nl-NL" sz="2400" b="1" dirty="0" smtClean="0">
                <a:solidFill>
                  <a:srgbClr val="000000"/>
                </a:solidFill>
              </a:rPr>
              <a:t>CANVAS</a:t>
            </a:r>
            <a:r>
              <a:rPr lang="nl-NL" sz="2400" dirty="0" smtClean="0"/>
              <a:t>	</a:t>
            </a:r>
            <a:r>
              <a:rPr lang="nl-NL" sz="2000" dirty="0"/>
              <a:t>	</a:t>
            </a:r>
            <a:r>
              <a:rPr lang="nl-NL" sz="2000" dirty="0" smtClean="0"/>
              <a:t>	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208801" y="1760060"/>
            <a:ext cx="48005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Canagliflozine</a:t>
            </a:r>
            <a:r>
              <a:rPr lang="nl-NL" sz="2200" b="1" dirty="0" smtClean="0">
                <a:solidFill>
                  <a:srgbClr val="FF0000"/>
                </a:solidFill>
              </a:rPr>
              <a:t> renaal effect: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Reductie in progressie </a:t>
            </a:r>
            <a:r>
              <a:rPr lang="nl-NL" b="1" dirty="0" err="1" smtClean="0">
                <a:solidFill>
                  <a:srgbClr val="FF0000"/>
                </a:solidFill>
              </a:rPr>
              <a:t>albuminurie</a:t>
            </a:r>
            <a:r>
              <a:rPr lang="nl-NL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89.4 </a:t>
            </a:r>
            <a:r>
              <a:rPr lang="nl-NL" dirty="0" err="1" smtClean="0">
                <a:solidFill>
                  <a:srgbClr val="FF0000"/>
                </a:solidFill>
              </a:rPr>
              <a:t>vs</a:t>
            </a:r>
            <a:r>
              <a:rPr lang="nl-NL" dirty="0" smtClean="0">
                <a:solidFill>
                  <a:srgbClr val="FF0000"/>
                </a:solidFill>
              </a:rPr>
              <a:t> 128.7 </a:t>
            </a:r>
            <a:r>
              <a:rPr lang="nl-NL" dirty="0" err="1" smtClean="0">
                <a:solidFill>
                  <a:srgbClr val="FF0000"/>
                </a:solidFill>
              </a:rPr>
              <a:t>ev</a:t>
            </a:r>
            <a:r>
              <a:rPr lang="nl-NL" dirty="0" smtClean="0">
                <a:solidFill>
                  <a:srgbClr val="FF0000"/>
                </a:solidFill>
              </a:rPr>
              <a:t>/1000 </a:t>
            </a:r>
            <a:r>
              <a:rPr lang="nl-NL" dirty="0" err="1" smtClean="0">
                <a:solidFill>
                  <a:srgbClr val="FF0000"/>
                </a:solidFill>
              </a:rPr>
              <a:t>pt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jr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HR 0,73 (0,67-0,79)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Bij meer </a:t>
            </a:r>
            <a:r>
              <a:rPr lang="nl-NL" dirty="0" err="1" smtClean="0">
                <a:solidFill>
                  <a:srgbClr val="FF0000"/>
                </a:solidFill>
              </a:rPr>
              <a:t>patienten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b="1" dirty="0" smtClean="0">
                <a:solidFill>
                  <a:srgbClr val="FF0000"/>
                </a:solidFill>
              </a:rPr>
              <a:t>fname van </a:t>
            </a:r>
            <a:r>
              <a:rPr lang="nl-NL" b="1" dirty="0" err="1" smtClean="0">
                <a:solidFill>
                  <a:srgbClr val="FF0000"/>
                </a:solidFill>
              </a:rPr>
              <a:t>albuminurie</a:t>
            </a:r>
            <a:r>
              <a:rPr lang="nl-NL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293.0 </a:t>
            </a:r>
            <a:r>
              <a:rPr lang="nl-NL" dirty="0" err="1" smtClean="0">
                <a:solidFill>
                  <a:srgbClr val="FF0000"/>
                </a:solidFill>
              </a:rPr>
              <a:t>vs</a:t>
            </a:r>
            <a:r>
              <a:rPr lang="nl-NL" dirty="0" smtClean="0">
                <a:solidFill>
                  <a:srgbClr val="FF0000"/>
                </a:solidFill>
              </a:rPr>
              <a:t> 187.5 </a:t>
            </a:r>
            <a:r>
              <a:rPr lang="nl-NL" dirty="0" err="1" smtClean="0">
                <a:solidFill>
                  <a:srgbClr val="FF0000"/>
                </a:solidFill>
              </a:rPr>
              <a:t>ev</a:t>
            </a:r>
            <a:r>
              <a:rPr lang="nl-NL" dirty="0" smtClean="0">
                <a:solidFill>
                  <a:srgbClr val="FF0000"/>
                </a:solidFill>
              </a:rPr>
              <a:t>/1000 </a:t>
            </a:r>
            <a:r>
              <a:rPr lang="nl-NL" dirty="0" err="1" smtClean="0">
                <a:solidFill>
                  <a:srgbClr val="FF0000"/>
                </a:solidFill>
              </a:rPr>
              <a:t>pt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jr</a:t>
            </a:r>
            <a:r>
              <a:rPr lang="nl-NL" dirty="0" smtClean="0">
                <a:solidFill>
                  <a:srgbClr val="FF0000"/>
                </a:solidFill>
              </a:rPr>
              <a:t>,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HR 1,70 (1,51-1,91)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Vermindering progressie </a:t>
            </a:r>
            <a:r>
              <a:rPr lang="nl-NL" b="1" dirty="0" err="1" smtClean="0">
                <a:solidFill>
                  <a:srgbClr val="FF0000"/>
                </a:solidFill>
              </a:rPr>
              <a:t>nierinsufficientie</a:t>
            </a:r>
            <a:r>
              <a:rPr lang="nl-NL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40% reductie </a:t>
            </a:r>
            <a:r>
              <a:rPr lang="nl-NL" dirty="0" err="1" smtClean="0">
                <a:solidFill>
                  <a:srgbClr val="FF0000"/>
                </a:solidFill>
              </a:rPr>
              <a:t>eGFR</a:t>
            </a:r>
            <a:r>
              <a:rPr lang="nl-NL" dirty="0" smtClean="0">
                <a:solidFill>
                  <a:srgbClr val="FF0000"/>
                </a:solidFill>
              </a:rPr>
              <a:t>, CKD5d, renaal overlijden: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5.5 </a:t>
            </a:r>
            <a:r>
              <a:rPr lang="nl-NL" dirty="0" err="1" smtClean="0">
                <a:solidFill>
                  <a:srgbClr val="FF0000"/>
                </a:solidFill>
              </a:rPr>
              <a:t>vs</a:t>
            </a:r>
            <a:r>
              <a:rPr lang="nl-NL" dirty="0" smtClean="0">
                <a:solidFill>
                  <a:srgbClr val="FF0000"/>
                </a:solidFill>
              </a:rPr>
              <a:t> 9.0 </a:t>
            </a:r>
            <a:r>
              <a:rPr lang="nl-NL" dirty="0" err="1" smtClean="0">
                <a:solidFill>
                  <a:srgbClr val="FF0000"/>
                </a:solidFill>
              </a:rPr>
              <a:t>ev</a:t>
            </a:r>
            <a:r>
              <a:rPr lang="nl-NL" dirty="0" smtClean="0">
                <a:solidFill>
                  <a:srgbClr val="FF0000"/>
                </a:solidFill>
              </a:rPr>
              <a:t>/1000 </a:t>
            </a:r>
            <a:r>
              <a:rPr lang="nl-NL" dirty="0" err="1" smtClean="0">
                <a:solidFill>
                  <a:srgbClr val="FF0000"/>
                </a:solidFill>
              </a:rPr>
              <a:t>pt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jr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HR 0,60 (0,47-0,77)</a:t>
            </a:r>
          </a:p>
        </p:txBody>
      </p:sp>
      <p:pic>
        <p:nvPicPr>
          <p:cNvPr id="8" name="Afbeelding 7" descr="canvas%20rena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6" y="2224928"/>
            <a:ext cx="3664959" cy="335872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32980" y="6330205"/>
            <a:ext cx="8809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1600" dirty="0"/>
              <a:t>Neal et al. </a:t>
            </a:r>
            <a:r>
              <a:rPr lang="nl-NL" sz="1600" dirty="0" err="1"/>
              <a:t>Canaglifozin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cardiovascular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renal</a:t>
            </a:r>
            <a:r>
              <a:rPr lang="nl-NL" sz="1600" dirty="0"/>
              <a:t> events in type 2 diabetes. NEJM 2017; 377: 644-</a:t>
            </a:r>
            <a:r>
              <a:rPr lang="nl-NL" sz="1600" dirty="0" smtClean="0"/>
              <a:t>657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5186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77301" y="-95573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48131" y="1204229"/>
            <a:ext cx="889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0000"/>
                </a:solidFill>
                <a:effectLst/>
              </a:rPr>
              <a:t>GLP-1 agonisten</a:t>
            </a:r>
            <a:r>
              <a:rPr lang="nl-NL" sz="2400" dirty="0" smtClean="0">
                <a:solidFill>
                  <a:srgbClr val="000000"/>
                </a:solidFill>
                <a:effectLst/>
              </a:rPr>
              <a:t>: </a:t>
            </a:r>
            <a:r>
              <a:rPr lang="nl-NL" sz="2400" b="1" dirty="0" smtClean="0">
                <a:solidFill>
                  <a:srgbClr val="000000"/>
                </a:solidFill>
                <a:effectLst/>
              </a:rPr>
              <a:t>LEADER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450448" y="1850407"/>
            <a:ext cx="451574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Liraglutide</a:t>
            </a:r>
            <a:r>
              <a:rPr lang="nl-NL" sz="2200" b="1" dirty="0" smtClean="0">
                <a:solidFill>
                  <a:srgbClr val="FF0000"/>
                </a:solidFill>
              </a:rPr>
              <a:t> cardiovasculair effect:</a:t>
            </a:r>
          </a:p>
          <a:p>
            <a:endParaRPr lang="nl-NL" sz="2200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van primair eindpunt: cardiovasculair overlijden, ACS en CVA: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13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14.9%, Hazard Ratio 0,87 (0.78-0.97)</a:t>
            </a:r>
          </a:p>
          <a:p>
            <a:endParaRPr lang="nl-NL" sz="2000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CV overlijden: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4.7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6.0%, HR 0.78 (0.66-0.93)</a:t>
            </a:r>
            <a:endParaRPr lang="nl-NL" sz="2000" dirty="0">
              <a:solidFill>
                <a:srgbClr val="FF0000"/>
              </a:solidFill>
            </a:endParaRPr>
          </a:p>
          <a:p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ACS: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6.3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7.3%, HR 0,86 (0.71-1.00)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8" name="Afbeelding 7" descr="leader cardiovascul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3" y="1750450"/>
            <a:ext cx="3488584" cy="431399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00339" y="6243765"/>
            <a:ext cx="8565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1600" dirty="0" err="1"/>
              <a:t>Marso</a:t>
            </a:r>
            <a:r>
              <a:rPr lang="nl-NL" sz="1600" dirty="0"/>
              <a:t> et al, </a:t>
            </a:r>
            <a:r>
              <a:rPr lang="nl-NL" sz="1600" dirty="0" err="1"/>
              <a:t>Liraglutide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cardiovascular</a:t>
            </a:r>
            <a:r>
              <a:rPr lang="nl-NL" sz="1600" dirty="0"/>
              <a:t> </a:t>
            </a:r>
            <a:r>
              <a:rPr lang="nl-NL" sz="1600" dirty="0" err="1"/>
              <a:t>outcomes</a:t>
            </a:r>
            <a:r>
              <a:rPr lang="nl-NL" sz="1600" dirty="0"/>
              <a:t> in type 2 diabetes. NEJM 2016; 375:311-322,  studiepopulatie echter slechts 2.4% </a:t>
            </a:r>
            <a:r>
              <a:rPr lang="nl-NL" sz="1600" dirty="0" err="1"/>
              <a:t>patienten</a:t>
            </a:r>
            <a:r>
              <a:rPr lang="nl-NL" sz="1600" dirty="0"/>
              <a:t> met </a:t>
            </a:r>
            <a:r>
              <a:rPr lang="nl-NL" sz="1600" dirty="0" err="1"/>
              <a:t>eGFR</a:t>
            </a:r>
            <a:r>
              <a:rPr lang="nl-NL" sz="1600" dirty="0"/>
              <a:t> &lt; 30 ml/min/1.73m</a:t>
            </a:r>
            <a:r>
              <a:rPr lang="nl-NL" sz="1600" baseline="30000" dirty="0"/>
              <a:t>2</a:t>
            </a:r>
            <a:r>
              <a:rPr lang="nl-NL" sz="1600" dirty="0"/>
              <a:t> </a:t>
            </a:r>
            <a:r>
              <a:rPr lang="nl-NL" sz="1600" dirty="0" smtClean="0"/>
              <a:t>)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8363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77301" y="-95573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48131" y="1296996"/>
            <a:ext cx="88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0000"/>
                </a:solidFill>
                <a:effectLst/>
              </a:rPr>
              <a:t>GLP-1 agonisten: LEADER</a:t>
            </a:r>
          </a:p>
          <a:p>
            <a:endParaRPr lang="nl-NL" sz="1200" dirty="0"/>
          </a:p>
        </p:txBody>
      </p:sp>
      <p:pic>
        <p:nvPicPr>
          <p:cNvPr id="2" name="Afbeelding 1" descr="liraglutide%20rena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3" y="1729546"/>
            <a:ext cx="3619829" cy="409887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kstvak 2"/>
          <p:cNvSpPr txBox="1"/>
          <p:nvPr/>
        </p:nvSpPr>
        <p:spPr>
          <a:xfrm>
            <a:off x="4567844" y="2015470"/>
            <a:ext cx="42471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Liraglutide</a:t>
            </a:r>
            <a:r>
              <a:rPr lang="nl-NL" sz="2200" b="1" dirty="0" smtClean="0">
                <a:solidFill>
                  <a:srgbClr val="FF0000"/>
                </a:solidFill>
              </a:rPr>
              <a:t> renaal effect:</a:t>
            </a:r>
          </a:p>
          <a:p>
            <a:endParaRPr lang="nl-NL" sz="2200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primair renaal eindpunt: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New-</a:t>
            </a:r>
            <a:r>
              <a:rPr lang="nl-NL" sz="2000" b="1" dirty="0" err="1" smtClean="0">
                <a:solidFill>
                  <a:srgbClr val="FF0000"/>
                </a:solidFill>
              </a:rPr>
              <a:t>onset</a:t>
            </a:r>
            <a:r>
              <a:rPr lang="nl-NL" sz="2000" b="1" dirty="0" smtClean="0">
                <a:solidFill>
                  <a:srgbClr val="FF0000"/>
                </a:solidFill>
              </a:rPr>
              <a:t> macro-</a:t>
            </a:r>
            <a:r>
              <a:rPr lang="nl-NL" sz="2000" b="1" dirty="0" err="1" smtClean="0">
                <a:solidFill>
                  <a:srgbClr val="FF0000"/>
                </a:solidFill>
              </a:rPr>
              <a:t>albuminurie</a:t>
            </a:r>
            <a:r>
              <a:rPr lang="nl-NL" sz="2000" b="1" dirty="0" smtClean="0">
                <a:solidFill>
                  <a:srgbClr val="FF0000"/>
                </a:solidFill>
              </a:rPr>
              <a:t>, verdubbeling S-</a:t>
            </a:r>
            <a:r>
              <a:rPr lang="nl-NL" sz="2000" b="1" dirty="0" err="1" smtClean="0">
                <a:solidFill>
                  <a:srgbClr val="FF0000"/>
                </a:solidFill>
              </a:rPr>
              <a:t>creat</a:t>
            </a:r>
            <a:r>
              <a:rPr lang="nl-NL" sz="2000" b="1" dirty="0" smtClean="0">
                <a:solidFill>
                  <a:srgbClr val="FF0000"/>
                </a:solidFill>
              </a:rPr>
              <a:t>, ESRD of renaal overlijden: 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Hazard ratio 0.78 (0.67-0.92)</a:t>
            </a:r>
          </a:p>
          <a:p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New-</a:t>
            </a:r>
            <a:r>
              <a:rPr lang="nl-NL" sz="2000" b="1" dirty="0" err="1" smtClean="0">
                <a:solidFill>
                  <a:srgbClr val="FF0000"/>
                </a:solidFill>
              </a:rPr>
              <a:t>onset</a:t>
            </a:r>
            <a:r>
              <a:rPr lang="nl-NL" sz="2000" b="1" dirty="0" smtClean="0">
                <a:solidFill>
                  <a:srgbClr val="FF0000"/>
                </a:solidFill>
              </a:rPr>
              <a:t> </a:t>
            </a:r>
            <a:r>
              <a:rPr lang="nl-NL" sz="2000" b="1" dirty="0" err="1" smtClean="0">
                <a:solidFill>
                  <a:srgbClr val="FF0000"/>
                </a:solidFill>
              </a:rPr>
              <a:t>macroalbuminurie</a:t>
            </a:r>
            <a:r>
              <a:rPr lang="nl-NL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3.4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4.6%, HR 0.74 (0.60-0.94)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32448" y="6234464"/>
            <a:ext cx="829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dirty="0" err="1"/>
              <a:t>Mann</a:t>
            </a:r>
            <a:r>
              <a:rPr lang="nl-NL" dirty="0"/>
              <a:t> et al, </a:t>
            </a:r>
            <a:r>
              <a:rPr lang="nl-NL" dirty="0" err="1"/>
              <a:t>Liraglutide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Renal</a:t>
            </a:r>
            <a:r>
              <a:rPr lang="nl-NL" dirty="0"/>
              <a:t> </a:t>
            </a:r>
            <a:r>
              <a:rPr lang="nl-NL" dirty="0" err="1"/>
              <a:t>Outcomes</a:t>
            </a:r>
            <a:r>
              <a:rPr lang="nl-NL" dirty="0"/>
              <a:t> in type 2 diabetes, NEJM 2017; 377: 839-</a:t>
            </a:r>
            <a:r>
              <a:rPr lang="nl-NL" dirty="0" smtClean="0"/>
              <a:t>4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062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77301" y="-95573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77301" y="1171928"/>
            <a:ext cx="889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0000"/>
                </a:solidFill>
                <a:effectLst/>
              </a:rPr>
              <a:t>GLP-1 agonisten</a:t>
            </a:r>
            <a:r>
              <a:rPr lang="nl-NL" sz="2400" dirty="0" smtClean="0">
                <a:solidFill>
                  <a:srgbClr val="000000"/>
                </a:solidFill>
                <a:effectLst/>
              </a:rPr>
              <a:t>: </a:t>
            </a:r>
            <a:r>
              <a:rPr lang="nl-NL" sz="2400" b="1" dirty="0" smtClean="0">
                <a:solidFill>
                  <a:srgbClr val="000000"/>
                </a:solidFill>
                <a:effectLst/>
              </a:rPr>
              <a:t>LEADER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461461" y="2015471"/>
            <a:ext cx="4514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Liraglutide</a:t>
            </a:r>
            <a:r>
              <a:rPr lang="nl-NL" sz="2200" b="1" dirty="0" smtClean="0">
                <a:solidFill>
                  <a:srgbClr val="FF0000"/>
                </a:solidFill>
              </a:rPr>
              <a:t> renaal effect:</a:t>
            </a:r>
          </a:p>
          <a:p>
            <a:endParaRPr lang="nl-NL" sz="2000" dirty="0" smtClean="0"/>
          </a:p>
          <a:p>
            <a:r>
              <a:rPr lang="nl-NL" sz="2000" b="1" dirty="0" smtClean="0">
                <a:solidFill>
                  <a:srgbClr val="008000"/>
                </a:solidFill>
              </a:rPr>
              <a:t>Progressie </a:t>
            </a:r>
            <a:r>
              <a:rPr lang="nl-NL" sz="2000" b="1" dirty="0" err="1" smtClean="0">
                <a:solidFill>
                  <a:srgbClr val="008000"/>
                </a:solidFill>
              </a:rPr>
              <a:t>nierinsufficientie</a:t>
            </a:r>
            <a:r>
              <a:rPr lang="nl-NL" sz="2000" b="1" dirty="0" smtClean="0">
                <a:solidFill>
                  <a:srgbClr val="008000"/>
                </a:solidFill>
              </a:rPr>
              <a:t>:</a:t>
            </a:r>
          </a:p>
          <a:p>
            <a:endParaRPr lang="nl-NL" sz="2000" dirty="0" smtClean="0">
              <a:solidFill>
                <a:srgbClr val="008000"/>
              </a:solidFill>
            </a:endParaRPr>
          </a:p>
          <a:p>
            <a:r>
              <a:rPr lang="nl-NL" sz="2000" dirty="0" smtClean="0">
                <a:solidFill>
                  <a:srgbClr val="008000"/>
                </a:solidFill>
              </a:rPr>
              <a:t>Bij baseline </a:t>
            </a:r>
            <a:r>
              <a:rPr lang="nl-NL" sz="2000" dirty="0" err="1" smtClean="0">
                <a:solidFill>
                  <a:srgbClr val="008000"/>
                </a:solidFill>
              </a:rPr>
              <a:t>eGFR</a:t>
            </a:r>
            <a:r>
              <a:rPr lang="nl-NL" sz="2000" dirty="0" smtClean="0">
                <a:solidFill>
                  <a:srgbClr val="008000"/>
                </a:solidFill>
              </a:rPr>
              <a:t> 30-60 ml/min/1.73m</a:t>
            </a:r>
            <a:r>
              <a:rPr lang="nl-NL" sz="2000" baseline="30000" dirty="0" smtClean="0">
                <a:solidFill>
                  <a:srgbClr val="008000"/>
                </a:solidFill>
              </a:rPr>
              <a:t>2</a:t>
            </a:r>
            <a:r>
              <a:rPr lang="nl-NL" sz="2000" dirty="0" smtClean="0">
                <a:solidFill>
                  <a:srgbClr val="008000"/>
                </a:solidFill>
              </a:rPr>
              <a:t>:</a:t>
            </a:r>
          </a:p>
          <a:p>
            <a:r>
              <a:rPr lang="nl-NL" sz="2000" dirty="0" smtClean="0">
                <a:solidFill>
                  <a:srgbClr val="008000"/>
                </a:solidFill>
              </a:rPr>
              <a:t>significant verschil in achteruitgang </a:t>
            </a:r>
            <a:r>
              <a:rPr lang="nl-NL" sz="2000" dirty="0" err="1" smtClean="0">
                <a:solidFill>
                  <a:srgbClr val="008000"/>
                </a:solidFill>
              </a:rPr>
              <a:t>eGFR</a:t>
            </a:r>
            <a:r>
              <a:rPr lang="nl-NL" sz="2000" dirty="0" smtClean="0">
                <a:solidFill>
                  <a:srgbClr val="008000"/>
                </a:solidFill>
              </a:rPr>
              <a:t>:</a:t>
            </a:r>
          </a:p>
          <a:p>
            <a:endParaRPr lang="nl-NL" sz="2000" dirty="0" smtClean="0">
              <a:solidFill>
                <a:srgbClr val="008000"/>
              </a:solidFill>
            </a:endParaRPr>
          </a:p>
          <a:p>
            <a:r>
              <a:rPr lang="nl-NL" sz="2000" dirty="0" smtClean="0">
                <a:solidFill>
                  <a:srgbClr val="008000"/>
                </a:solidFill>
              </a:rPr>
              <a:t>2 </a:t>
            </a:r>
            <a:r>
              <a:rPr lang="nl-NL" sz="2000" dirty="0" err="1" smtClean="0">
                <a:solidFill>
                  <a:srgbClr val="008000"/>
                </a:solidFill>
              </a:rPr>
              <a:t>vs</a:t>
            </a:r>
            <a:r>
              <a:rPr lang="nl-NL" sz="2000" dirty="0" smtClean="0">
                <a:solidFill>
                  <a:srgbClr val="008000"/>
                </a:solidFill>
              </a:rPr>
              <a:t> 4 ml/min/1/73m</a:t>
            </a:r>
            <a:r>
              <a:rPr lang="nl-NL" sz="2000" baseline="30000" dirty="0" smtClean="0">
                <a:solidFill>
                  <a:srgbClr val="008000"/>
                </a:solidFill>
              </a:rPr>
              <a:t>2</a:t>
            </a:r>
            <a:r>
              <a:rPr lang="nl-NL" sz="2000" dirty="0" smtClean="0">
                <a:solidFill>
                  <a:srgbClr val="008000"/>
                </a:solidFill>
              </a:rPr>
              <a:t> per 24 maanden</a:t>
            </a:r>
          </a:p>
          <a:p>
            <a:endParaRPr lang="nl-NL" dirty="0" smtClean="0"/>
          </a:p>
        </p:txBody>
      </p:sp>
      <p:pic>
        <p:nvPicPr>
          <p:cNvPr id="8" name="Afbeelding 7" descr="leader%20renaal%2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5" y="1740690"/>
            <a:ext cx="3763817" cy="390281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24770" y="6336856"/>
            <a:ext cx="829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dirty="0" err="1"/>
              <a:t>Mann</a:t>
            </a:r>
            <a:r>
              <a:rPr lang="nl-NL" dirty="0"/>
              <a:t> et al, </a:t>
            </a:r>
            <a:r>
              <a:rPr lang="nl-NL" dirty="0" err="1"/>
              <a:t>Liraglutide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Renal</a:t>
            </a:r>
            <a:r>
              <a:rPr lang="nl-NL" dirty="0"/>
              <a:t> </a:t>
            </a:r>
            <a:r>
              <a:rPr lang="nl-NL" dirty="0" err="1"/>
              <a:t>Outcomes</a:t>
            </a:r>
            <a:r>
              <a:rPr lang="nl-NL" dirty="0"/>
              <a:t> in type 2 diabetes, NEJM 2017; 377: 839-</a:t>
            </a:r>
            <a:r>
              <a:rPr lang="nl-NL" dirty="0" smtClean="0"/>
              <a:t>4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312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46012" y="77768"/>
            <a:ext cx="8537644" cy="1015663"/>
            <a:chOff x="265461" y="123078"/>
            <a:chExt cx="8537644" cy="1015663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123078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</a:t>
              </a:r>
              <a:r>
                <a:rPr lang="nl-NL" sz="3000" b="1" dirty="0"/>
                <a:t>medicatie: commentaar </a:t>
              </a:r>
              <a:r>
                <a:rPr lang="nl-NL" sz="3000" b="1" dirty="0" smtClean="0"/>
                <a:t>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79788" y="1281050"/>
            <a:ext cx="835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b="1" dirty="0">
                <a:solidFill>
                  <a:srgbClr val="000000"/>
                </a:solidFill>
              </a:rPr>
              <a:t>GLP-1 </a:t>
            </a:r>
            <a:r>
              <a:rPr lang="nl-NL" sz="2400" b="1" dirty="0" smtClean="0">
                <a:solidFill>
                  <a:srgbClr val="000000"/>
                </a:solidFill>
              </a:rPr>
              <a:t>agonisten</a:t>
            </a:r>
            <a:r>
              <a:rPr lang="nl-NL" sz="2400" b="1" dirty="0">
                <a:solidFill>
                  <a:srgbClr val="000000"/>
                </a:solidFill>
              </a:rPr>
              <a:t>: </a:t>
            </a:r>
            <a:r>
              <a:rPr lang="nl-NL" sz="2400" b="1" dirty="0" smtClean="0">
                <a:solidFill>
                  <a:srgbClr val="000000"/>
                </a:solidFill>
              </a:rPr>
              <a:t>SUSTAIN</a:t>
            </a:r>
            <a:endParaRPr lang="nl-NL" sz="2400" b="1" dirty="0" smtClean="0">
              <a:effectLst/>
            </a:endParaRPr>
          </a:p>
        </p:txBody>
      </p:sp>
      <p:pic>
        <p:nvPicPr>
          <p:cNvPr id="2" name="Afbeelding 1" descr="marso sustain cardiovascul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0" y="1995712"/>
            <a:ext cx="3171561" cy="341438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35927" y="2119217"/>
            <a:ext cx="487405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Semaglutide</a:t>
            </a:r>
            <a:r>
              <a:rPr lang="nl-NL" sz="2200" b="1" dirty="0" smtClean="0">
                <a:solidFill>
                  <a:srgbClr val="FF0000"/>
                </a:solidFill>
              </a:rPr>
              <a:t> cardiovasculair effect:</a:t>
            </a:r>
          </a:p>
          <a:p>
            <a:endParaRPr lang="nl-NL" sz="1700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primair eindpunt (CV overlijden, ACS, CVA):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6.6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8.9%, Hazard ratio 0.74 (0.58-0.95)</a:t>
            </a:r>
          </a:p>
          <a:p>
            <a:endParaRPr lang="nl-NL" sz="2000" dirty="0">
              <a:solidFill>
                <a:srgbClr val="FF0000"/>
              </a:solidFill>
            </a:endParaRPr>
          </a:p>
          <a:p>
            <a:endParaRPr lang="nl-NL" sz="2000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Reductie CVA: 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1.6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2.7%, HR 0.61 (0.38-0.95)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6027003"/>
            <a:ext cx="906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1600" dirty="0" err="1"/>
              <a:t>Marso</a:t>
            </a:r>
            <a:r>
              <a:rPr lang="nl-NL" sz="1600" dirty="0"/>
              <a:t> et al, </a:t>
            </a:r>
            <a:r>
              <a:rPr lang="nl-NL" sz="1600" dirty="0" err="1">
                <a:solidFill>
                  <a:srgbClr val="000000"/>
                </a:solidFill>
              </a:rPr>
              <a:t>Semaglutide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</a:t>
            </a:r>
            <a:r>
              <a:rPr lang="nl-NL" sz="1600" dirty="0" err="1"/>
              <a:t>nd</a:t>
            </a:r>
            <a:r>
              <a:rPr lang="nl-NL" sz="1600" dirty="0"/>
              <a:t> </a:t>
            </a:r>
            <a:r>
              <a:rPr lang="nl-NL" sz="1600" dirty="0" err="1"/>
              <a:t>cardiovascular</a:t>
            </a:r>
            <a:r>
              <a:rPr lang="nl-NL" sz="1600" dirty="0"/>
              <a:t> </a:t>
            </a:r>
            <a:r>
              <a:rPr lang="nl-NL" sz="1600" dirty="0" err="1"/>
              <a:t>outcomes</a:t>
            </a:r>
            <a:r>
              <a:rPr lang="nl-NL" sz="1600" dirty="0"/>
              <a:t> in </a:t>
            </a:r>
            <a:r>
              <a:rPr lang="nl-NL" sz="1600" dirty="0" err="1"/>
              <a:t>patients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type 2 diabetes, NEJM 2016; 375: 1834-44; </a:t>
            </a:r>
            <a:endParaRPr lang="nl-NL" sz="1600" dirty="0" smtClean="0"/>
          </a:p>
          <a:p>
            <a:pPr lvl="1"/>
            <a:r>
              <a:rPr lang="nl-NL" sz="1600" dirty="0" smtClean="0"/>
              <a:t>83</a:t>
            </a:r>
            <a:r>
              <a:rPr lang="nl-NL" sz="1600" dirty="0"/>
              <a:t>% </a:t>
            </a:r>
            <a:r>
              <a:rPr lang="nl-NL" sz="1600" dirty="0" err="1"/>
              <a:t>cardiovascular</a:t>
            </a:r>
            <a:r>
              <a:rPr lang="nl-NL" sz="1600" dirty="0"/>
              <a:t> </a:t>
            </a:r>
            <a:r>
              <a:rPr lang="nl-NL" sz="1600" dirty="0" err="1"/>
              <a:t>disease</a:t>
            </a:r>
            <a:r>
              <a:rPr lang="nl-NL" sz="1600" dirty="0"/>
              <a:t> </a:t>
            </a:r>
            <a:r>
              <a:rPr lang="nl-NL" sz="1600" dirty="0" err="1"/>
              <a:t>incl</a:t>
            </a:r>
            <a:r>
              <a:rPr lang="nl-NL" sz="1600" dirty="0"/>
              <a:t> ckd3 en hoger, 11% alleen </a:t>
            </a:r>
            <a:r>
              <a:rPr lang="nl-NL" sz="1600" dirty="0" err="1" smtClean="0"/>
              <a:t>ckd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5055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 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77300" y="1406307"/>
            <a:ext cx="876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DPP4 remmers: </a:t>
            </a:r>
            <a:r>
              <a:rPr lang="nl-NL" sz="2400" b="1" dirty="0" smtClean="0">
                <a:effectLst/>
              </a:rPr>
              <a:t>TECOS</a:t>
            </a:r>
            <a:endParaRPr lang="nl-NL" sz="2400" dirty="0" smtClean="0">
              <a:effectLst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275290" y="2300687"/>
            <a:ext cx="45278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Sitagliptine</a:t>
            </a:r>
            <a:r>
              <a:rPr lang="nl-NL" sz="2200" b="1" dirty="0" smtClean="0">
                <a:solidFill>
                  <a:srgbClr val="FF0000"/>
                </a:solidFill>
              </a:rPr>
              <a:t> cardiovasculair effect:</a:t>
            </a:r>
          </a:p>
          <a:p>
            <a:endParaRPr lang="nl-NL" sz="2000" b="1" dirty="0" smtClean="0">
              <a:solidFill>
                <a:srgbClr val="FF0000"/>
              </a:solidFill>
            </a:endParaRPr>
          </a:p>
          <a:p>
            <a:r>
              <a:rPr lang="nl-NL" sz="2000" dirty="0" smtClean="0">
                <a:solidFill>
                  <a:srgbClr val="FF0000"/>
                </a:solidFill>
              </a:rPr>
              <a:t>Geen effect op cardiovasculaire uitkomst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(CV overlijden, ACS, CVA, opname instabiele AP)</a:t>
            </a:r>
          </a:p>
          <a:p>
            <a:endParaRPr lang="nl-NL" sz="2000" dirty="0" smtClean="0">
              <a:solidFill>
                <a:srgbClr val="FF0000"/>
              </a:solidFill>
            </a:endParaRPr>
          </a:p>
          <a:p>
            <a:r>
              <a:rPr lang="nl-NL" sz="2000" dirty="0" smtClean="0">
                <a:solidFill>
                  <a:srgbClr val="FF0000"/>
                </a:solidFill>
              </a:rPr>
              <a:t>Geen effect op beloop </a:t>
            </a:r>
            <a:r>
              <a:rPr lang="nl-NL" sz="2000" dirty="0" err="1" smtClean="0">
                <a:solidFill>
                  <a:srgbClr val="FF0000"/>
                </a:solidFill>
              </a:rPr>
              <a:t>eGFR</a:t>
            </a:r>
            <a:endParaRPr lang="nl-NL" sz="2000" dirty="0">
              <a:solidFill>
                <a:srgbClr val="FF0000"/>
              </a:solidFill>
            </a:endParaRPr>
          </a:p>
        </p:txBody>
      </p:sp>
      <p:pic>
        <p:nvPicPr>
          <p:cNvPr id="8" name="Afbeelding 7" descr="tecos cardiovascul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9" y="2134452"/>
            <a:ext cx="3061879" cy="305206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0" y="5681979"/>
            <a:ext cx="8869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1600" dirty="0"/>
              <a:t>Cornel et al. Diabetes Care 2016 </a:t>
            </a:r>
            <a:r>
              <a:rPr lang="nl-NL" sz="1600" dirty="0" err="1"/>
              <a:t>Oct</a:t>
            </a:r>
            <a:r>
              <a:rPr lang="nl-NL" sz="1600" dirty="0"/>
              <a:t>; dc161415. Effect of </a:t>
            </a:r>
            <a:r>
              <a:rPr lang="nl-NL" sz="1600" dirty="0" err="1"/>
              <a:t>sitagliptin</a:t>
            </a:r>
            <a:r>
              <a:rPr lang="nl-NL" sz="1600" dirty="0"/>
              <a:t> on </a:t>
            </a:r>
            <a:r>
              <a:rPr lang="nl-NL" sz="1600" dirty="0" err="1"/>
              <a:t>kidney</a:t>
            </a:r>
            <a:r>
              <a:rPr lang="nl-NL" sz="1600" dirty="0"/>
              <a:t> </a:t>
            </a:r>
            <a:r>
              <a:rPr lang="nl-NL" sz="1600" dirty="0" err="1"/>
              <a:t>function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respective</a:t>
            </a:r>
            <a:r>
              <a:rPr lang="nl-NL" sz="1600" dirty="0"/>
              <a:t> </a:t>
            </a:r>
            <a:r>
              <a:rPr lang="nl-NL" sz="1600" dirty="0" err="1"/>
              <a:t>cardiovascular</a:t>
            </a:r>
            <a:r>
              <a:rPr lang="nl-NL" sz="1600" dirty="0"/>
              <a:t> </a:t>
            </a:r>
            <a:r>
              <a:rPr lang="nl-NL" sz="1600" dirty="0" err="1"/>
              <a:t>outcomes</a:t>
            </a:r>
            <a:r>
              <a:rPr lang="nl-NL" sz="1600" dirty="0"/>
              <a:t> in type 2 diabetes. Inclusie: </a:t>
            </a:r>
            <a:r>
              <a:rPr lang="nl-NL" sz="1600" dirty="0" err="1"/>
              <a:t>ckd</a:t>
            </a:r>
            <a:r>
              <a:rPr lang="nl-NL" sz="1600" dirty="0"/>
              <a:t> 1-3b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Green et al. NEJM 2015; 173: 232-42. Effect of </a:t>
            </a:r>
            <a:r>
              <a:rPr lang="nl-NL" sz="1600" dirty="0" err="1">
                <a:solidFill>
                  <a:srgbClr val="000000"/>
                </a:solidFill>
              </a:rPr>
              <a:t>sitagliptin</a:t>
            </a:r>
            <a:r>
              <a:rPr lang="nl-NL" sz="1600" dirty="0">
                <a:solidFill>
                  <a:srgbClr val="000000"/>
                </a:solidFill>
              </a:rPr>
              <a:t> on </a:t>
            </a:r>
            <a:r>
              <a:rPr lang="nl-NL" sz="1600" dirty="0" err="1">
                <a:solidFill>
                  <a:srgbClr val="000000"/>
                </a:solidFill>
              </a:rPr>
              <a:t>cardiovascular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outcomes</a:t>
            </a:r>
            <a:r>
              <a:rPr lang="nl-NL" sz="1600" dirty="0">
                <a:solidFill>
                  <a:srgbClr val="000000"/>
                </a:solidFill>
              </a:rPr>
              <a:t> in type 2 diabetes. </a:t>
            </a:r>
          </a:p>
        </p:txBody>
      </p:sp>
    </p:spTree>
    <p:extLst>
      <p:ext uri="{BB962C8B-B14F-4D97-AF65-F5344CB8AC3E}">
        <p14:creationId xmlns:p14="http://schemas.microsoft.com/office/powerpoint/2010/main" val="18228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onderwerpen</a:t>
              </a:r>
              <a:endParaRPr lang="nl-NL" sz="3000" b="1" dirty="0"/>
            </a:p>
          </p:txBody>
        </p:sp>
      </p:grpSp>
      <p:sp>
        <p:nvSpPr>
          <p:cNvPr id="7" name="Rechthoek 6"/>
          <p:cNvSpPr/>
          <p:nvPr/>
        </p:nvSpPr>
        <p:spPr>
          <a:xfrm>
            <a:off x="355331" y="1754310"/>
            <a:ext cx="8383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 </a:t>
            </a:r>
            <a:endParaRPr lang="nl-NL" sz="1400" dirty="0"/>
          </a:p>
        </p:txBody>
      </p:sp>
      <p:sp>
        <p:nvSpPr>
          <p:cNvPr id="3" name="Tekstvak 2"/>
          <p:cNvSpPr txBox="1"/>
          <p:nvPr/>
        </p:nvSpPr>
        <p:spPr>
          <a:xfrm>
            <a:off x="1046251" y="1877847"/>
            <a:ext cx="5481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Onderdelen richtlijn:</a:t>
            </a:r>
          </a:p>
          <a:p>
            <a:endParaRPr lang="nl-NL" sz="2200" b="1" dirty="0" smtClean="0"/>
          </a:p>
          <a:p>
            <a:pPr marL="342900" indent="-342900">
              <a:buAutoNum type="arabicPeriod"/>
            </a:pPr>
            <a:r>
              <a:rPr lang="nl-NL" sz="2200" b="1" dirty="0" smtClean="0">
                <a:solidFill>
                  <a:srgbClr val="FF0000"/>
                </a:solidFill>
              </a:rPr>
              <a:t>  Nierfunctievervanging</a:t>
            </a:r>
          </a:p>
          <a:p>
            <a:endParaRPr lang="nl-NL" sz="2200" dirty="0" smtClean="0"/>
          </a:p>
          <a:p>
            <a:pPr marL="457200" indent="-457200">
              <a:buAutoNum type="arabicPeriod" startAt="2"/>
            </a:pPr>
            <a:r>
              <a:rPr lang="nl-NL" sz="2200" dirty="0" smtClean="0"/>
              <a:t>Glucose regulatie</a:t>
            </a:r>
          </a:p>
          <a:p>
            <a:pPr marL="457200" indent="-457200">
              <a:buAutoNum type="arabicPeriod" startAt="2"/>
            </a:pPr>
            <a:endParaRPr lang="nl-NL" sz="2200" dirty="0"/>
          </a:p>
          <a:p>
            <a:pPr marL="457200" indent="-457200">
              <a:buAutoNum type="arabicPeriod" startAt="2"/>
            </a:pPr>
            <a:r>
              <a:rPr lang="nl-NL" sz="2200" dirty="0" smtClean="0"/>
              <a:t>Cardiovasculair risico management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4390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 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365693" y="1605214"/>
            <a:ext cx="876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DPP4-remmers:</a:t>
            </a:r>
            <a:r>
              <a:rPr lang="nl-NL" sz="2400" b="1" dirty="0"/>
              <a:t> </a:t>
            </a:r>
            <a:r>
              <a:rPr lang="nl-NL" sz="2400" b="1" dirty="0" smtClean="0"/>
              <a:t>SAVOR</a:t>
            </a:r>
            <a:r>
              <a:rPr lang="nl-NL" sz="2400" b="1" dirty="0"/>
              <a:t>-TIMI 53 </a:t>
            </a:r>
            <a:r>
              <a:rPr lang="nl-NL" sz="2400" b="1" dirty="0" smtClean="0"/>
              <a:t>Trial</a:t>
            </a:r>
            <a:endParaRPr lang="nl-NL" sz="2400" b="1" dirty="0" smtClean="0">
              <a:effectLst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87597" y="2260783"/>
            <a:ext cx="48754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Saxagliptine</a:t>
            </a:r>
            <a:r>
              <a:rPr lang="nl-NL" sz="2200" b="1" dirty="0" smtClean="0">
                <a:solidFill>
                  <a:srgbClr val="FF0000"/>
                </a:solidFill>
              </a:rPr>
              <a:t> cardiovasculair effect:</a:t>
            </a:r>
          </a:p>
          <a:p>
            <a:endParaRPr lang="nl-NL" sz="2000" b="1" dirty="0">
              <a:solidFill>
                <a:srgbClr val="FF0000"/>
              </a:solidFill>
            </a:endParaRPr>
          </a:p>
          <a:p>
            <a:r>
              <a:rPr lang="nl-NL" sz="2000" dirty="0" smtClean="0">
                <a:solidFill>
                  <a:srgbClr val="FF0000"/>
                </a:solidFill>
              </a:rPr>
              <a:t>Geen effect op primair CV eindpunt (CV overlijden, ACS of CVA):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7.3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7.2%, HR 1.00 (0.89-1.12) NS</a:t>
            </a:r>
          </a:p>
          <a:p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Toename opname </a:t>
            </a:r>
            <a:r>
              <a:rPr lang="nl-NL" sz="2000" b="1" dirty="0" err="1" smtClean="0">
                <a:solidFill>
                  <a:srgbClr val="FF0000"/>
                </a:solidFill>
              </a:rPr>
              <a:t>ivm</a:t>
            </a:r>
            <a:r>
              <a:rPr lang="nl-NL" sz="2000" b="1" dirty="0" smtClean="0">
                <a:solidFill>
                  <a:srgbClr val="FF0000"/>
                </a:solidFill>
              </a:rPr>
              <a:t> hartfalen: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3.5 </a:t>
            </a:r>
            <a:r>
              <a:rPr lang="nl-NL" sz="2000" b="1" dirty="0" err="1" smtClean="0">
                <a:solidFill>
                  <a:srgbClr val="FF0000"/>
                </a:solidFill>
              </a:rPr>
              <a:t>vs</a:t>
            </a:r>
            <a:r>
              <a:rPr lang="nl-NL" sz="2000" b="1" dirty="0" smtClean="0">
                <a:solidFill>
                  <a:srgbClr val="FF0000"/>
                </a:solidFill>
              </a:rPr>
              <a:t> 2.8%, HR 1.27 (1.07-1.51)</a:t>
            </a:r>
            <a:endParaRPr lang="nl-NL" sz="2000" b="1" dirty="0">
              <a:solidFill>
                <a:srgbClr val="FF0000"/>
              </a:solidFill>
            </a:endParaRPr>
          </a:p>
          <a:p>
            <a:endParaRPr lang="nl-NL" sz="2000" b="1" dirty="0" smtClean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5802" y="6261806"/>
            <a:ext cx="90637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1600" dirty="0" err="1" smtClean="0"/>
              <a:t>Scirica</a:t>
            </a:r>
            <a:r>
              <a:rPr lang="nl-NL" sz="1600" dirty="0" smtClean="0"/>
              <a:t> et al, </a:t>
            </a:r>
            <a:r>
              <a:rPr lang="nl-NL" sz="1600" dirty="0" err="1" smtClean="0"/>
              <a:t>Saxagliptin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cardiovascular</a:t>
            </a:r>
            <a:r>
              <a:rPr lang="nl-NL" sz="1600" dirty="0" smtClean="0"/>
              <a:t> </a:t>
            </a:r>
            <a:r>
              <a:rPr lang="nl-NL" sz="1600" dirty="0" err="1" smtClean="0"/>
              <a:t>outcomes</a:t>
            </a:r>
            <a:r>
              <a:rPr lang="nl-NL" sz="1600" dirty="0" smtClean="0"/>
              <a:t> in </a:t>
            </a:r>
            <a:r>
              <a:rPr lang="nl-NL" sz="1600" dirty="0" err="1" smtClean="0"/>
              <a:t>patients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type 2 Diabetes Mellitus. NEJM 2013; 369: 1317-26. Inclusie</a:t>
            </a:r>
            <a:r>
              <a:rPr lang="nl-NL" sz="1600" dirty="0"/>
              <a:t>: </a:t>
            </a:r>
            <a:r>
              <a:rPr lang="nl-NL" sz="1600" dirty="0" err="1"/>
              <a:t>eGFR</a:t>
            </a:r>
            <a:r>
              <a:rPr lang="nl-NL" sz="1600" dirty="0"/>
              <a:t>&lt; 30 ml/min: </a:t>
            </a:r>
            <a:r>
              <a:rPr lang="nl-NL" sz="1600" dirty="0" smtClean="0"/>
              <a:t>2.1%</a:t>
            </a:r>
            <a:r>
              <a:rPr lang="nl-NL" sz="1600" dirty="0"/>
              <a:t>; </a:t>
            </a:r>
            <a:r>
              <a:rPr lang="nl-NL" sz="1600" dirty="0" err="1" smtClean="0"/>
              <a:t>eGFR</a:t>
            </a:r>
            <a:r>
              <a:rPr lang="nl-NL" sz="1600" dirty="0" smtClean="0"/>
              <a:t> 30-50 ml/min: 13.6%</a:t>
            </a:r>
            <a:endParaRPr lang="nl-NL" sz="1600" dirty="0">
              <a:solidFill>
                <a:srgbClr val="000000"/>
              </a:solidFill>
            </a:endParaRPr>
          </a:p>
        </p:txBody>
      </p:sp>
      <p:pic>
        <p:nvPicPr>
          <p:cNvPr id="8" name="Afbeelding 7" descr="nejmoa1307684_f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8" y="2152749"/>
            <a:ext cx="2527672" cy="36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 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365693" y="1605214"/>
            <a:ext cx="876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DPP4-remmers:</a:t>
            </a:r>
            <a:r>
              <a:rPr lang="nl-NL" sz="2400" b="1" dirty="0"/>
              <a:t> </a:t>
            </a:r>
            <a:r>
              <a:rPr lang="nl-NL" sz="2400" b="1" dirty="0" smtClean="0"/>
              <a:t>SAVOR</a:t>
            </a:r>
            <a:r>
              <a:rPr lang="nl-NL" sz="2400" b="1" dirty="0"/>
              <a:t>-TIMI 53 </a:t>
            </a:r>
            <a:r>
              <a:rPr lang="nl-NL" sz="2400" b="1" dirty="0" smtClean="0"/>
              <a:t>Trial</a:t>
            </a:r>
            <a:endParaRPr lang="nl-NL" sz="2400" b="1" dirty="0" smtClean="0">
              <a:effectLst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65693" y="2260783"/>
            <a:ext cx="84973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>
                <a:solidFill>
                  <a:srgbClr val="FF0000"/>
                </a:solidFill>
              </a:rPr>
              <a:t>Saxagliptine</a:t>
            </a:r>
            <a:r>
              <a:rPr lang="nl-NL" sz="2200" b="1" dirty="0" smtClean="0">
                <a:solidFill>
                  <a:srgbClr val="FF0000"/>
                </a:solidFill>
              </a:rPr>
              <a:t> renaal effect:</a:t>
            </a:r>
          </a:p>
          <a:p>
            <a:r>
              <a:rPr lang="nl-NL" sz="2000" dirty="0" smtClean="0">
                <a:solidFill>
                  <a:srgbClr val="FF0000"/>
                </a:solidFill>
              </a:rPr>
              <a:t>Reductie in albumine/creatinine ratio: 34.3 mg/g (p&lt; 0.001)</a:t>
            </a:r>
          </a:p>
          <a:p>
            <a:endParaRPr lang="nl-NL" sz="2000" dirty="0" smtClean="0">
              <a:solidFill>
                <a:srgbClr val="FF0000"/>
              </a:solidFill>
            </a:endParaRPr>
          </a:p>
          <a:p>
            <a:r>
              <a:rPr lang="nl-NL" sz="2000" dirty="0" smtClean="0">
                <a:solidFill>
                  <a:srgbClr val="FF0000"/>
                </a:solidFill>
              </a:rPr>
              <a:t>Geen verschil in harde renale eindpunten (</a:t>
            </a:r>
            <a:r>
              <a:rPr lang="nl-NL" sz="2000" dirty="0" err="1" smtClean="0">
                <a:solidFill>
                  <a:srgbClr val="FF0000"/>
                </a:solidFill>
              </a:rPr>
              <a:t>eGFR</a:t>
            </a:r>
            <a:r>
              <a:rPr lang="nl-NL" sz="2000" dirty="0" smtClean="0">
                <a:solidFill>
                  <a:srgbClr val="FF0000"/>
                </a:solidFill>
              </a:rPr>
              <a:t>, verdubbeling creatinine, start nierfunctievervanging): 2.2 </a:t>
            </a:r>
            <a:r>
              <a:rPr lang="nl-NL" sz="2000" dirty="0" err="1" smtClean="0">
                <a:solidFill>
                  <a:srgbClr val="FF0000"/>
                </a:solidFill>
              </a:rPr>
              <a:t>vs</a:t>
            </a:r>
            <a:r>
              <a:rPr lang="nl-NL" sz="2000" dirty="0" smtClean="0">
                <a:solidFill>
                  <a:srgbClr val="FF0000"/>
                </a:solidFill>
              </a:rPr>
              <a:t> 2.0%, HR 1.08 (0.88-1.32)</a:t>
            </a:r>
          </a:p>
          <a:p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i="1" dirty="0" smtClean="0">
                <a:solidFill>
                  <a:srgbClr val="FF0000"/>
                </a:solidFill>
              </a:rPr>
              <a:t>Opmerking: bij FU 2 jaren</a:t>
            </a:r>
            <a:endParaRPr lang="nl-NL" sz="2000" i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85500" y="5969418"/>
            <a:ext cx="931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1600" dirty="0" err="1"/>
              <a:t>Mosenzon</a:t>
            </a:r>
            <a:r>
              <a:rPr lang="nl-NL" sz="1600" dirty="0"/>
              <a:t> et al. Diabetes Care 2016 </a:t>
            </a:r>
            <a:r>
              <a:rPr lang="nl-NL" sz="1600" dirty="0" err="1"/>
              <a:t>Oct</a:t>
            </a:r>
            <a:r>
              <a:rPr lang="nl-NL" sz="1600" dirty="0"/>
              <a:t>; dc 160621. Effect of </a:t>
            </a:r>
            <a:r>
              <a:rPr lang="nl-NL" sz="1600" dirty="0" err="1"/>
              <a:t>Saxagliptin</a:t>
            </a:r>
            <a:r>
              <a:rPr lang="nl-NL" sz="1600" dirty="0"/>
              <a:t> on </a:t>
            </a:r>
            <a:r>
              <a:rPr lang="nl-NL" sz="1600" dirty="0" err="1"/>
              <a:t>renal</a:t>
            </a:r>
            <a:r>
              <a:rPr lang="nl-NL" sz="1600" dirty="0"/>
              <a:t> </a:t>
            </a:r>
            <a:r>
              <a:rPr lang="nl-NL" sz="1600" dirty="0" err="1"/>
              <a:t>outcomes</a:t>
            </a:r>
            <a:r>
              <a:rPr lang="nl-NL" sz="1600" dirty="0"/>
              <a:t> in the </a:t>
            </a:r>
            <a:r>
              <a:rPr lang="nl-NL" sz="1600" dirty="0" err="1"/>
              <a:t>Savor-timi</a:t>
            </a:r>
            <a:r>
              <a:rPr lang="nl-NL" sz="1600" dirty="0"/>
              <a:t> 53 trial. </a:t>
            </a:r>
          </a:p>
          <a:p>
            <a:pPr lvl="1"/>
            <a:r>
              <a:rPr lang="nl-NL" sz="1600" dirty="0"/>
              <a:t>Inclusie: </a:t>
            </a:r>
            <a:r>
              <a:rPr lang="nl-NL" sz="1600" dirty="0" err="1"/>
              <a:t>eGFR</a:t>
            </a:r>
            <a:r>
              <a:rPr lang="nl-NL" sz="1600" dirty="0"/>
              <a:t>&lt; 30 ml/min: 3%; </a:t>
            </a:r>
            <a:endParaRPr lang="nl-N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 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77301" y="1206252"/>
            <a:ext cx="8525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200" dirty="0" smtClean="0"/>
          </a:p>
          <a:p>
            <a:endParaRPr lang="en-GB" sz="2000" dirty="0" smtClean="0">
              <a:effectLst/>
            </a:endParaRPr>
          </a:p>
          <a:p>
            <a:endParaRPr lang="nl-NL" sz="1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21993"/>
              </p:ext>
            </p:extLst>
          </p:nvPr>
        </p:nvGraphicFramePr>
        <p:xfrm>
          <a:off x="399142" y="1676400"/>
          <a:ext cx="8244115" cy="469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7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8028">
                <a:tc>
                  <a:txBody>
                    <a:bodyPr/>
                    <a:lstStyle/>
                    <a:p>
                      <a:r>
                        <a:rPr lang="nl-NL" dirty="0" smtClean="0"/>
                        <a:t>medicatie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trial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Cardiovasculair effect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Renaal effect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Gebruik bij </a:t>
                      </a:r>
                      <a:r>
                        <a:rPr lang="nl-NL" dirty="0" err="1" smtClean="0"/>
                        <a:t>nierinsufficientie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SGLT2-remmer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EMPA-REG</a:t>
                      </a:r>
                    </a:p>
                    <a:p>
                      <a:r>
                        <a:rPr lang="nl-NL" dirty="0" smtClean="0"/>
                        <a:t>CANVAS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Afname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hartfalen, CV overlijden en ACS bij bekend AS CVD</a:t>
                      </a:r>
                    </a:p>
                    <a:p>
                      <a:r>
                        <a:rPr lang="nl-NL" sz="1600" i="1" baseline="0" dirty="0" smtClean="0">
                          <a:solidFill>
                            <a:schemeClr val="tx1"/>
                          </a:solidFill>
                        </a:rPr>
                        <a:t>(nieuwe indicatie USA)</a:t>
                      </a:r>
                      <a:endParaRPr lang="nl-NL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Afname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ontstaan en progressie DN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Empagliflozine</a:t>
                      </a:r>
                      <a:r>
                        <a:rPr lang="nl-NL" dirty="0" smtClean="0"/>
                        <a:t> bij </a:t>
                      </a:r>
                      <a:r>
                        <a:rPr lang="nl-NL" dirty="0" err="1" smtClean="0"/>
                        <a:t>eGFR</a:t>
                      </a:r>
                      <a:r>
                        <a:rPr lang="nl-NL" dirty="0" smtClean="0"/>
                        <a:t> &gt; 30 ml/min/1.73 m</a:t>
                      </a:r>
                      <a:r>
                        <a:rPr lang="nl-NL" baseline="30000" dirty="0" smtClean="0"/>
                        <a:t>2</a:t>
                      </a:r>
                    </a:p>
                    <a:p>
                      <a:endParaRPr lang="nl-NL" sz="1400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GLP1-agonist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LEADER</a:t>
                      </a:r>
                    </a:p>
                    <a:p>
                      <a:r>
                        <a:rPr lang="nl-NL" dirty="0" smtClean="0"/>
                        <a:t>SUSTAIN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Afname CV overlijden,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ACS en CVA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Afname ontstaan en progressie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DN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Bij elke nierfunctie</a:t>
                      </a:r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Cave retinopathie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DPP4-remmer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TECOS</a:t>
                      </a:r>
                    </a:p>
                    <a:p>
                      <a:r>
                        <a:rPr lang="nl-NL" dirty="0" smtClean="0"/>
                        <a:t>SAVOR</a:t>
                      </a:r>
                      <a:r>
                        <a:rPr lang="nl-NL" baseline="0" dirty="0" smtClean="0"/>
                        <a:t>-TIMI-53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Geen</a:t>
                      </a:r>
                      <a:r>
                        <a:rPr lang="nl-NL" baseline="0" dirty="0" smtClean="0"/>
                        <a:t>  effect op CV eindpunten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Geen</a:t>
                      </a:r>
                      <a:r>
                        <a:rPr lang="nl-NL" baseline="0" dirty="0" smtClean="0"/>
                        <a:t> effect op DN</a:t>
                      </a:r>
                    </a:p>
                    <a:p>
                      <a:r>
                        <a:rPr lang="nl-NL" baseline="0" dirty="0" smtClean="0"/>
                        <a:t>(</a:t>
                      </a:r>
                      <a:r>
                        <a:rPr lang="nl-NL" baseline="0" dirty="0" err="1" smtClean="0"/>
                        <a:t>albuminurie</a:t>
                      </a:r>
                      <a:r>
                        <a:rPr lang="nl-NL" baseline="0" dirty="0" smtClean="0"/>
                        <a:t>?)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Bij elke nierfunctie, met </a:t>
                      </a:r>
                      <a:r>
                        <a:rPr lang="nl-NL" sz="1800" dirty="0" err="1" smtClean="0"/>
                        <a:t>dosis-aanpassing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 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77301" y="1206252"/>
            <a:ext cx="85258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200" dirty="0"/>
          </a:p>
          <a:p>
            <a:r>
              <a:rPr lang="nl-NL" sz="2000" b="1" dirty="0" smtClean="0">
                <a:effectLst/>
              </a:rPr>
              <a:t>vergoedingscriteria: </a:t>
            </a:r>
          </a:p>
          <a:p>
            <a:endParaRPr lang="nl-NL" sz="2000" b="1" dirty="0" smtClean="0"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nl-NL" sz="2000" u="sng" dirty="0" smtClean="0">
                <a:effectLst/>
              </a:rPr>
              <a:t>SGLT2-</a:t>
            </a:r>
            <a:r>
              <a:rPr lang="nl-NL" sz="2000" u="sng" dirty="0"/>
              <a:t>remmers, DPP4-</a:t>
            </a:r>
            <a:r>
              <a:rPr lang="nl-NL" sz="2000" u="sng" dirty="0" smtClean="0"/>
              <a:t>remmers</a:t>
            </a:r>
            <a:r>
              <a:rPr lang="nl-NL" sz="2000" u="sng" dirty="0"/>
              <a:t> </a:t>
            </a:r>
            <a:r>
              <a:rPr lang="nl-NL" sz="2000" u="sng" dirty="0" smtClean="0"/>
              <a:t>en GLP1</a:t>
            </a:r>
            <a:r>
              <a:rPr lang="nl-NL" sz="2000" u="sng" dirty="0"/>
              <a:t>-</a:t>
            </a:r>
            <a:r>
              <a:rPr lang="nl-NL" sz="2000" u="sng" dirty="0" smtClean="0"/>
              <a:t>agonisten:</a:t>
            </a:r>
            <a:endParaRPr lang="nl-NL" sz="2000" u="sng" dirty="0" smtClean="0">
              <a:effectLst/>
            </a:endParaRPr>
          </a:p>
          <a:p>
            <a:pPr marL="1085850" lvl="2" indent="-171450">
              <a:buFont typeface="Arial"/>
              <a:buChar char="•"/>
            </a:pPr>
            <a:r>
              <a:rPr lang="nl-NL" sz="2000" dirty="0" smtClean="0">
                <a:effectLst/>
              </a:rPr>
              <a:t>indien </a:t>
            </a:r>
            <a:r>
              <a:rPr lang="nl-NL" sz="2000" dirty="0" err="1" smtClean="0">
                <a:effectLst/>
              </a:rPr>
              <a:t>metformin</a:t>
            </a:r>
            <a:r>
              <a:rPr lang="nl-NL" sz="2000" dirty="0" smtClean="0">
                <a:effectLst/>
              </a:rPr>
              <a:t> en/of SU derivaten niet worden verdragen of onvoldoende effectief zijn,</a:t>
            </a:r>
          </a:p>
          <a:p>
            <a:pPr marL="1085850" lvl="2" indent="-171450">
              <a:buFont typeface="Arial"/>
              <a:buChar char="•"/>
            </a:pPr>
            <a:r>
              <a:rPr lang="nl-NL" sz="2000" dirty="0" smtClean="0">
                <a:effectLst/>
              </a:rPr>
              <a:t>indien de </a:t>
            </a:r>
            <a:r>
              <a:rPr lang="nl-NL" sz="2000" dirty="0" err="1" smtClean="0">
                <a:effectLst/>
              </a:rPr>
              <a:t>patient</a:t>
            </a:r>
            <a:r>
              <a:rPr lang="nl-NL" sz="2000" dirty="0" smtClean="0">
                <a:effectLst/>
              </a:rPr>
              <a:t> geen insuline gebruikt. </a:t>
            </a:r>
          </a:p>
          <a:p>
            <a:pPr marL="1085850" lvl="2" indent="-171450">
              <a:buFont typeface="Arial"/>
              <a:buChar char="•"/>
            </a:pPr>
            <a:endParaRPr lang="nl-NL" sz="2000" dirty="0"/>
          </a:p>
          <a:p>
            <a:pPr marL="628650" lvl="1" indent="-171450">
              <a:buFont typeface="Arial"/>
              <a:buChar char="•"/>
            </a:pPr>
            <a:r>
              <a:rPr lang="nl-NL" sz="2000" u="sng" dirty="0" smtClean="0">
                <a:effectLst/>
              </a:rPr>
              <a:t>GLP1-agonisten:</a:t>
            </a:r>
          </a:p>
          <a:p>
            <a:pPr marL="1085850" lvl="2" indent="-171450">
              <a:buFont typeface="Arial"/>
              <a:buChar char="•"/>
            </a:pPr>
            <a:r>
              <a:rPr lang="nl-NL" sz="2000" dirty="0" smtClean="0">
                <a:effectLst/>
              </a:rPr>
              <a:t>BMI &gt; 30 kg/m</a:t>
            </a:r>
            <a:r>
              <a:rPr lang="nl-NL" sz="2000" baseline="30000" dirty="0" smtClean="0">
                <a:effectLst/>
              </a:rPr>
              <a:t>2</a:t>
            </a:r>
            <a:r>
              <a:rPr lang="nl-NL" sz="2000" dirty="0" smtClean="0">
                <a:effectLst/>
              </a:rPr>
              <a:t> en 3 maanden basaal insuline en </a:t>
            </a:r>
            <a:r>
              <a:rPr lang="nl-NL" sz="2000" dirty="0" err="1" smtClean="0">
                <a:effectLst/>
              </a:rPr>
              <a:t>metformine</a:t>
            </a:r>
            <a:r>
              <a:rPr lang="nl-NL" sz="2000" dirty="0" smtClean="0">
                <a:effectLst/>
              </a:rPr>
              <a:t>, </a:t>
            </a:r>
          </a:p>
          <a:p>
            <a:pPr marL="1085850" lvl="2" indent="-171450">
              <a:buFont typeface="Arial"/>
              <a:buChar char="•"/>
            </a:pPr>
            <a:r>
              <a:rPr lang="nl-NL" sz="2000" dirty="0" smtClean="0">
                <a:effectLst/>
              </a:rPr>
              <a:t>of BMI &gt; 35 kg/m</a:t>
            </a:r>
            <a:r>
              <a:rPr lang="nl-NL" sz="2000" baseline="30000" dirty="0" smtClean="0">
                <a:effectLst/>
              </a:rPr>
              <a:t>2</a:t>
            </a:r>
            <a:r>
              <a:rPr lang="nl-NL" sz="2000" dirty="0" smtClean="0">
                <a:effectLst/>
              </a:rPr>
              <a:t>.</a:t>
            </a:r>
            <a:endParaRPr lang="en-GB" sz="2000" dirty="0" smtClean="0">
              <a:effectLst/>
            </a:endParaRPr>
          </a:p>
          <a:p>
            <a:endParaRPr lang="nl-NL" sz="2000" dirty="0" smtClean="0">
              <a:effectLst/>
            </a:endParaRP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387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 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4931616" y="6220583"/>
            <a:ext cx="416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Margot Taks, ziekenhuisapotheker Amphia Ziekenhuis; </a:t>
            </a:r>
          </a:p>
          <a:p>
            <a:r>
              <a:rPr lang="nl-NL" sz="1400" dirty="0" smtClean="0"/>
              <a:t>bronnen: KNMP kennisbank, </a:t>
            </a:r>
            <a:r>
              <a:rPr lang="nl-NL" sz="1400" dirty="0" err="1" smtClean="0"/>
              <a:t>medicijnkosten.nl</a:t>
            </a:r>
            <a:endParaRPr lang="nl-NL" sz="1400" dirty="0"/>
          </a:p>
        </p:txBody>
      </p:sp>
      <p:pic>
        <p:nvPicPr>
          <p:cNvPr id="8" name="Afbeelding 7" descr="kosten diabetesmedicati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6" y="547258"/>
            <a:ext cx="6982739" cy="98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 </a:t>
              </a:r>
              <a:endParaRPr lang="nl-NL" sz="3000" b="1" dirty="0"/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136406" y="1210245"/>
            <a:ext cx="89327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A. initieel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Leefstijl interventies: dieet en bewegen</a:t>
            </a:r>
          </a:p>
          <a:p>
            <a:pPr marL="342900" indent="-342900">
              <a:buAutoNum type="arabicPeriod"/>
            </a:pPr>
            <a:r>
              <a:rPr lang="nl-NL" sz="2000" dirty="0" err="1" smtClean="0"/>
              <a:t>Metformine</a:t>
            </a:r>
            <a:r>
              <a:rPr lang="nl-NL" sz="2000" dirty="0" smtClean="0"/>
              <a:t>: in aangepaste dosering t/m CKD4</a:t>
            </a:r>
          </a:p>
          <a:p>
            <a:pPr marL="342900" indent="-342900">
              <a:buAutoNum type="arabicPeriod"/>
            </a:pPr>
            <a:r>
              <a:rPr lang="nl-NL" sz="2000" dirty="0" smtClean="0"/>
              <a:t>SU-derivaat met korte </a:t>
            </a:r>
            <a:r>
              <a:rPr lang="nl-NL" sz="2000" dirty="0" err="1" smtClean="0"/>
              <a:t>halfwaarde</a:t>
            </a:r>
            <a:r>
              <a:rPr lang="nl-NL" sz="2000" dirty="0" smtClean="0"/>
              <a:t> tijd: </a:t>
            </a:r>
            <a:r>
              <a:rPr lang="nl-NL" sz="2000" dirty="0" err="1" smtClean="0"/>
              <a:t>gliclazide</a:t>
            </a:r>
            <a:r>
              <a:rPr lang="nl-NL" sz="2000" dirty="0" smtClean="0"/>
              <a:t>, </a:t>
            </a:r>
            <a:r>
              <a:rPr lang="nl-NL" sz="2000" dirty="0" err="1" smtClean="0"/>
              <a:t>glipizide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b="1" dirty="0"/>
              <a:t>B</a:t>
            </a:r>
            <a:r>
              <a:rPr lang="nl-NL" sz="2000" b="1" dirty="0" smtClean="0"/>
              <a:t>. Mogelijke vervolgstappen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 smtClean="0"/>
              <a:t>SGLT2 remmer: </a:t>
            </a:r>
            <a:r>
              <a:rPr lang="nl-NL" sz="2000" dirty="0" err="1" smtClean="0"/>
              <a:t>empagliflozine</a:t>
            </a:r>
            <a:r>
              <a:rPr lang="nl-NL" sz="2000" dirty="0" smtClean="0"/>
              <a:t> en </a:t>
            </a:r>
            <a:r>
              <a:rPr lang="nl-NL" sz="2000" dirty="0" err="1" smtClean="0"/>
              <a:t>canagliflozine</a:t>
            </a:r>
            <a:r>
              <a:rPr lang="nl-NL" sz="2000" dirty="0" smtClean="0"/>
              <a:t> t/m CKD3b; bij verhoogd CV risico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 smtClean="0"/>
              <a:t>GLP1 agonist: bij BMI &gt; 30/35 kg/m</a:t>
            </a:r>
            <a:r>
              <a:rPr lang="nl-NL" sz="2000" baseline="30000" dirty="0" smtClean="0"/>
              <a:t>2</a:t>
            </a:r>
            <a:r>
              <a:rPr lang="nl-NL" sz="2000" dirty="0" smtClean="0"/>
              <a:t>, </a:t>
            </a:r>
            <a:r>
              <a:rPr lang="nl-NL" sz="2000" dirty="0" err="1" smtClean="0"/>
              <a:t>evt</a:t>
            </a:r>
            <a:r>
              <a:rPr lang="nl-NL" sz="2000" dirty="0" smtClean="0"/>
              <a:t> </a:t>
            </a:r>
            <a:r>
              <a:rPr lang="nl-NL" sz="2000" dirty="0" err="1" smtClean="0"/>
              <a:t>icm</a:t>
            </a:r>
            <a:r>
              <a:rPr lang="nl-NL" sz="2000" dirty="0" smtClean="0"/>
              <a:t> insuline</a:t>
            </a:r>
          </a:p>
          <a:p>
            <a:endParaRPr lang="nl-NL" sz="2000" dirty="0"/>
          </a:p>
          <a:p>
            <a:r>
              <a:rPr lang="nl-NL" sz="2000" b="1" dirty="0"/>
              <a:t>C</a:t>
            </a:r>
            <a:r>
              <a:rPr lang="nl-NL" sz="2000" b="1" dirty="0" smtClean="0"/>
              <a:t>. Verdere vervolgstappen:</a:t>
            </a:r>
          </a:p>
          <a:p>
            <a:pPr marL="342900" indent="-342900">
              <a:buFont typeface="Arial"/>
              <a:buChar char="•"/>
            </a:pPr>
            <a:r>
              <a:rPr lang="nl-NL" sz="2000" dirty="0"/>
              <a:t>Basaal insuline: voorkeur </a:t>
            </a:r>
            <a:r>
              <a:rPr lang="nl-NL" sz="2000" dirty="0" err="1"/>
              <a:t>insulatard</a:t>
            </a:r>
            <a:r>
              <a:rPr lang="nl-NL" sz="2000" dirty="0"/>
              <a:t> gezien kortere </a:t>
            </a:r>
            <a:r>
              <a:rPr lang="nl-NL" sz="2000" dirty="0" err="1"/>
              <a:t>halfwaarde-tijd</a:t>
            </a:r>
            <a:endParaRPr lang="nl-NL" sz="2000" dirty="0"/>
          </a:p>
          <a:p>
            <a:pPr marL="342900" indent="-342900">
              <a:buFont typeface="Arial"/>
              <a:buChar char="•"/>
            </a:pPr>
            <a:r>
              <a:rPr lang="nl-NL" sz="2000" dirty="0" smtClean="0"/>
              <a:t>DPP4 </a:t>
            </a:r>
            <a:r>
              <a:rPr lang="nl-NL" sz="2000" dirty="0"/>
              <a:t>remmer: alleen voor verlaging van </a:t>
            </a:r>
            <a:r>
              <a:rPr lang="nl-NL" sz="2000" dirty="0" smtClean="0"/>
              <a:t>HbA1c</a:t>
            </a:r>
            <a:r>
              <a:rPr lang="nl-NL" sz="2000" dirty="0"/>
              <a:t> </a:t>
            </a:r>
            <a:r>
              <a:rPr lang="nl-NL" sz="2000" dirty="0" smtClean="0"/>
              <a:t>// </a:t>
            </a:r>
            <a:r>
              <a:rPr lang="nl-NL" sz="2000" dirty="0" err="1" smtClean="0"/>
              <a:t>pioglitazone</a:t>
            </a:r>
            <a:r>
              <a:rPr lang="nl-NL" sz="2000" dirty="0" smtClean="0"/>
              <a:t>(?)</a:t>
            </a:r>
            <a:endParaRPr lang="nl-NL" sz="2000" b="1" dirty="0" smtClean="0"/>
          </a:p>
          <a:p>
            <a:pPr marL="342900" indent="-342900">
              <a:buFont typeface="Arial"/>
              <a:buChar char="•"/>
            </a:pPr>
            <a:r>
              <a:rPr lang="nl-NL" sz="2000" dirty="0" smtClean="0"/>
              <a:t>Insuline 4 </a:t>
            </a:r>
            <a:r>
              <a:rPr lang="nl-NL" sz="2000" dirty="0" err="1" smtClean="0"/>
              <a:t>dd</a:t>
            </a:r>
            <a:endParaRPr lang="nl-NL" sz="2000" dirty="0" smtClean="0"/>
          </a:p>
          <a:p>
            <a:endParaRPr lang="nl-NL" sz="2000" b="1" dirty="0"/>
          </a:p>
          <a:p>
            <a:r>
              <a:rPr lang="nl-NL" sz="2000" b="1" dirty="0" smtClean="0"/>
              <a:t>D. </a:t>
            </a:r>
            <a:r>
              <a:rPr lang="nl-NL" sz="2000" b="1" dirty="0"/>
              <a:t>Verdere </a:t>
            </a:r>
            <a:r>
              <a:rPr lang="nl-NL" sz="2000" b="1" dirty="0" smtClean="0"/>
              <a:t>opties </a:t>
            </a:r>
            <a:r>
              <a:rPr lang="nl-NL" sz="2000" dirty="0" smtClean="0"/>
              <a:t>(plaats in behandeling nog niet </a:t>
            </a:r>
            <a:r>
              <a:rPr lang="nl-NL" sz="2000" dirty="0" err="1" smtClean="0"/>
              <a:t>geevalueerd</a:t>
            </a:r>
            <a:r>
              <a:rPr lang="nl-NL" sz="2000" dirty="0" smtClean="0"/>
              <a:t>)</a:t>
            </a:r>
            <a:endParaRPr lang="nl-NL" sz="2000" b="1" dirty="0"/>
          </a:p>
          <a:p>
            <a:pPr marL="342900" indent="-342900">
              <a:buAutoNum type="arabicPeriod"/>
            </a:pPr>
            <a:r>
              <a:rPr lang="nl-NL" sz="2000" dirty="0"/>
              <a:t>Koolhydraatbeperkt dieet</a:t>
            </a:r>
          </a:p>
          <a:p>
            <a:pPr marL="342900" indent="-342900">
              <a:buAutoNum type="arabicPeriod"/>
            </a:pPr>
            <a:r>
              <a:rPr lang="nl-NL" sz="2000" dirty="0" err="1"/>
              <a:t>Bariatrische</a:t>
            </a:r>
            <a:r>
              <a:rPr lang="nl-NL" sz="2000" dirty="0"/>
              <a:t> </a:t>
            </a:r>
            <a:r>
              <a:rPr lang="nl-NL" sz="2000" dirty="0" smtClean="0"/>
              <a:t>chirurgie</a:t>
            </a:r>
            <a:endParaRPr lang="nl-NL" b="1" dirty="0" smtClean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893428" y="2719594"/>
            <a:ext cx="4836756" cy="1785104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nl-NL" sz="11000" b="1" dirty="0" smtClean="0">
                <a:solidFill>
                  <a:srgbClr val="FF0000">
                    <a:alpha val="12000"/>
                  </a:srgbClr>
                </a:solidFill>
              </a:rPr>
              <a:t>concept</a:t>
            </a:r>
            <a:endParaRPr lang="nl-NL" sz="11000" b="1" dirty="0">
              <a:solidFill>
                <a:srgbClr val="FF0000">
                  <a:alpha val="1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742008" y="1737383"/>
            <a:ext cx="3677359" cy="923330"/>
          </a:xfrm>
          <a:prstGeom prst="rect">
            <a:avLst/>
          </a:prstGeom>
          <a:solidFill>
            <a:srgbClr val="3366FF">
              <a:alpha val="10000"/>
            </a:srgbClr>
          </a:solidFill>
          <a:ln w="25400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Leefstijl-interventies</a:t>
            </a:r>
          </a:p>
          <a:p>
            <a:pPr algn="ctr"/>
            <a:r>
              <a:rPr lang="nl-NL" dirty="0" err="1" smtClean="0"/>
              <a:t>Metformine</a:t>
            </a:r>
            <a:endParaRPr lang="nl-NL" dirty="0" smtClean="0"/>
          </a:p>
          <a:p>
            <a:pPr algn="ctr"/>
            <a:r>
              <a:rPr lang="nl-NL" dirty="0" smtClean="0"/>
              <a:t>SU-derivaat met korte halfwaardetijd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247467" y="3570713"/>
            <a:ext cx="1595309" cy="369332"/>
          </a:xfrm>
          <a:prstGeom prst="rect">
            <a:avLst/>
          </a:prstGeom>
          <a:solidFill>
            <a:srgbClr val="3366FF">
              <a:alpha val="10000"/>
            </a:srgbClr>
          </a:solidFill>
          <a:ln w="25400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SGLT2-remmer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03834" y="3570713"/>
            <a:ext cx="1417050" cy="369332"/>
          </a:xfrm>
          <a:prstGeom prst="rect">
            <a:avLst/>
          </a:prstGeom>
          <a:solidFill>
            <a:srgbClr val="3366FF">
              <a:alpha val="10000"/>
            </a:srgbClr>
          </a:solidFill>
          <a:ln w="25400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GLP1-agonist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930824" y="4621318"/>
            <a:ext cx="5285521" cy="1200329"/>
          </a:xfrm>
          <a:prstGeom prst="rect">
            <a:avLst/>
          </a:prstGeom>
          <a:solidFill>
            <a:srgbClr val="3366FF">
              <a:alpha val="10000"/>
            </a:srgbClr>
          </a:solidFill>
          <a:ln w="25400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Oraal antidiabeticum met laag risico op hypoglykemie:</a:t>
            </a:r>
          </a:p>
          <a:p>
            <a:pPr algn="ctr"/>
            <a:r>
              <a:rPr lang="nl-NL" dirty="0" smtClean="0"/>
              <a:t>DPP4-remmer, </a:t>
            </a:r>
            <a:r>
              <a:rPr lang="nl-NL" dirty="0" err="1" smtClean="0"/>
              <a:t>pioglitazone</a:t>
            </a:r>
            <a:r>
              <a:rPr lang="nl-NL" dirty="0" smtClean="0"/>
              <a:t>, acarbose</a:t>
            </a:r>
          </a:p>
          <a:p>
            <a:pPr algn="ctr"/>
            <a:r>
              <a:rPr lang="nl-NL" dirty="0" smtClean="0"/>
              <a:t>Of </a:t>
            </a:r>
          </a:p>
          <a:p>
            <a:pPr algn="ctr"/>
            <a:r>
              <a:rPr lang="nl-NL" dirty="0" smtClean="0"/>
              <a:t>Basaal insuline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3892490" y="6195700"/>
            <a:ext cx="1381658" cy="369332"/>
          </a:xfrm>
          <a:prstGeom prst="rect">
            <a:avLst/>
          </a:prstGeom>
          <a:solidFill>
            <a:srgbClr val="3366FF">
              <a:alpha val="10000"/>
            </a:srgbClr>
          </a:solidFill>
          <a:ln w="25400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Insuline 4 </a:t>
            </a:r>
            <a:r>
              <a:rPr lang="nl-NL" dirty="0" err="1" smtClean="0"/>
              <a:t>dd</a:t>
            </a:r>
            <a:endParaRPr lang="nl-NL" dirty="0"/>
          </a:p>
        </p:txBody>
      </p:sp>
      <p:cxnSp>
        <p:nvCxnSpPr>
          <p:cNvPr id="16" name="Rechte verbindingslijn 15"/>
          <p:cNvCxnSpPr>
            <a:stCxn id="7" idx="2"/>
          </p:cNvCxnSpPr>
          <p:nvPr/>
        </p:nvCxnSpPr>
        <p:spPr>
          <a:xfrm>
            <a:off x="4580688" y="2660713"/>
            <a:ext cx="2631" cy="530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4573585" y="3191701"/>
            <a:ext cx="264276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1993599" y="3191701"/>
            <a:ext cx="257500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1993599" y="3940047"/>
            <a:ext cx="0" cy="262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7212359" y="3940046"/>
            <a:ext cx="0" cy="262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1993599" y="4202407"/>
            <a:ext cx="522274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1979513" y="2851065"/>
            <a:ext cx="215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rgbClr val="FF0000"/>
                </a:solidFill>
              </a:rPr>
              <a:t>eGFR</a:t>
            </a:r>
            <a:r>
              <a:rPr lang="nl-NL" sz="1400" dirty="0" smtClean="0">
                <a:solidFill>
                  <a:srgbClr val="FF0000"/>
                </a:solidFill>
              </a:rPr>
              <a:t>&gt;30 ml/min/1.73m</a:t>
            </a:r>
            <a:r>
              <a:rPr lang="nl-NL" sz="1400" baseline="30000" dirty="0" smtClean="0">
                <a:solidFill>
                  <a:srgbClr val="FF0000"/>
                </a:solidFill>
              </a:rPr>
              <a:t>2</a:t>
            </a:r>
            <a:endParaRPr lang="nl-NL" sz="1400" baseline="30000" dirty="0">
              <a:solidFill>
                <a:srgbClr val="FF0000"/>
              </a:solidFill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5616913" y="2851065"/>
            <a:ext cx="1595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BMI &gt; 30/35 kg/m</a:t>
            </a:r>
            <a:r>
              <a:rPr lang="nl-NL" sz="1400" baseline="30000" dirty="0" smtClean="0">
                <a:solidFill>
                  <a:srgbClr val="FF0000"/>
                </a:solidFill>
              </a:rPr>
              <a:t>2</a:t>
            </a:r>
            <a:endParaRPr lang="nl-NL" sz="1400" baseline="30000" dirty="0">
              <a:solidFill>
                <a:srgbClr val="FF0000"/>
              </a:solidFill>
            </a:endParaRPr>
          </a:p>
        </p:txBody>
      </p:sp>
      <p:cxnSp>
        <p:nvCxnSpPr>
          <p:cNvPr id="52" name="Rechte verbindingslijn met pijl 51"/>
          <p:cNvCxnSpPr/>
          <p:nvPr/>
        </p:nvCxnSpPr>
        <p:spPr>
          <a:xfrm flipH="1">
            <a:off x="1979513" y="3191702"/>
            <a:ext cx="7438" cy="3790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 flipH="1">
            <a:off x="7216345" y="3191702"/>
            <a:ext cx="7438" cy="3790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>
            <a:off x="4576551" y="4202407"/>
            <a:ext cx="7438" cy="4388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 flipH="1">
            <a:off x="4562324" y="5821647"/>
            <a:ext cx="7438" cy="3790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/>
          <p:nvPr/>
        </p:nvCxnSpPr>
        <p:spPr>
          <a:xfrm>
            <a:off x="7313870" y="3191702"/>
            <a:ext cx="1123677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kstvak 61"/>
          <p:cNvSpPr txBox="1"/>
          <p:nvPr/>
        </p:nvSpPr>
        <p:spPr>
          <a:xfrm>
            <a:off x="7359045" y="4061829"/>
            <a:ext cx="2746908" cy="369332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FF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Bariatrische</a:t>
            </a:r>
            <a:r>
              <a:rPr lang="nl-NL" dirty="0" smtClean="0"/>
              <a:t> chirurgie</a:t>
            </a:r>
            <a:endParaRPr lang="nl-NL" dirty="0"/>
          </a:p>
        </p:txBody>
      </p:sp>
      <p:cxnSp>
        <p:nvCxnSpPr>
          <p:cNvPr id="63" name="Rechte verbindingslijn met pijl 62"/>
          <p:cNvCxnSpPr/>
          <p:nvPr/>
        </p:nvCxnSpPr>
        <p:spPr>
          <a:xfrm>
            <a:off x="7313870" y="4202407"/>
            <a:ext cx="1123677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>
            <a:off x="7359045" y="5385461"/>
            <a:ext cx="1123677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7785947" y="2660713"/>
            <a:ext cx="303514" cy="400110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?</a:t>
            </a:r>
            <a:endParaRPr lang="nl-NL" sz="2000" b="1" dirty="0"/>
          </a:p>
        </p:txBody>
      </p:sp>
      <p:sp>
        <p:nvSpPr>
          <p:cNvPr id="67" name="Tekstvak 66"/>
          <p:cNvSpPr txBox="1"/>
          <p:nvPr/>
        </p:nvSpPr>
        <p:spPr>
          <a:xfrm>
            <a:off x="7785947" y="4881069"/>
            <a:ext cx="303514" cy="400110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?</a:t>
            </a:r>
            <a:endParaRPr lang="nl-NL" sz="2000" b="1" dirty="0"/>
          </a:p>
        </p:txBody>
      </p:sp>
      <p:cxnSp>
        <p:nvCxnSpPr>
          <p:cNvPr id="25" name="Rechte verbindingslijn 24"/>
          <p:cNvCxnSpPr/>
          <p:nvPr/>
        </p:nvCxnSpPr>
        <p:spPr>
          <a:xfrm flipH="1">
            <a:off x="4580688" y="3191701"/>
            <a:ext cx="3302" cy="10107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3681602" y="3478380"/>
            <a:ext cx="180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err="1" smtClean="0">
                <a:solidFill>
                  <a:srgbClr val="FF0000"/>
                </a:solidFill>
              </a:rPr>
              <a:t>eGFR</a:t>
            </a:r>
            <a:r>
              <a:rPr lang="nl-NL" sz="1200" dirty="0" smtClean="0">
                <a:solidFill>
                  <a:srgbClr val="FF0000"/>
                </a:solidFill>
              </a:rPr>
              <a:t>&lt; 30 ml/min/1.73m</a:t>
            </a:r>
            <a:r>
              <a:rPr lang="nl-NL" sz="1200" baseline="30000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nl-NL" sz="1200" dirty="0" smtClean="0">
                <a:solidFill>
                  <a:srgbClr val="FF0000"/>
                </a:solidFill>
              </a:rPr>
              <a:t>BMI&lt; 30 kg/m</a:t>
            </a:r>
            <a:r>
              <a:rPr lang="nl-NL" sz="1200" baseline="30000" dirty="0" smtClean="0">
                <a:solidFill>
                  <a:srgbClr val="FF0000"/>
                </a:solidFill>
              </a:rPr>
              <a:t>2</a:t>
            </a:r>
            <a:endParaRPr lang="nl-NL" sz="1200" baseline="30000" dirty="0">
              <a:solidFill>
                <a:srgbClr val="FF000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 rot="19328905">
            <a:off x="2259163" y="2966584"/>
            <a:ext cx="48367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0" b="1" dirty="0">
                <a:solidFill>
                  <a:srgbClr val="FF0000">
                    <a:alpha val="12000"/>
                  </a:srgbClr>
                </a:solidFill>
              </a:rPr>
              <a:t>concept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73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onderwerpen</a:t>
              </a:r>
              <a:endParaRPr lang="nl-NL" sz="3000" b="1" dirty="0"/>
            </a:p>
          </p:txBody>
        </p:sp>
      </p:grpSp>
      <p:sp>
        <p:nvSpPr>
          <p:cNvPr id="7" name="Rechthoek 6"/>
          <p:cNvSpPr/>
          <p:nvPr/>
        </p:nvSpPr>
        <p:spPr>
          <a:xfrm>
            <a:off x="355331" y="1754310"/>
            <a:ext cx="8383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 </a:t>
            </a:r>
            <a:endParaRPr lang="nl-NL" sz="1400" dirty="0"/>
          </a:p>
        </p:txBody>
      </p:sp>
      <p:sp>
        <p:nvSpPr>
          <p:cNvPr id="3" name="Tekstvak 2"/>
          <p:cNvSpPr txBox="1"/>
          <p:nvPr/>
        </p:nvSpPr>
        <p:spPr>
          <a:xfrm>
            <a:off x="1046251" y="1877847"/>
            <a:ext cx="5481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Onderdelen richtlijn:</a:t>
            </a:r>
          </a:p>
          <a:p>
            <a:endParaRPr lang="nl-NL" sz="2200" b="1" dirty="0" smtClean="0"/>
          </a:p>
          <a:p>
            <a:pPr marL="342900" indent="-342900">
              <a:buAutoNum type="arabicPeriod"/>
            </a:pPr>
            <a:r>
              <a:rPr lang="nl-NL" sz="2200" dirty="0" smtClean="0"/>
              <a:t>Nierfunctievervanging</a:t>
            </a:r>
          </a:p>
          <a:p>
            <a:pPr marL="342900" indent="-342900">
              <a:buAutoNum type="arabicPeriod"/>
            </a:pPr>
            <a:endParaRPr lang="nl-NL" sz="2200" dirty="0"/>
          </a:p>
          <a:p>
            <a:pPr marL="342900" indent="-342900">
              <a:buAutoNum type="arabicPeriod"/>
            </a:pPr>
            <a:r>
              <a:rPr lang="nl-NL" sz="2200" dirty="0" smtClean="0"/>
              <a:t>Glucose-regulatie</a:t>
            </a:r>
          </a:p>
          <a:p>
            <a:pPr marL="342900" indent="-342900">
              <a:buAutoNum type="arabicPeriod"/>
            </a:pPr>
            <a:endParaRPr lang="nl-NL" sz="2200" dirty="0" smtClean="0"/>
          </a:p>
          <a:p>
            <a:pPr marL="342900" indent="-342900">
              <a:buAutoNum type="arabicPeriod"/>
            </a:pPr>
            <a:r>
              <a:rPr lang="nl-NL" sz="2200" b="1" dirty="0" smtClean="0">
                <a:solidFill>
                  <a:srgbClr val="FF0000"/>
                </a:solidFill>
              </a:rPr>
              <a:t>Cardiovasculair risico management</a:t>
            </a:r>
            <a:endParaRPr lang="nl-NL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Cardiovasculaire morbiditeit 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511879" y="1136314"/>
            <a:ext cx="81067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Stelling 3.1</a:t>
            </a:r>
          </a:p>
          <a:p>
            <a:endParaRPr lang="nl-NL" sz="2000" dirty="0"/>
          </a:p>
          <a:p>
            <a:r>
              <a:rPr lang="nl-NL" sz="2000" dirty="0" smtClean="0"/>
              <a:t>3.1.2	Aanbeveling: stabiel CAD: optimale medicamenteuze therapie,			tenzij groot gebied met ischemie of significante </a:t>
            </a:r>
            <a:r>
              <a:rPr lang="nl-NL" sz="2000" dirty="0" err="1" smtClean="0"/>
              <a:t>lesies</a:t>
            </a:r>
            <a:r>
              <a:rPr lang="nl-NL" sz="2000" dirty="0" smtClean="0"/>
              <a:t> in de 				hoofdstam of proximale LAD (1C)</a:t>
            </a:r>
          </a:p>
          <a:p>
            <a:endParaRPr lang="nl-NL" sz="2000" dirty="0"/>
          </a:p>
          <a:p>
            <a:r>
              <a:rPr lang="nl-NL" sz="2000" dirty="0" smtClean="0"/>
              <a:t>3.1.3	Aanbeveling: indien </a:t>
            </a:r>
            <a:r>
              <a:rPr lang="nl-NL" sz="2000" dirty="0" err="1" smtClean="0"/>
              <a:t>revascularisatie</a:t>
            </a:r>
            <a:r>
              <a:rPr lang="nl-NL" sz="2000" dirty="0" smtClean="0"/>
              <a:t> is </a:t>
            </a:r>
            <a:r>
              <a:rPr lang="nl-NL" sz="2000" dirty="0" err="1" smtClean="0"/>
              <a:t>geindiceerd</a:t>
            </a:r>
            <a:r>
              <a:rPr lang="nl-NL" sz="2000" dirty="0" smtClean="0"/>
              <a:t>:</a:t>
            </a:r>
          </a:p>
          <a:p>
            <a:r>
              <a:rPr lang="nl-NL" sz="2000" dirty="0" smtClean="0"/>
              <a:t>		Bij aandoening van meerdere </a:t>
            </a:r>
            <a:r>
              <a:rPr lang="nl-NL" sz="2000" dirty="0" err="1" smtClean="0"/>
              <a:t>coronairvaten</a:t>
            </a:r>
            <a:r>
              <a:rPr lang="nl-NL" sz="2000" dirty="0" smtClean="0"/>
              <a:t> of complexe afwijkingen 		(syntax score &gt;22): voorkeur CABG boven PCI (1C)</a:t>
            </a:r>
          </a:p>
          <a:p>
            <a:endParaRPr lang="nl-NL" sz="2000" dirty="0" smtClean="0"/>
          </a:p>
          <a:p>
            <a:r>
              <a:rPr lang="nl-NL" sz="2000" b="1" i="1" dirty="0" smtClean="0">
                <a:solidFill>
                  <a:srgbClr val="FF0000"/>
                </a:solidFill>
              </a:rPr>
              <a:t>Opmerking NVVC</a:t>
            </a:r>
            <a:r>
              <a:rPr lang="nl-NL" sz="2000" i="1" dirty="0" smtClean="0">
                <a:solidFill>
                  <a:srgbClr val="FF0000"/>
                </a:solidFill>
              </a:rPr>
              <a:t>: conform ESC 2013 </a:t>
            </a:r>
            <a:r>
              <a:rPr lang="nl-NL" sz="2000" i="1" dirty="0" err="1" smtClean="0">
                <a:solidFill>
                  <a:srgbClr val="FF0000"/>
                </a:solidFill>
              </a:rPr>
              <a:t>guidelines</a:t>
            </a:r>
            <a:r>
              <a:rPr lang="nl-NL" sz="2000" i="1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nl-NL" sz="2000" i="1" dirty="0" smtClean="0">
                <a:solidFill>
                  <a:srgbClr val="FF0000"/>
                </a:solidFill>
              </a:rPr>
              <a:t>keuze PCI </a:t>
            </a:r>
            <a:r>
              <a:rPr lang="nl-NL" sz="2000" i="1" dirty="0" err="1" smtClean="0">
                <a:solidFill>
                  <a:srgbClr val="FF0000"/>
                </a:solidFill>
              </a:rPr>
              <a:t>vs</a:t>
            </a:r>
            <a:r>
              <a:rPr lang="nl-NL" sz="2000" i="1" dirty="0" smtClean="0">
                <a:solidFill>
                  <a:srgbClr val="FF0000"/>
                </a:solidFill>
              </a:rPr>
              <a:t> CABG </a:t>
            </a:r>
            <a:r>
              <a:rPr lang="nl-NL" sz="2000" i="1" dirty="0" err="1" smtClean="0">
                <a:solidFill>
                  <a:srgbClr val="FF0000"/>
                </a:solidFill>
              </a:rPr>
              <a:t>obv</a:t>
            </a:r>
            <a:r>
              <a:rPr lang="nl-NL" sz="2000" i="1" dirty="0" smtClean="0">
                <a:solidFill>
                  <a:srgbClr val="FF0000"/>
                </a:solidFill>
              </a:rPr>
              <a:t> anatomische factoren, naast klinische en logistieke/lokale factoren. </a:t>
            </a:r>
          </a:p>
          <a:p>
            <a:pPr marL="342900" indent="-342900">
              <a:buFont typeface="Arial"/>
              <a:buChar char="•"/>
            </a:pPr>
            <a:r>
              <a:rPr lang="nl-NL" sz="2000" i="1" dirty="0" smtClean="0">
                <a:solidFill>
                  <a:srgbClr val="FF0000"/>
                </a:solidFill>
              </a:rPr>
              <a:t>Algemeen: </a:t>
            </a:r>
            <a:r>
              <a:rPr lang="nl-NL" sz="2000" i="1" dirty="0" err="1" smtClean="0">
                <a:solidFill>
                  <a:srgbClr val="FF0000"/>
                </a:solidFill>
              </a:rPr>
              <a:t>obv</a:t>
            </a:r>
            <a:r>
              <a:rPr lang="nl-NL" sz="2000" i="1" dirty="0" smtClean="0">
                <a:solidFill>
                  <a:srgbClr val="FF0000"/>
                </a:solidFill>
              </a:rPr>
              <a:t> FREEDOM trial: bij DM: PCI bij single-</a:t>
            </a:r>
            <a:r>
              <a:rPr lang="nl-NL" sz="2000" i="1" dirty="0" err="1" smtClean="0">
                <a:solidFill>
                  <a:srgbClr val="FF0000"/>
                </a:solidFill>
              </a:rPr>
              <a:t>vessel</a:t>
            </a:r>
            <a:r>
              <a:rPr lang="nl-NL" sz="2000" i="1" dirty="0" smtClean="0">
                <a:solidFill>
                  <a:srgbClr val="FF0000"/>
                </a:solidFill>
              </a:rPr>
              <a:t> </a:t>
            </a:r>
            <a:r>
              <a:rPr lang="nl-NL" sz="2000" i="1" dirty="0" err="1" smtClean="0">
                <a:solidFill>
                  <a:srgbClr val="FF0000"/>
                </a:solidFill>
              </a:rPr>
              <a:t>disease</a:t>
            </a:r>
            <a:r>
              <a:rPr lang="nl-NL" sz="2000" i="1" dirty="0" smtClean="0">
                <a:solidFill>
                  <a:srgbClr val="FF0000"/>
                </a:solidFill>
              </a:rPr>
              <a:t>, en CABG bij </a:t>
            </a:r>
            <a:r>
              <a:rPr lang="nl-NL" sz="2000" i="1" dirty="0" err="1" smtClean="0">
                <a:solidFill>
                  <a:srgbClr val="FF0000"/>
                </a:solidFill>
              </a:rPr>
              <a:t>multivessel</a:t>
            </a:r>
            <a:r>
              <a:rPr lang="nl-NL" sz="2000" i="1" dirty="0" smtClean="0">
                <a:solidFill>
                  <a:srgbClr val="FF0000"/>
                </a:solidFill>
              </a:rPr>
              <a:t> </a:t>
            </a:r>
            <a:r>
              <a:rPr lang="nl-NL" sz="2000" i="1" dirty="0" err="1" smtClean="0">
                <a:solidFill>
                  <a:srgbClr val="FF0000"/>
                </a:solidFill>
              </a:rPr>
              <a:t>disease</a:t>
            </a:r>
            <a:r>
              <a:rPr lang="nl-NL" sz="2000" i="1" dirty="0" smtClean="0">
                <a:solidFill>
                  <a:srgbClr val="FF0000"/>
                </a:solidFill>
              </a:rPr>
              <a:t>, na bespreking door </a:t>
            </a:r>
            <a:r>
              <a:rPr lang="nl-NL" sz="2000" i="1" dirty="0" err="1" smtClean="0">
                <a:solidFill>
                  <a:srgbClr val="FF0000"/>
                </a:solidFill>
              </a:rPr>
              <a:t>hartteam</a:t>
            </a:r>
            <a:r>
              <a:rPr lang="nl-NL" sz="2000" i="1" dirty="0" smtClean="0">
                <a:solidFill>
                  <a:srgbClr val="FF0000"/>
                </a:solidFill>
              </a:rPr>
              <a:t>.</a:t>
            </a:r>
            <a:endParaRPr lang="nl-NL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1493704" y="42607"/>
              <a:ext cx="7309401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Cardiovasculaire morbiditeit: RAAS inhibitie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611958" y="1625259"/>
            <a:ext cx="81911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Stelling 3.2</a:t>
            </a:r>
          </a:p>
          <a:p>
            <a:endParaRPr lang="nl-NL" sz="2000" dirty="0" smtClean="0"/>
          </a:p>
          <a:p>
            <a:r>
              <a:rPr lang="nl-NL" sz="2000" dirty="0" smtClean="0"/>
              <a:t>3.2.1	Aanbeveling: bij cardiovasculaire indicatie (hartfalen, ischemische 			hartaandoening) </a:t>
            </a:r>
            <a:r>
              <a:rPr lang="nl-NL" sz="2000" dirty="0" err="1" smtClean="0"/>
              <a:t>ACE-remmer</a:t>
            </a:r>
            <a:r>
              <a:rPr lang="nl-NL" sz="2000" dirty="0" smtClean="0"/>
              <a:t> in maximaal getolereerde dosis (1B)</a:t>
            </a:r>
          </a:p>
          <a:p>
            <a:endParaRPr lang="nl-NL" sz="2000" dirty="0"/>
          </a:p>
          <a:p>
            <a:r>
              <a:rPr lang="nl-NL" sz="2000" dirty="0" smtClean="0"/>
              <a:t>3.2.2	Suggestie: onvoldoende bewijs om bij intolerantie voor een ACE-I te 		starten met een ARB (2B)</a:t>
            </a:r>
          </a:p>
          <a:p>
            <a:r>
              <a:rPr lang="nl-NL" sz="2000" b="1" i="1" dirty="0" smtClean="0">
                <a:solidFill>
                  <a:srgbClr val="FF0000"/>
                </a:solidFill>
              </a:rPr>
              <a:t>opmerking RLC: </a:t>
            </a:r>
            <a:r>
              <a:rPr lang="nl-NL" sz="2000" i="1" dirty="0">
                <a:solidFill>
                  <a:srgbClr val="FF0000"/>
                </a:solidFill>
              </a:rPr>
              <a:t>Minder wetenschappelijke bewijskracht voor </a:t>
            </a:r>
            <a:r>
              <a:rPr lang="nl-NL" sz="2000" i="1" dirty="0" smtClean="0">
                <a:solidFill>
                  <a:srgbClr val="FF0000"/>
                </a:solidFill>
              </a:rPr>
              <a:t>effect </a:t>
            </a:r>
            <a:r>
              <a:rPr lang="nl-NL" sz="2000" i="1" dirty="0" err="1" smtClean="0">
                <a:solidFill>
                  <a:srgbClr val="FF0000"/>
                </a:solidFill>
              </a:rPr>
              <a:t>ARB’s</a:t>
            </a:r>
            <a:r>
              <a:rPr lang="nl-NL" sz="2000" i="1" dirty="0" smtClean="0">
                <a:solidFill>
                  <a:srgbClr val="FF0000"/>
                </a:solidFill>
              </a:rPr>
              <a:t> </a:t>
            </a:r>
            <a:r>
              <a:rPr lang="nl-NL" sz="2000" i="1" dirty="0">
                <a:solidFill>
                  <a:srgbClr val="FF0000"/>
                </a:solidFill>
              </a:rPr>
              <a:t>op CV en renale </a:t>
            </a:r>
            <a:r>
              <a:rPr lang="nl-NL" sz="2000" i="1" dirty="0" smtClean="0">
                <a:solidFill>
                  <a:srgbClr val="FF0000"/>
                </a:solidFill>
              </a:rPr>
              <a:t>eindpunten, maar gunstig </a:t>
            </a:r>
            <a:r>
              <a:rPr lang="nl-NL" sz="2000" i="1" dirty="0">
                <a:solidFill>
                  <a:srgbClr val="FF0000"/>
                </a:solidFill>
              </a:rPr>
              <a:t>effect </a:t>
            </a:r>
            <a:r>
              <a:rPr lang="nl-NL" sz="2000" i="1" dirty="0" smtClean="0">
                <a:solidFill>
                  <a:srgbClr val="FF0000"/>
                </a:solidFill>
              </a:rPr>
              <a:t>aannemelijk. Voorkeur </a:t>
            </a:r>
            <a:r>
              <a:rPr lang="nl-NL" sz="2000" i="1" dirty="0">
                <a:solidFill>
                  <a:srgbClr val="FF0000"/>
                </a:solidFill>
              </a:rPr>
              <a:t>voor </a:t>
            </a:r>
            <a:r>
              <a:rPr lang="nl-NL" sz="2000" i="1" dirty="0" err="1">
                <a:solidFill>
                  <a:srgbClr val="FF0000"/>
                </a:solidFill>
              </a:rPr>
              <a:t>ACE-remmers</a:t>
            </a:r>
            <a:r>
              <a:rPr lang="nl-NL" sz="2000" i="1" dirty="0">
                <a:solidFill>
                  <a:srgbClr val="FF0000"/>
                </a:solidFill>
              </a:rPr>
              <a:t>, bij intolerantie </a:t>
            </a:r>
            <a:r>
              <a:rPr lang="nl-NL" sz="2000" i="1" dirty="0" smtClean="0">
                <a:solidFill>
                  <a:srgbClr val="FF0000"/>
                </a:solidFill>
              </a:rPr>
              <a:t>wel indicatie voor ARB</a:t>
            </a:r>
            <a:endParaRPr lang="en-GB" sz="2000" i="1" dirty="0">
              <a:solidFill>
                <a:srgbClr val="FF0000"/>
              </a:solidFill>
            </a:endParaRPr>
          </a:p>
          <a:p>
            <a:endParaRPr lang="nl-NL" sz="2000" dirty="0"/>
          </a:p>
          <a:p>
            <a:r>
              <a:rPr lang="nl-NL" sz="2000" dirty="0" smtClean="0"/>
              <a:t>3.3.3	Aanbeveling: geen combinatie van verschillende klassen RAAS-			inhibitoren (ACE-I, ARB of directe renine inhibitor) (1A)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241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onderwerpen</a:t>
              </a:r>
              <a:endParaRPr lang="nl-NL" sz="3000" b="1" dirty="0"/>
            </a:p>
          </p:txBody>
        </p:sp>
      </p:grpSp>
      <p:sp>
        <p:nvSpPr>
          <p:cNvPr id="7" name="Rechthoek 6"/>
          <p:cNvSpPr/>
          <p:nvPr/>
        </p:nvSpPr>
        <p:spPr>
          <a:xfrm>
            <a:off x="355331" y="1754310"/>
            <a:ext cx="8383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 </a:t>
            </a:r>
            <a:endParaRPr lang="nl-NL" sz="1400" dirty="0"/>
          </a:p>
        </p:txBody>
      </p:sp>
      <p:sp>
        <p:nvSpPr>
          <p:cNvPr id="3" name="Tekstvak 2"/>
          <p:cNvSpPr txBox="1"/>
          <p:nvPr/>
        </p:nvSpPr>
        <p:spPr>
          <a:xfrm>
            <a:off x="1046251" y="1877847"/>
            <a:ext cx="5481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Onderdelen richtlijn:</a:t>
            </a:r>
          </a:p>
          <a:p>
            <a:endParaRPr lang="nl-NL" sz="2200" b="1" dirty="0" smtClean="0"/>
          </a:p>
          <a:p>
            <a:pPr marL="342900" indent="-342900">
              <a:buAutoNum type="arabicPeriod"/>
            </a:pPr>
            <a:r>
              <a:rPr lang="nl-NL" sz="2200" dirty="0" smtClean="0"/>
              <a:t>Nierfunctievervanging</a:t>
            </a:r>
          </a:p>
          <a:p>
            <a:pPr marL="342900" indent="-342900">
              <a:buAutoNum type="arabicPeriod"/>
            </a:pPr>
            <a:endParaRPr lang="nl-NL" sz="22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nl-NL" sz="2200" b="1" dirty="0" smtClean="0">
                <a:solidFill>
                  <a:srgbClr val="FF0000"/>
                </a:solidFill>
              </a:rPr>
              <a:t>Glucose-regulatie</a:t>
            </a:r>
          </a:p>
          <a:p>
            <a:pPr marL="342900" indent="-342900">
              <a:buAutoNum type="arabicPeriod"/>
            </a:pPr>
            <a:endParaRPr lang="nl-NL" sz="2200" dirty="0" smtClean="0"/>
          </a:p>
          <a:p>
            <a:r>
              <a:rPr lang="nl-NL" sz="2200" dirty="0" smtClean="0"/>
              <a:t>3. Cardiovasculair risico management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6996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1493704" y="42607"/>
              <a:ext cx="7309401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Cardiovasculaire morbiditeit: </a:t>
              </a:r>
              <a:r>
                <a:rPr lang="nl-NL" sz="3000" b="1" dirty="0" err="1" smtClean="0"/>
                <a:t>beta</a:t>
              </a:r>
              <a:r>
                <a:rPr lang="nl-NL" sz="3000" b="1" dirty="0" smtClean="0"/>
                <a:t>-blokkade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796203" y="1467339"/>
            <a:ext cx="78435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Stelling 3.3</a:t>
            </a:r>
          </a:p>
          <a:p>
            <a:endParaRPr lang="nl-NL" sz="2000" dirty="0" smtClean="0"/>
          </a:p>
          <a:p>
            <a:r>
              <a:rPr lang="nl-NL" sz="2000" dirty="0" smtClean="0"/>
              <a:t>3.3.1	Suggestie: start een </a:t>
            </a:r>
            <a:r>
              <a:rPr lang="nl-NL" sz="2000" dirty="0" err="1" smtClean="0"/>
              <a:t>beta</a:t>
            </a:r>
            <a:r>
              <a:rPr lang="nl-NL" sz="2000" dirty="0" smtClean="0"/>
              <a:t>-blokker als primaire preventie tegen 		acute hartdood (2C)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b="1" i="1" dirty="0" smtClean="0">
                <a:solidFill>
                  <a:srgbClr val="FF0000"/>
                </a:solidFill>
              </a:rPr>
              <a:t>Commentaar NVVC</a:t>
            </a:r>
            <a:r>
              <a:rPr lang="nl-NL" sz="2000" i="1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nl-NL" sz="2000" i="1" dirty="0" smtClean="0">
                <a:solidFill>
                  <a:srgbClr val="FF0000"/>
                </a:solidFill>
              </a:rPr>
              <a:t>CIBIS-studie: </a:t>
            </a:r>
            <a:r>
              <a:rPr lang="nl-NL" sz="2000" i="1" dirty="0" err="1" smtClean="0">
                <a:solidFill>
                  <a:srgbClr val="FF0000"/>
                </a:solidFill>
              </a:rPr>
              <a:t>beta-blocker</a:t>
            </a:r>
            <a:r>
              <a:rPr lang="nl-NL" sz="2000" i="1" dirty="0">
                <a:solidFill>
                  <a:srgbClr val="FF0000"/>
                </a:solidFill>
              </a:rPr>
              <a:t> ter preventie van acute hartdood </a:t>
            </a:r>
            <a:r>
              <a:rPr lang="nl-NL" sz="2000" b="1" i="1" dirty="0">
                <a:solidFill>
                  <a:srgbClr val="FF0000"/>
                </a:solidFill>
              </a:rPr>
              <a:t>bij </a:t>
            </a:r>
            <a:r>
              <a:rPr lang="nl-NL" sz="2000" b="1" i="1" dirty="0" smtClean="0">
                <a:solidFill>
                  <a:srgbClr val="FF0000"/>
                </a:solidFill>
              </a:rPr>
              <a:t>verminderde LV-EF </a:t>
            </a:r>
            <a:r>
              <a:rPr lang="nl-NL" sz="2000" i="1" dirty="0" smtClean="0">
                <a:solidFill>
                  <a:srgbClr val="FF0000"/>
                </a:solidFill>
              </a:rPr>
              <a:t>goed onderbouwd. </a:t>
            </a:r>
          </a:p>
          <a:p>
            <a:pPr marL="342900" indent="-342900">
              <a:buFont typeface="Arial"/>
              <a:buChar char="•"/>
            </a:pPr>
            <a:r>
              <a:rPr lang="nl-NL" sz="2000" i="1" dirty="0" smtClean="0">
                <a:solidFill>
                  <a:srgbClr val="FF0000"/>
                </a:solidFill>
              </a:rPr>
              <a:t>Dit kan niet zondermeer worden </a:t>
            </a:r>
            <a:r>
              <a:rPr lang="nl-NL" sz="2000" i="1" dirty="0" err="1" smtClean="0">
                <a:solidFill>
                  <a:srgbClr val="FF0000"/>
                </a:solidFill>
              </a:rPr>
              <a:t>geextrapoleerd</a:t>
            </a:r>
            <a:r>
              <a:rPr lang="nl-NL" sz="2000" i="1" dirty="0" smtClean="0">
                <a:solidFill>
                  <a:srgbClr val="FF0000"/>
                </a:solidFill>
              </a:rPr>
              <a:t> naar </a:t>
            </a:r>
            <a:r>
              <a:rPr lang="nl-NL" sz="2000" i="1" dirty="0" err="1" smtClean="0">
                <a:solidFill>
                  <a:srgbClr val="FF0000"/>
                </a:solidFill>
              </a:rPr>
              <a:t>patient</a:t>
            </a:r>
            <a:r>
              <a:rPr lang="nl-NL" sz="2000" i="1" dirty="0" smtClean="0">
                <a:solidFill>
                  <a:srgbClr val="FF0000"/>
                </a:solidFill>
              </a:rPr>
              <a:t> met DM en CKD zonder verminderde LV-EF.</a:t>
            </a:r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22054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1493704" y="42607"/>
              <a:ext cx="7309401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Cardiovasculaire morbiditeit: </a:t>
              </a:r>
              <a:r>
                <a:rPr lang="nl-NL" sz="3000" b="1" dirty="0" err="1" smtClean="0"/>
                <a:t>beta</a:t>
              </a:r>
              <a:r>
                <a:rPr lang="nl-NL" sz="3000" b="1" dirty="0" smtClean="0"/>
                <a:t>-blokkade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554580" y="1467339"/>
            <a:ext cx="784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Results from </a:t>
            </a:r>
            <a:r>
              <a:rPr lang="en-GB" sz="2000" b="1" dirty="0">
                <a:solidFill>
                  <a:srgbClr val="FF0000"/>
                </a:solidFill>
              </a:rPr>
              <a:t>post‐hoc analyses </a:t>
            </a:r>
            <a:r>
              <a:rPr lang="en-GB" sz="2000" b="1" dirty="0"/>
              <a:t>of the CIBIS II trial: effect of </a:t>
            </a:r>
            <a:r>
              <a:rPr lang="en-GB" sz="2000" b="1" dirty="0" err="1"/>
              <a:t>bisoprolol</a:t>
            </a:r>
            <a:r>
              <a:rPr lang="en-GB" sz="2000" b="1" dirty="0"/>
              <a:t> in high‐risk patient groups with chronic heart failure</a:t>
            </a:r>
            <a:endParaRPr lang="nl-NL" sz="2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8389"/>
            <a:ext cx="5913219" cy="3611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6122438" y="2315739"/>
            <a:ext cx="2899005" cy="43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DM II: 302/2647 (12%) </a:t>
            </a:r>
            <a:r>
              <a:rPr lang="nl-NL" b="1" dirty="0" err="1" smtClean="0"/>
              <a:t>ptn</a:t>
            </a:r>
            <a:r>
              <a:rPr lang="nl-NL" b="1" dirty="0" smtClean="0"/>
              <a:t>: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Reductie acuut overlijden alleen bij niet-diabeten:</a:t>
            </a:r>
          </a:p>
          <a:p>
            <a:r>
              <a:rPr lang="nl-NL" dirty="0" smtClean="0"/>
              <a:t>HR 0.66 (0.54-0.81) </a:t>
            </a:r>
            <a:r>
              <a:rPr lang="nl-NL" dirty="0" err="1" smtClean="0"/>
              <a:t>vs</a:t>
            </a:r>
            <a:r>
              <a:rPr lang="nl-NL" dirty="0" smtClean="0"/>
              <a:t> 0.81(0.51-1.28) </a:t>
            </a:r>
          </a:p>
          <a:p>
            <a:endParaRPr lang="nl-NL" dirty="0"/>
          </a:p>
          <a:p>
            <a:r>
              <a:rPr lang="nl-NL" b="1" dirty="0" err="1" smtClean="0"/>
              <a:t>eGFR</a:t>
            </a:r>
            <a:r>
              <a:rPr lang="nl-NL" b="1" dirty="0" smtClean="0"/>
              <a:t>&lt; 60 ml/min: 849/2647 (33%) </a:t>
            </a:r>
            <a:r>
              <a:rPr lang="nl-NL" b="1" dirty="0" err="1" smtClean="0"/>
              <a:t>ptn</a:t>
            </a:r>
            <a:endParaRPr lang="nl-NL" b="1" dirty="0" smtClean="0"/>
          </a:p>
          <a:p>
            <a:r>
              <a:rPr lang="nl-NL" dirty="0" smtClean="0"/>
              <a:t>Reductie acuut overlijden vergelijkbaar.</a:t>
            </a:r>
          </a:p>
          <a:p>
            <a:r>
              <a:rPr lang="nl-NL" dirty="0" smtClean="0"/>
              <a:t>&lt; 60: HR 0,66 (0,50-0,88)</a:t>
            </a:r>
          </a:p>
          <a:p>
            <a:r>
              <a:rPr lang="nl-NL" dirty="0" smtClean="0"/>
              <a:t>&lt; 30: HR 0,59 (0,30-1,18) (n=22)</a:t>
            </a:r>
          </a:p>
          <a:p>
            <a:endParaRPr lang="nl-NL" dirty="0"/>
          </a:p>
          <a:p>
            <a:r>
              <a:rPr lang="nl-NL" sz="2600" b="1" dirty="0" smtClean="0">
                <a:solidFill>
                  <a:srgbClr val="FF0000"/>
                </a:solidFill>
              </a:rPr>
              <a:t>Allen: LV-EF&lt;35%</a:t>
            </a:r>
            <a:endParaRPr lang="nl-NL" sz="26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2341" y="5951928"/>
            <a:ext cx="3734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</a:rPr>
              <a:t>European Journal of Heart Failure</a:t>
            </a:r>
            <a:r>
              <a:rPr lang="en-GB" sz="1400" dirty="0">
                <a:solidFill>
                  <a:srgbClr val="000000"/>
                </a:solidFill>
              </a:rPr>
              <a:t/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  <a:hlinkClick r:id="rId4"/>
              </a:rPr>
              <a:t>Volume 3, Issue 4, </a:t>
            </a:r>
            <a:r>
              <a:rPr lang="en-GB" sz="1400" dirty="0">
                <a:solidFill>
                  <a:srgbClr val="000000"/>
                </a:solidFill>
              </a:rPr>
              <a:t>pages 469-479, 29 NOV 2001 DOI: 10.1016/S1388-9842(01)00174-</a:t>
            </a:r>
            <a:r>
              <a:rPr lang="en-GB" sz="1400" dirty="0" smtClean="0">
                <a:solidFill>
                  <a:srgbClr val="000000"/>
                </a:solidFill>
              </a:rPr>
              <a:t>X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540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Bloeddruk regulatie 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210566" y="1553028"/>
            <a:ext cx="88042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Stelling 3.4</a:t>
            </a:r>
          </a:p>
          <a:p>
            <a:endParaRPr lang="nl-NL" sz="2000" dirty="0"/>
          </a:p>
          <a:p>
            <a:r>
              <a:rPr lang="nl-NL" sz="2000" dirty="0" smtClean="0"/>
              <a:t>3.4.1	Suggestie: streefwaarde bloeddruk als bij de algemene populatie(2C)</a:t>
            </a:r>
          </a:p>
          <a:p>
            <a:endParaRPr lang="nl-NL" sz="2000" dirty="0" smtClean="0"/>
          </a:p>
          <a:p>
            <a:endParaRPr lang="nl-NL" sz="2000" dirty="0"/>
          </a:p>
          <a:p>
            <a:r>
              <a:rPr lang="nl-NL" sz="2000" b="1" i="1" dirty="0">
                <a:solidFill>
                  <a:srgbClr val="FF0000"/>
                </a:solidFill>
              </a:rPr>
              <a:t>Opmerking RLC</a:t>
            </a:r>
            <a:r>
              <a:rPr lang="nl-NL" sz="2000" i="1" dirty="0">
                <a:solidFill>
                  <a:srgbClr val="FF0000"/>
                </a:solidFill>
              </a:rPr>
              <a:t>: In ERBP: </a:t>
            </a:r>
            <a:r>
              <a:rPr lang="nl-NL" sz="2000" i="1" dirty="0" err="1">
                <a:solidFill>
                  <a:srgbClr val="FF0000"/>
                </a:solidFill>
              </a:rPr>
              <a:t>mn</a:t>
            </a:r>
            <a:r>
              <a:rPr lang="nl-NL" sz="2000" i="1" dirty="0">
                <a:solidFill>
                  <a:srgbClr val="FF0000"/>
                </a:solidFill>
              </a:rPr>
              <a:t> effect op CV uitkomst </a:t>
            </a:r>
            <a:r>
              <a:rPr lang="nl-NL" sz="2000" i="1" dirty="0" err="1" smtClean="0">
                <a:solidFill>
                  <a:srgbClr val="FF0000"/>
                </a:solidFill>
              </a:rPr>
              <a:t>geevalueerd</a:t>
            </a:r>
            <a:r>
              <a:rPr lang="nl-NL" sz="2000" i="1" dirty="0" smtClean="0">
                <a:solidFill>
                  <a:srgbClr val="FF0000"/>
                </a:solidFill>
              </a:rPr>
              <a:t>. </a:t>
            </a:r>
          </a:p>
          <a:p>
            <a:endParaRPr lang="nl-NL" sz="2000" i="1" dirty="0" smtClean="0">
              <a:solidFill>
                <a:srgbClr val="FF0000"/>
              </a:solidFill>
            </a:endParaRPr>
          </a:p>
          <a:p>
            <a:r>
              <a:rPr lang="nl-NL" sz="2000" i="1" dirty="0" smtClean="0">
                <a:solidFill>
                  <a:srgbClr val="FF0000"/>
                </a:solidFill>
              </a:rPr>
              <a:t>Advies</a:t>
            </a:r>
            <a:r>
              <a:rPr lang="nl-NL" sz="2000" i="1" dirty="0">
                <a:solidFill>
                  <a:srgbClr val="FF0000"/>
                </a:solidFill>
              </a:rPr>
              <a:t>: </a:t>
            </a:r>
            <a:r>
              <a:rPr lang="nl-NL" sz="2000" i="1" dirty="0" smtClean="0">
                <a:solidFill>
                  <a:srgbClr val="FF0000"/>
                </a:solidFill>
              </a:rPr>
              <a:t>bloeddruk regulatie conform </a:t>
            </a:r>
            <a:r>
              <a:rPr lang="nl-NL" sz="2000" i="1" dirty="0">
                <a:solidFill>
                  <a:srgbClr val="FF0000"/>
                </a:solidFill>
              </a:rPr>
              <a:t>multidisciplinaire richtlijn “Chronische </a:t>
            </a:r>
            <a:r>
              <a:rPr lang="nl-NL" sz="2000" i="1" dirty="0" err="1">
                <a:solidFill>
                  <a:srgbClr val="FF0000"/>
                </a:solidFill>
              </a:rPr>
              <a:t>Nierschade</a:t>
            </a:r>
            <a:r>
              <a:rPr lang="nl-NL" sz="2000" i="1" dirty="0" smtClean="0">
                <a:solidFill>
                  <a:srgbClr val="FF0000"/>
                </a:solidFill>
              </a:rPr>
              <a:t>”:  Bij </a:t>
            </a:r>
            <a:r>
              <a:rPr lang="nl-NL" sz="2000" i="1" dirty="0" err="1" smtClean="0">
                <a:solidFill>
                  <a:srgbClr val="FF0000"/>
                </a:solidFill>
              </a:rPr>
              <a:t>eGFR</a:t>
            </a:r>
            <a:r>
              <a:rPr lang="nl-NL" sz="2000" i="1" dirty="0" smtClean="0">
                <a:solidFill>
                  <a:srgbClr val="FF0000"/>
                </a:solidFill>
              </a:rPr>
              <a:t> </a:t>
            </a:r>
            <a:r>
              <a:rPr lang="nl-NL" sz="2000" i="1" dirty="0">
                <a:solidFill>
                  <a:srgbClr val="FF0000"/>
                </a:solidFill>
              </a:rPr>
              <a:t>&lt; 60 ml/min/1.73 m2: streefwaarde bloeddruk &lt; 130/80 </a:t>
            </a:r>
            <a:r>
              <a:rPr lang="nl-NL" sz="2000" i="1" dirty="0" err="1" smtClean="0">
                <a:solidFill>
                  <a:srgbClr val="FF0000"/>
                </a:solidFill>
              </a:rPr>
              <a:t>mmHg</a:t>
            </a:r>
            <a:r>
              <a:rPr lang="nl-NL" sz="2000" i="1" dirty="0" smtClean="0">
                <a:solidFill>
                  <a:srgbClr val="FF0000"/>
                </a:solidFill>
              </a:rPr>
              <a:t>, daarbij beleid </a:t>
            </a:r>
            <a:r>
              <a:rPr lang="nl-NL" sz="2000" i="1" dirty="0">
                <a:solidFill>
                  <a:srgbClr val="FF0000"/>
                </a:solidFill>
              </a:rPr>
              <a:t>individualiseren (</a:t>
            </a:r>
            <a:r>
              <a:rPr lang="nl-NL" sz="2000" i="1" dirty="0" err="1">
                <a:solidFill>
                  <a:srgbClr val="FF0000"/>
                </a:solidFill>
              </a:rPr>
              <a:t>comorbiditeit</a:t>
            </a:r>
            <a:r>
              <a:rPr lang="nl-NL" sz="2000" i="1" dirty="0">
                <a:solidFill>
                  <a:srgbClr val="FF0000"/>
                </a:solidFill>
              </a:rPr>
              <a:t>, leeftijd</a:t>
            </a:r>
            <a:r>
              <a:rPr lang="nl-NL" sz="2000" i="1" dirty="0" smtClean="0">
                <a:solidFill>
                  <a:srgbClr val="FF0000"/>
                </a:solidFill>
              </a:rPr>
              <a:t>). </a:t>
            </a:r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58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Lipiden </a:t>
              </a: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152400" y="1136314"/>
            <a:ext cx="88098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effectLst/>
              </a:rPr>
              <a:t>Stelling</a:t>
            </a:r>
            <a:r>
              <a:rPr lang="en-GB" sz="2000" b="1" dirty="0" smtClean="0">
                <a:effectLst/>
              </a:rPr>
              <a:t> 3.5</a:t>
            </a:r>
            <a:endParaRPr lang="en-GB" sz="2000" dirty="0" smtClean="0">
              <a:effectLst/>
            </a:endParaRPr>
          </a:p>
          <a:p>
            <a:endParaRPr lang="en-GB" sz="2000" dirty="0"/>
          </a:p>
          <a:p>
            <a:r>
              <a:rPr lang="en-GB" sz="2000" dirty="0" err="1" smtClean="0">
                <a:effectLst/>
              </a:rPr>
              <a:t>Statine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als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primaire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preventie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bij</a:t>
            </a:r>
            <a:r>
              <a:rPr lang="en-GB" sz="2000" dirty="0" smtClean="0">
                <a:effectLst/>
              </a:rPr>
              <a:t> DM I/II:</a:t>
            </a:r>
          </a:p>
          <a:p>
            <a:endParaRPr lang="en-GB" sz="2000" dirty="0" smtClean="0">
              <a:effectLst/>
            </a:endParaRPr>
          </a:p>
          <a:p>
            <a:r>
              <a:rPr lang="en-GB" sz="2000" dirty="0" smtClean="0">
                <a:effectLst/>
              </a:rPr>
              <a:t>3.5.1	CKD 3b </a:t>
            </a:r>
            <a:r>
              <a:rPr lang="en-GB" sz="2000" dirty="0" smtClean="0"/>
              <a:t>en 4: 		</a:t>
            </a:r>
            <a:r>
              <a:rPr lang="en-GB" sz="2000" dirty="0" err="1" smtClean="0"/>
              <a:t>aanbeveling</a:t>
            </a:r>
            <a:r>
              <a:rPr lang="en-GB" sz="2000" dirty="0" smtClean="0"/>
              <a:t> </a:t>
            </a:r>
            <a:r>
              <a:rPr lang="en-GB" sz="2000" dirty="0" smtClean="0">
                <a:effectLst/>
              </a:rPr>
              <a:t>(1B)</a:t>
            </a:r>
          </a:p>
          <a:p>
            <a:r>
              <a:rPr lang="en-GB" sz="2000" dirty="0" smtClean="0">
                <a:effectLst/>
              </a:rPr>
              <a:t>3.5.2	CKD 5ND: 		</a:t>
            </a:r>
            <a:r>
              <a:rPr lang="en-GB" sz="2000" dirty="0" err="1" smtClean="0">
                <a:effectLst/>
              </a:rPr>
              <a:t>suggestie</a:t>
            </a:r>
            <a:r>
              <a:rPr lang="en-GB" sz="2000" dirty="0" smtClean="0"/>
              <a:t> </a:t>
            </a:r>
            <a:r>
              <a:rPr lang="en-GB" sz="2000" dirty="0" smtClean="0">
                <a:effectLst/>
              </a:rPr>
              <a:t>(2C)</a:t>
            </a:r>
          </a:p>
          <a:p>
            <a:endParaRPr lang="en-GB" sz="2000" dirty="0"/>
          </a:p>
          <a:p>
            <a:r>
              <a:rPr lang="en-GB" sz="2000" dirty="0" smtClean="0">
                <a:effectLst/>
              </a:rPr>
              <a:t>3.5.3	CKD 5D: 			</a:t>
            </a:r>
            <a:r>
              <a:rPr lang="en-GB" sz="2000" dirty="0" err="1" smtClean="0">
                <a:effectLst/>
              </a:rPr>
              <a:t>Aanbeveling</a:t>
            </a:r>
            <a:r>
              <a:rPr lang="en-GB" sz="2000" dirty="0" smtClean="0">
                <a:effectLst/>
              </a:rPr>
              <a:t>: </a:t>
            </a:r>
            <a:r>
              <a:rPr lang="en-GB" sz="2000" dirty="0" err="1" smtClean="0">
                <a:effectLst/>
              </a:rPr>
              <a:t>niet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starten</a:t>
            </a:r>
            <a:r>
              <a:rPr lang="en-GB" sz="2000" dirty="0" smtClean="0">
                <a:effectLst/>
              </a:rPr>
              <a:t> (1A)</a:t>
            </a:r>
            <a:endParaRPr lang="en-GB" sz="2000" dirty="0"/>
          </a:p>
          <a:p>
            <a:r>
              <a:rPr lang="en-GB" sz="2000" dirty="0" smtClean="0">
                <a:effectLst/>
              </a:rPr>
              <a:t>3.5.4	CKD 5D: 			</a:t>
            </a:r>
            <a:r>
              <a:rPr lang="en-GB" sz="2000" dirty="0" err="1" smtClean="0">
                <a:effectLst/>
              </a:rPr>
              <a:t>staken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statine</a:t>
            </a:r>
            <a:r>
              <a:rPr lang="en-GB" sz="2000" dirty="0" smtClean="0">
                <a:effectLst/>
              </a:rPr>
              <a:t>: </a:t>
            </a:r>
            <a:r>
              <a:rPr lang="en-GB" sz="2000" dirty="0" err="1" smtClean="0">
                <a:effectLst/>
              </a:rPr>
              <a:t>geen</a:t>
            </a:r>
            <a:r>
              <a:rPr lang="en-GB" sz="2000" dirty="0" smtClean="0">
                <a:effectLst/>
              </a:rPr>
              <a:t> consensus</a:t>
            </a:r>
          </a:p>
          <a:p>
            <a:endParaRPr lang="en-GB" sz="2000" dirty="0"/>
          </a:p>
          <a:p>
            <a:r>
              <a:rPr lang="en-GB" sz="2000" dirty="0" smtClean="0">
                <a:effectLst/>
              </a:rPr>
              <a:t>3.5.5	</a:t>
            </a:r>
            <a:r>
              <a:rPr lang="en-GB" sz="2000" dirty="0" err="1" smtClean="0">
                <a:effectLst/>
              </a:rPr>
              <a:t>Suggestie</a:t>
            </a:r>
            <a:r>
              <a:rPr lang="en-GB" sz="2000" dirty="0" smtClean="0">
                <a:effectLst/>
              </a:rPr>
              <a:t>: </a:t>
            </a:r>
            <a:r>
              <a:rPr lang="en-GB" sz="2000" dirty="0" err="1" smtClean="0">
                <a:effectLst/>
              </a:rPr>
              <a:t>Fibraten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kunnen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ter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vervanging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worden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voorgeschreven</a:t>
            </a:r>
            <a:r>
              <a:rPr lang="en-GB" sz="2000" dirty="0" smtClean="0">
                <a:effectLst/>
              </a:rPr>
              <a:t> 			</a:t>
            </a:r>
            <a:r>
              <a:rPr lang="en-GB" sz="2000" dirty="0" err="1" smtClean="0">
                <a:effectLst/>
              </a:rPr>
              <a:t>bij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statine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intolerantie</a:t>
            </a:r>
            <a:r>
              <a:rPr lang="en-GB" sz="2000" dirty="0" smtClean="0">
                <a:effectLst/>
              </a:rPr>
              <a:t> (2B)</a:t>
            </a:r>
            <a:endParaRPr lang="nl-NL" sz="2000" i="1" dirty="0" smtClean="0">
              <a:solidFill>
                <a:srgbClr val="FF0000"/>
              </a:solidFill>
            </a:endParaRPr>
          </a:p>
          <a:p>
            <a:endParaRPr lang="nl-NL" sz="2000" b="1" i="1" dirty="0" smtClean="0">
              <a:solidFill>
                <a:srgbClr val="FF0000"/>
              </a:solidFill>
            </a:endParaRPr>
          </a:p>
          <a:p>
            <a:r>
              <a:rPr lang="nl-NL" sz="2000" b="1" i="1" dirty="0" smtClean="0">
                <a:solidFill>
                  <a:srgbClr val="FF0000"/>
                </a:solidFill>
              </a:rPr>
              <a:t>Opmerking RLC</a:t>
            </a:r>
            <a:r>
              <a:rPr lang="nl-NL" sz="2000" i="1" dirty="0" smtClean="0">
                <a:solidFill>
                  <a:srgbClr val="FF0000"/>
                </a:solidFill>
              </a:rPr>
              <a:t>: er is onvoldoende bewijs op </a:t>
            </a:r>
            <a:r>
              <a:rPr lang="nl-NL" sz="2000" i="1" dirty="0">
                <a:solidFill>
                  <a:srgbClr val="FF0000"/>
                </a:solidFill>
              </a:rPr>
              <a:t>harde eindpunten </a:t>
            </a:r>
            <a:r>
              <a:rPr lang="nl-NL" sz="2000" i="1" dirty="0" smtClean="0">
                <a:solidFill>
                  <a:srgbClr val="FF0000"/>
                </a:solidFill>
              </a:rPr>
              <a:t>dat een </a:t>
            </a:r>
            <a:r>
              <a:rPr lang="nl-NL" sz="2000" i="1" dirty="0" err="1">
                <a:solidFill>
                  <a:srgbClr val="FF0000"/>
                </a:solidFill>
              </a:rPr>
              <a:t>fibraat</a:t>
            </a:r>
            <a:r>
              <a:rPr lang="nl-NL" sz="2000" i="1" dirty="0">
                <a:solidFill>
                  <a:srgbClr val="FF0000"/>
                </a:solidFill>
              </a:rPr>
              <a:t> </a:t>
            </a:r>
            <a:r>
              <a:rPr lang="nl-NL" sz="2000" i="1" dirty="0" smtClean="0">
                <a:solidFill>
                  <a:srgbClr val="FF0000"/>
                </a:solidFill>
              </a:rPr>
              <a:t>een adequate vervanging is voor </a:t>
            </a:r>
            <a:r>
              <a:rPr lang="nl-NL" sz="2000" i="1" dirty="0">
                <a:solidFill>
                  <a:srgbClr val="FF0000"/>
                </a:solidFill>
              </a:rPr>
              <a:t>een </a:t>
            </a:r>
            <a:r>
              <a:rPr lang="nl-NL" sz="2000" i="1" dirty="0" err="1">
                <a:solidFill>
                  <a:srgbClr val="FF0000"/>
                </a:solidFill>
              </a:rPr>
              <a:t>statine</a:t>
            </a:r>
            <a:r>
              <a:rPr lang="nl-NL" sz="2000" i="1" dirty="0">
                <a:solidFill>
                  <a:srgbClr val="FF0000"/>
                </a:solidFill>
              </a:rPr>
              <a:t> bij CKD3b en hoger en </a:t>
            </a:r>
            <a:r>
              <a:rPr lang="nl-NL" sz="2000" i="1" dirty="0" smtClean="0">
                <a:solidFill>
                  <a:srgbClr val="FF0000"/>
                </a:solidFill>
              </a:rPr>
              <a:t>DM. 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Lipiden</a:t>
              </a: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651904" y="5977618"/>
            <a:ext cx="8007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Table 8. Dose recommendations of statins in patients with CKD stage 3b or</a:t>
            </a:r>
            <a:r>
              <a:rPr lang="nl-NL" sz="2000" dirty="0"/>
              <a:t> </a:t>
            </a:r>
            <a:endParaRPr lang="en-GB" sz="2000" dirty="0"/>
          </a:p>
          <a:p>
            <a:r>
              <a:rPr lang="en-US" sz="2000" dirty="0"/>
              <a:t>higher (</a:t>
            </a:r>
            <a:r>
              <a:rPr lang="en-US" sz="2000" dirty="0" err="1"/>
              <a:t>eGFR</a:t>
            </a:r>
            <a:r>
              <a:rPr lang="en-US" sz="2000" dirty="0"/>
              <a:t> &lt;45 mL/min). Adapted from </a:t>
            </a:r>
            <a:r>
              <a:rPr lang="en-US" sz="2000" dirty="0" err="1"/>
              <a:t>Tonelli</a:t>
            </a:r>
            <a:r>
              <a:rPr lang="en-US" sz="2000" dirty="0"/>
              <a:t> and </a:t>
            </a:r>
            <a:r>
              <a:rPr lang="en-US" sz="2000" dirty="0" err="1"/>
              <a:t>Wanner</a:t>
            </a:r>
            <a:r>
              <a:rPr lang="en-US" sz="2000" dirty="0"/>
              <a:t> [189]</a:t>
            </a:r>
            <a:r>
              <a:rPr lang="en-US" sz="2000" dirty="0" smtClean="0"/>
              <a:t>.</a:t>
            </a:r>
          </a:p>
        </p:txBody>
      </p:sp>
      <p:pic>
        <p:nvPicPr>
          <p:cNvPr id="8" name="Afbeelding 7" descr="Schermafbeelding 2017-10-28 om 11.30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6" y="2496600"/>
            <a:ext cx="8191500" cy="3365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69006" y="1388379"/>
            <a:ext cx="8183506" cy="707886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nl-NL" sz="2000" dirty="0" smtClean="0"/>
              <a:t>Indien </a:t>
            </a:r>
            <a:r>
              <a:rPr lang="nl-NL" sz="2000" dirty="0" err="1"/>
              <a:t>statine</a:t>
            </a:r>
            <a:r>
              <a:rPr lang="nl-NL" sz="2000" dirty="0"/>
              <a:t> in maximale dosering wordt voorgeschreven is controle van de lipiden niet </a:t>
            </a:r>
            <a:r>
              <a:rPr lang="nl-NL" sz="2000" dirty="0" err="1" smtClean="0"/>
              <a:t>geindiceerd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762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Trombocyten aggregatie remmers 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265461" y="1328057"/>
            <a:ext cx="853764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Stelling 3.7</a:t>
            </a:r>
            <a:endParaRPr lang="nl-NL" sz="2000" dirty="0"/>
          </a:p>
          <a:p>
            <a:r>
              <a:rPr lang="nl-NL" sz="2000" dirty="0" smtClean="0"/>
              <a:t>3.7.1	Aanbeveling: voeg geen </a:t>
            </a:r>
            <a:r>
              <a:rPr lang="nl-NL" sz="2000" dirty="0" err="1" smtClean="0"/>
              <a:t>glycoproteine</a:t>
            </a:r>
            <a:r>
              <a:rPr lang="nl-NL" sz="2000" dirty="0" smtClean="0"/>
              <a:t> </a:t>
            </a:r>
            <a:r>
              <a:rPr lang="nl-NL" sz="2000" dirty="0" err="1" smtClean="0"/>
              <a:t>IIb</a:t>
            </a:r>
            <a:r>
              <a:rPr lang="nl-NL" sz="2000" dirty="0" smtClean="0"/>
              <a:t>/</a:t>
            </a:r>
            <a:r>
              <a:rPr lang="nl-NL" sz="2000" dirty="0" err="1" smtClean="0"/>
              <a:t>IIIa</a:t>
            </a:r>
            <a:r>
              <a:rPr lang="nl-NL" sz="2000" dirty="0" smtClean="0"/>
              <a:t> inhibitor toe bij ACS of 			high risk </a:t>
            </a:r>
            <a:r>
              <a:rPr lang="nl-NL" sz="2000" dirty="0" err="1" smtClean="0"/>
              <a:t>coronary</a:t>
            </a:r>
            <a:r>
              <a:rPr lang="nl-NL" sz="2000" dirty="0" smtClean="0"/>
              <a:t> </a:t>
            </a:r>
            <a:r>
              <a:rPr lang="nl-NL" sz="2000" dirty="0" err="1" smtClean="0"/>
              <a:t>artery</a:t>
            </a:r>
            <a:r>
              <a:rPr lang="nl-NL" sz="2000" dirty="0" smtClean="0"/>
              <a:t> </a:t>
            </a:r>
            <a:r>
              <a:rPr lang="nl-NL" sz="2000" dirty="0" err="1" smtClean="0"/>
              <a:t>intervention</a:t>
            </a:r>
            <a:r>
              <a:rPr lang="nl-NL" sz="2000" dirty="0" smtClean="0"/>
              <a:t> (1B)</a:t>
            </a:r>
            <a:r>
              <a:rPr lang="nl-NL" sz="2000" dirty="0"/>
              <a:t> </a:t>
            </a:r>
            <a:endParaRPr lang="nl-NL" sz="2000" dirty="0" smtClean="0"/>
          </a:p>
          <a:p>
            <a:r>
              <a:rPr lang="nl-NL" sz="2000" b="1" i="1" dirty="0" smtClean="0">
                <a:solidFill>
                  <a:srgbClr val="FF0000"/>
                </a:solidFill>
              </a:rPr>
              <a:t>Opmerking NVVC</a:t>
            </a:r>
            <a:r>
              <a:rPr lang="nl-NL" sz="2000" i="1" dirty="0" smtClean="0">
                <a:solidFill>
                  <a:srgbClr val="FF0000"/>
                </a:solidFill>
              </a:rPr>
              <a:t>: GP </a:t>
            </a:r>
            <a:r>
              <a:rPr lang="nl-NL" sz="2000" i="1" dirty="0" err="1" smtClean="0">
                <a:solidFill>
                  <a:srgbClr val="FF0000"/>
                </a:solidFill>
              </a:rPr>
              <a:t>IIb</a:t>
            </a:r>
            <a:r>
              <a:rPr lang="nl-NL" sz="2000" i="1" dirty="0" smtClean="0">
                <a:solidFill>
                  <a:srgbClr val="FF0000"/>
                </a:solidFill>
              </a:rPr>
              <a:t>/</a:t>
            </a:r>
            <a:r>
              <a:rPr lang="nl-NL" sz="2000" i="1" dirty="0" err="1" smtClean="0">
                <a:solidFill>
                  <a:srgbClr val="FF0000"/>
                </a:solidFill>
              </a:rPr>
              <a:t>IIIa</a:t>
            </a:r>
            <a:r>
              <a:rPr lang="nl-NL" sz="2000" i="1" dirty="0" smtClean="0">
                <a:solidFill>
                  <a:srgbClr val="FF0000"/>
                </a:solidFill>
              </a:rPr>
              <a:t> remmers indien de interventie-cardioloog daar indicatie voor ziet, zoals bij no-</a:t>
            </a:r>
            <a:r>
              <a:rPr lang="nl-NL" sz="2000" i="1" dirty="0" err="1" smtClean="0">
                <a:solidFill>
                  <a:srgbClr val="FF0000"/>
                </a:solidFill>
              </a:rPr>
              <a:t>reflow</a:t>
            </a:r>
            <a:r>
              <a:rPr lang="nl-NL" sz="2000" i="1" dirty="0" smtClean="0">
                <a:solidFill>
                  <a:srgbClr val="FF0000"/>
                </a:solidFill>
              </a:rPr>
              <a:t>; </a:t>
            </a:r>
            <a:r>
              <a:rPr lang="nl-NL" sz="2000" i="1" dirty="0" err="1" smtClean="0">
                <a:solidFill>
                  <a:srgbClr val="FF0000"/>
                </a:solidFill>
              </a:rPr>
              <a:t>reopro</a:t>
            </a:r>
            <a:r>
              <a:rPr lang="nl-NL" sz="2000" i="1" dirty="0" smtClean="0">
                <a:solidFill>
                  <a:srgbClr val="FF0000"/>
                </a:solidFill>
              </a:rPr>
              <a:t> wordt niet toegediend bij dialyse-</a:t>
            </a:r>
            <a:r>
              <a:rPr lang="nl-NL" sz="2000" i="1" dirty="0" err="1" smtClean="0">
                <a:solidFill>
                  <a:srgbClr val="FF0000"/>
                </a:solidFill>
              </a:rPr>
              <a:t>ptn</a:t>
            </a:r>
            <a:r>
              <a:rPr lang="nl-NL" sz="2000" i="1" dirty="0" smtClean="0">
                <a:solidFill>
                  <a:srgbClr val="FF0000"/>
                </a:solidFill>
              </a:rPr>
              <a:t>.</a:t>
            </a:r>
          </a:p>
          <a:p>
            <a:endParaRPr lang="nl-NL" sz="2000" i="1" dirty="0">
              <a:solidFill>
                <a:srgbClr val="FF0000"/>
              </a:solidFill>
            </a:endParaRPr>
          </a:p>
          <a:p>
            <a:r>
              <a:rPr lang="nl-NL" sz="2000" dirty="0" smtClean="0"/>
              <a:t>3.7.2	Suggestie: voeg geen </a:t>
            </a:r>
            <a:r>
              <a:rPr lang="nl-NL" sz="2000" dirty="0" err="1" smtClean="0"/>
              <a:t>thienopyridine</a:t>
            </a:r>
            <a:r>
              <a:rPr lang="nl-NL" sz="2000" dirty="0" smtClean="0"/>
              <a:t> of </a:t>
            </a:r>
            <a:r>
              <a:rPr lang="nl-NL" sz="2000" dirty="0" err="1" smtClean="0"/>
              <a:t>ticagrelor</a:t>
            </a:r>
            <a:r>
              <a:rPr lang="nl-NL" sz="2000" dirty="0" smtClean="0"/>
              <a:t> toe aan de 					standaardbehandeling bij ACS of high risk </a:t>
            </a:r>
            <a:r>
              <a:rPr lang="nl-NL" sz="2000" dirty="0" err="1" smtClean="0"/>
              <a:t>coronary</a:t>
            </a:r>
            <a:r>
              <a:rPr lang="nl-NL" sz="2000" dirty="0" smtClean="0"/>
              <a:t> </a:t>
            </a:r>
            <a:r>
              <a:rPr lang="nl-NL" sz="2000" dirty="0" err="1" smtClean="0"/>
              <a:t>intervention</a:t>
            </a:r>
            <a:r>
              <a:rPr lang="nl-NL" sz="2000" dirty="0" smtClean="0"/>
              <a:t>, tenzij 			er geen verhoogd risico is op bloeding (2B)</a:t>
            </a:r>
          </a:p>
          <a:p>
            <a:r>
              <a:rPr lang="nl-NL" sz="2000" b="1" i="1" dirty="0" smtClean="0">
                <a:solidFill>
                  <a:srgbClr val="FF0000"/>
                </a:solidFill>
              </a:rPr>
              <a:t>Opmerking NVVC</a:t>
            </a:r>
            <a:r>
              <a:rPr lang="nl-NL" sz="2000" i="1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nl-NL" sz="2000" i="1" dirty="0" smtClean="0">
                <a:solidFill>
                  <a:srgbClr val="FF0000"/>
                </a:solidFill>
              </a:rPr>
              <a:t>Bij ACS indicatie voor DAPT, zeker bij interventie met stent. Bij hoog bloedingsrisico </a:t>
            </a:r>
            <a:r>
              <a:rPr lang="nl-NL" sz="2000" i="1" dirty="0" err="1" smtClean="0">
                <a:solidFill>
                  <a:srgbClr val="FF0000"/>
                </a:solidFill>
              </a:rPr>
              <a:t>evt</a:t>
            </a:r>
            <a:r>
              <a:rPr lang="nl-NL" sz="2000" i="1" dirty="0" smtClean="0">
                <a:solidFill>
                  <a:srgbClr val="FF0000"/>
                </a:solidFill>
              </a:rPr>
              <a:t> </a:t>
            </a:r>
            <a:r>
              <a:rPr lang="nl-NL" sz="2000" i="1" dirty="0" err="1" smtClean="0">
                <a:solidFill>
                  <a:srgbClr val="FF0000"/>
                </a:solidFill>
              </a:rPr>
              <a:t>ticagrelor</a:t>
            </a:r>
            <a:r>
              <a:rPr lang="nl-NL" sz="2000" i="1" dirty="0" smtClean="0">
                <a:solidFill>
                  <a:srgbClr val="FF0000"/>
                </a:solidFill>
              </a:rPr>
              <a:t> vervangen door clopidogrel.</a:t>
            </a:r>
          </a:p>
          <a:p>
            <a:pPr marL="342900" indent="-342900">
              <a:buFont typeface="Arial"/>
              <a:buChar char="•"/>
            </a:pPr>
            <a:r>
              <a:rPr lang="nl-NL" sz="2000" b="1" i="1" dirty="0" smtClean="0">
                <a:solidFill>
                  <a:srgbClr val="FF0000"/>
                </a:solidFill>
              </a:rPr>
              <a:t>ESC richtlijn non-STEMI 2016: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recommendation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to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administer</a:t>
            </a:r>
            <a:r>
              <a:rPr lang="nl-NL" sz="2000" b="1" i="1" dirty="0" smtClean="0">
                <a:solidFill>
                  <a:srgbClr val="FF0000"/>
                </a:solidFill>
              </a:rPr>
              <a:t> the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same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antithrombotic</a:t>
            </a:r>
            <a:r>
              <a:rPr lang="nl-NL" sz="2000" b="1" i="1" dirty="0" smtClean="0">
                <a:solidFill>
                  <a:srgbClr val="FF0000"/>
                </a:solidFill>
              </a:rPr>
              <a:t> treatment in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diabetic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and</a:t>
            </a:r>
            <a:r>
              <a:rPr lang="nl-NL" sz="2000" b="1" i="1" dirty="0" smtClean="0">
                <a:solidFill>
                  <a:srgbClr val="FF0000"/>
                </a:solidFill>
              </a:rPr>
              <a:t> non-</a:t>
            </a:r>
            <a:r>
              <a:rPr lang="nl-NL" sz="2000" b="1" i="1" dirty="0" err="1" smtClean="0">
                <a:solidFill>
                  <a:srgbClr val="FF0000"/>
                </a:solidFill>
              </a:rPr>
              <a:t>diabetic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patients</a:t>
            </a:r>
            <a:r>
              <a:rPr lang="nl-NL" sz="2000" b="1" i="1" dirty="0" smtClean="0">
                <a:solidFill>
                  <a:srgbClr val="FF0000"/>
                </a:solidFill>
              </a:rPr>
              <a:t> (1C),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and</a:t>
            </a:r>
            <a:r>
              <a:rPr lang="nl-NL" sz="2000" b="1" i="1" dirty="0" smtClean="0">
                <a:solidFill>
                  <a:srgbClr val="FF0000"/>
                </a:solidFill>
              </a:rPr>
              <a:t> in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patients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with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reduced</a:t>
            </a:r>
            <a:r>
              <a:rPr lang="nl-NL" sz="2000" b="1" i="1" dirty="0" smtClean="0">
                <a:solidFill>
                  <a:srgbClr val="FF0000"/>
                </a:solidFill>
              </a:rPr>
              <a:t> or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normal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kidney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function</a:t>
            </a:r>
            <a:r>
              <a:rPr lang="nl-NL" sz="2000" b="1" i="1" dirty="0" smtClean="0">
                <a:solidFill>
                  <a:srgbClr val="FF0000"/>
                </a:solidFill>
              </a:rPr>
              <a:t>,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with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appropriate</a:t>
            </a:r>
            <a:r>
              <a:rPr lang="nl-NL" sz="2000" b="1" i="1" dirty="0" smtClean="0">
                <a:solidFill>
                  <a:srgbClr val="FF0000"/>
                </a:solidFill>
              </a:rPr>
              <a:t> </a:t>
            </a:r>
            <a:r>
              <a:rPr lang="nl-NL" sz="2000" b="1" i="1" dirty="0" err="1" smtClean="0">
                <a:solidFill>
                  <a:srgbClr val="FF0000"/>
                </a:solidFill>
              </a:rPr>
              <a:t>dose-adjustments</a:t>
            </a:r>
            <a:r>
              <a:rPr lang="nl-NL" sz="2000" b="1" i="1" dirty="0" smtClean="0">
                <a:solidFill>
                  <a:srgbClr val="FF0000"/>
                </a:solidFill>
              </a:rPr>
              <a:t> (1B).</a:t>
            </a:r>
          </a:p>
          <a:p>
            <a:endParaRPr lang="nl-NL" sz="2000" i="1" dirty="0">
              <a:solidFill>
                <a:srgbClr val="FF0000"/>
              </a:solidFill>
            </a:endParaRPr>
          </a:p>
          <a:p>
            <a:r>
              <a:rPr lang="nl-NL" sz="2000" dirty="0" smtClean="0"/>
              <a:t>3.7.3	Aanbeveling: start acetylsalicylzuur voor secundaire preventie, tenzij er 		een specifieke contra-indicatie of intolerantie is (1C)</a:t>
            </a:r>
          </a:p>
          <a:p>
            <a:endParaRPr lang="nl-NL" sz="2000" dirty="0"/>
          </a:p>
          <a:p>
            <a:r>
              <a:rPr lang="nl-NL" sz="2000" dirty="0" smtClean="0"/>
              <a:t>3.7.4	Suggestie: start acetylsalicylzuur voor primaire preventie alleen indien </a:t>
            </a:r>
            <a:r>
              <a:rPr lang="nl-NL" sz="2000" dirty="0"/>
              <a:t>		</a:t>
            </a:r>
            <a:r>
              <a:rPr lang="nl-NL" sz="2000" dirty="0" smtClean="0"/>
              <a:t> 	geen bijkomende risicofactoren voor een bloeding (2C)</a:t>
            </a:r>
          </a:p>
          <a:p>
            <a:endParaRPr lang="nl-NL" sz="2000" dirty="0"/>
          </a:p>
          <a:p>
            <a:r>
              <a:rPr lang="nl-NL" sz="2000" dirty="0" smtClean="0">
                <a:solidFill>
                  <a:srgbClr val="008000"/>
                </a:solidFill>
              </a:rPr>
              <a:t>Nakijken </a:t>
            </a:r>
            <a:r>
              <a:rPr lang="nl-NL" sz="2000" dirty="0" err="1" smtClean="0">
                <a:solidFill>
                  <a:srgbClr val="008000"/>
                </a:solidFill>
              </a:rPr>
              <a:t>diab</a:t>
            </a:r>
            <a:r>
              <a:rPr lang="nl-NL" sz="2000" dirty="0" smtClean="0">
                <a:solidFill>
                  <a:srgbClr val="008000"/>
                </a:solidFill>
              </a:rPr>
              <a:t> richtlijn </a:t>
            </a:r>
            <a:r>
              <a:rPr lang="nl-NL" sz="2000" dirty="0" err="1" smtClean="0">
                <a:solidFill>
                  <a:srgbClr val="008000"/>
                </a:solidFill>
              </a:rPr>
              <a:t>asa</a:t>
            </a:r>
            <a:r>
              <a:rPr lang="nl-NL" sz="2000" dirty="0" smtClean="0">
                <a:solidFill>
                  <a:srgbClr val="008000"/>
                </a:solidFill>
              </a:rPr>
              <a:t> primaire preventie: ADA: indien dm ½, &gt; 50 </a:t>
            </a:r>
            <a:r>
              <a:rPr lang="nl-NL" sz="2000" dirty="0" err="1" smtClean="0">
                <a:solidFill>
                  <a:srgbClr val="008000"/>
                </a:solidFill>
              </a:rPr>
              <a:t>jr</a:t>
            </a:r>
            <a:r>
              <a:rPr lang="nl-NL" sz="2000" dirty="0" smtClean="0">
                <a:solidFill>
                  <a:srgbClr val="008000"/>
                </a:solidFill>
              </a:rPr>
              <a:t> en &gt;=1 extra risicofactor (</a:t>
            </a:r>
            <a:r>
              <a:rPr lang="nl-NL" sz="2000" dirty="0" err="1" smtClean="0">
                <a:solidFill>
                  <a:srgbClr val="008000"/>
                </a:solidFill>
              </a:rPr>
              <a:t>fam</a:t>
            </a:r>
            <a:r>
              <a:rPr lang="nl-NL" sz="2000" dirty="0" smtClean="0">
                <a:solidFill>
                  <a:srgbClr val="008000"/>
                </a:solidFill>
              </a:rPr>
              <a:t>, lipiden, roken, </a:t>
            </a:r>
            <a:r>
              <a:rPr lang="nl-NL" sz="2000" dirty="0" err="1" smtClean="0">
                <a:solidFill>
                  <a:srgbClr val="008000"/>
                </a:solidFill>
              </a:rPr>
              <a:t>albuminurie</a:t>
            </a:r>
            <a:r>
              <a:rPr lang="nl-NL" sz="2000" dirty="0" smtClean="0">
                <a:solidFill>
                  <a:srgbClr val="008000"/>
                </a:solidFill>
              </a:rPr>
              <a:t>)</a:t>
            </a:r>
            <a:endParaRPr lang="nl-NL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Trombocyten aggregatie remmers 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257283" y="1138518"/>
            <a:ext cx="8537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Stelling 3.7</a:t>
            </a:r>
          </a:p>
          <a:p>
            <a:endParaRPr lang="nl-NL" sz="2000" i="1" dirty="0">
              <a:solidFill>
                <a:srgbClr val="FF0000"/>
              </a:solidFill>
            </a:endParaRPr>
          </a:p>
          <a:p>
            <a:r>
              <a:rPr lang="nl-NL" sz="2000" dirty="0" smtClean="0"/>
              <a:t>3.7.3	Aanbeveling: start acetylsalicylzuur voor secundaire preventie, tenzij er 		een specifieke contra-indicatie of intolerantie is (1C)</a:t>
            </a:r>
          </a:p>
          <a:p>
            <a:endParaRPr lang="nl-NL" sz="2000" dirty="0"/>
          </a:p>
          <a:p>
            <a:r>
              <a:rPr lang="nl-NL" sz="2000" dirty="0" smtClean="0"/>
              <a:t>3.7.4	Suggestie: start acetylsalicylzuur voor primaire preventie alleen indien </a:t>
            </a:r>
            <a:r>
              <a:rPr lang="nl-NL" sz="2000" dirty="0"/>
              <a:t>		</a:t>
            </a:r>
            <a:r>
              <a:rPr lang="nl-NL" sz="2000" dirty="0" smtClean="0"/>
              <a:t> 	geen bijkomende risicofactoren voor een bloeding (2C)</a:t>
            </a:r>
          </a:p>
          <a:p>
            <a:endParaRPr lang="nl-NL" sz="2000" b="1" i="1" dirty="0" smtClean="0">
              <a:solidFill>
                <a:srgbClr val="FF0000"/>
              </a:solidFill>
            </a:endParaRPr>
          </a:p>
          <a:p>
            <a:r>
              <a:rPr lang="nl-NL" sz="2000" b="1" i="1" dirty="0" smtClean="0">
                <a:solidFill>
                  <a:srgbClr val="FF0000"/>
                </a:solidFill>
              </a:rPr>
              <a:t>Opmerking NVVC: </a:t>
            </a:r>
            <a:r>
              <a:rPr lang="nl-NL" sz="2000" i="1" dirty="0" smtClean="0">
                <a:solidFill>
                  <a:srgbClr val="FF0000"/>
                </a:solidFill>
              </a:rPr>
              <a:t>discutabel. </a:t>
            </a:r>
          </a:p>
          <a:p>
            <a:endParaRPr lang="nl-NL" sz="2000" i="1" dirty="0" smtClean="0">
              <a:solidFill>
                <a:srgbClr val="FF0000"/>
              </a:solidFill>
            </a:endParaRPr>
          </a:p>
          <a:p>
            <a:r>
              <a:rPr lang="nl-NL" sz="2000" b="1" i="1" dirty="0" smtClean="0">
                <a:solidFill>
                  <a:srgbClr val="FF0000"/>
                </a:solidFill>
              </a:rPr>
              <a:t>ADA:</a:t>
            </a:r>
            <a:r>
              <a:rPr lang="nl-NL" sz="2000" i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nl-NL" sz="2000" i="1" dirty="0" smtClean="0">
                <a:solidFill>
                  <a:srgbClr val="FF0000"/>
                </a:solidFill>
              </a:rPr>
              <a:t>globaal: risico op major bloeding bij ASA 1-5/1000 </a:t>
            </a:r>
            <a:r>
              <a:rPr lang="nl-NL" sz="2000" i="1" dirty="0" err="1" smtClean="0">
                <a:solidFill>
                  <a:srgbClr val="FF0000"/>
                </a:solidFill>
              </a:rPr>
              <a:t>pt</a:t>
            </a:r>
            <a:r>
              <a:rPr lang="nl-NL" sz="2000" i="1" dirty="0" smtClean="0">
                <a:solidFill>
                  <a:srgbClr val="FF0000"/>
                </a:solidFill>
              </a:rPr>
              <a:t> </a:t>
            </a:r>
            <a:r>
              <a:rPr lang="nl-NL" sz="2000" i="1" dirty="0" err="1" smtClean="0">
                <a:solidFill>
                  <a:srgbClr val="FF0000"/>
                </a:solidFill>
              </a:rPr>
              <a:t>jr</a:t>
            </a:r>
            <a:r>
              <a:rPr lang="nl-NL" sz="2000" i="1" dirty="0" smtClean="0">
                <a:solidFill>
                  <a:srgbClr val="FF0000"/>
                </a:solidFill>
              </a:rPr>
              <a:t>; ASA als primaire preventie zinvol als kans op AS-CVD &gt; 1% in 1 jaar </a:t>
            </a:r>
          </a:p>
          <a:p>
            <a:pPr marL="342900" indent="-342900">
              <a:buFont typeface="Arial"/>
              <a:buChar char="•"/>
            </a:pPr>
            <a:r>
              <a:rPr lang="nl-NL" sz="2000" i="1" dirty="0" smtClean="0">
                <a:solidFill>
                  <a:srgbClr val="FF0000"/>
                </a:solidFill>
              </a:rPr>
              <a:t>overweeg acetylsalicylzuur als primaire preventie bij DM I/II, &gt; 50 jaar en 1 extra risicofactor (familiair, hyperlipidemie, roken, </a:t>
            </a:r>
            <a:r>
              <a:rPr lang="nl-NL" sz="2000" i="1" dirty="0" err="1" smtClean="0">
                <a:solidFill>
                  <a:srgbClr val="FF0000"/>
                </a:solidFill>
              </a:rPr>
              <a:t>albuminurie</a:t>
            </a:r>
            <a:r>
              <a:rPr lang="nl-NL" sz="2000" i="1" dirty="0" smtClean="0">
                <a:solidFill>
                  <a:srgbClr val="FF0000"/>
                </a:solidFill>
              </a:rPr>
              <a:t>/</a:t>
            </a:r>
            <a:r>
              <a:rPr lang="nl-NL" sz="2000" i="1" dirty="0" err="1" smtClean="0">
                <a:solidFill>
                  <a:srgbClr val="FF0000"/>
                </a:solidFill>
              </a:rPr>
              <a:t>nierinsufficientie</a:t>
            </a:r>
            <a:r>
              <a:rPr lang="nl-NL" sz="2000" i="1" dirty="0" smtClean="0">
                <a:solidFill>
                  <a:srgbClr val="FF0000"/>
                </a:solidFill>
              </a:rPr>
              <a:t>) (C).</a:t>
            </a:r>
          </a:p>
        </p:txBody>
      </p:sp>
    </p:spTree>
    <p:extLst>
      <p:ext uri="{BB962C8B-B14F-4D97-AF65-F5344CB8AC3E}">
        <p14:creationId xmlns:p14="http://schemas.microsoft.com/office/powerpoint/2010/main" val="17581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Samenvattend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81450" y="1349286"/>
            <a:ext cx="90625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b="1" dirty="0" smtClean="0"/>
              <a:t>nierfunctievervanging</a:t>
            </a:r>
            <a:endParaRPr lang="nl-NL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zie richtlijn</a:t>
            </a:r>
          </a:p>
          <a:p>
            <a:pPr marL="457200" indent="-457200">
              <a:buFont typeface="+mj-lt"/>
              <a:buAutoNum type="arabicPeriod"/>
            </a:pPr>
            <a:endParaRPr lang="nl-NL" sz="2000" b="1" dirty="0"/>
          </a:p>
          <a:p>
            <a:pPr marL="457200" indent="-457200">
              <a:buFont typeface="+mj-lt"/>
              <a:buAutoNum type="arabicPeriod"/>
            </a:pPr>
            <a:r>
              <a:rPr lang="nl-NL" sz="2000" b="1" dirty="0" smtClean="0"/>
              <a:t>Glucose-regulatie</a:t>
            </a:r>
          </a:p>
          <a:p>
            <a:pPr marL="800100" lvl="1" indent="-342900">
              <a:buFont typeface="Arial"/>
              <a:buChar char="•"/>
            </a:pPr>
            <a:r>
              <a:rPr lang="nl-NL" sz="2000" dirty="0" smtClean="0"/>
              <a:t>Streefwaarde HbA1c individueel, afhankelijk van risico op hypoglykemie, </a:t>
            </a:r>
            <a:r>
              <a:rPr lang="nl-NL" sz="2000" dirty="0" err="1" smtClean="0"/>
              <a:t>comorbiditeit</a:t>
            </a:r>
            <a:r>
              <a:rPr lang="nl-NL" sz="2000" dirty="0" smtClean="0"/>
              <a:t>, diabetesduur en levensverwachting</a:t>
            </a:r>
          </a:p>
          <a:p>
            <a:pPr lvl="1"/>
            <a:endParaRPr lang="nl-NL" sz="2000" dirty="0" smtClean="0"/>
          </a:p>
          <a:p>
            <a:pPr marL="800100" lvl="1" indent="-342900">
              <a:buFont typeface="Arial"/>
              <a:buChar char="•"/>
            </a:pPr>
            <a:r>
              <a:rPr lang="nl-NL" sz="2000" dirty="0" smtClean="0"/>
              <a:t>keuze van diabetes medicatie:</a:t>
            </a:r>
          </a:p>
          <a:p>
            <a:pPr marL="1200150" lvl="2" indent="-285750">
              <a:buFont typeface="Arial"/>
              <a:buChar char="•"/>
            </a:pPr>
            <a:r>
              <a:rPr lang="nl-NL" sz="2000" dirty="0" err="1" smtClean="0"/>
              <a:t>Metformin</a:t>
            </a:r>
            <a:r>
              <a:rPr lang="nl-NL" sz="2000" dirty="0" smtClean="0"/>
              <a:t> in aangepaste dosering t/m CKD4, met goede instructie</a:t>
            </a:r>
          </a:p>
          <a:p>
            <a:pPr marL="1200150" lvl="2" indent="-285750">
              <a:buFont typeface="Arial"/>
              <a:buChar char="•"/>
            </a:pPr>
            <a:r>
              <a:rPr lang="nl-NL" sz="2000" dirty="0" smtClean="0"/>
              <a:t>effectiviteit op harde eindpunten (cardiovasculair en renaal) toenemend belangrijk</a:t>
            </a:r>
          </a:p>
          <a:p>
            <a:pPr marL="742950" lvl="1" indent="-285750">
              <a:buFont typeface="Arial"/>
              <a:buChar char="•"/>
            </a:pPr>
            <a:endParaRPr lang="nl-NL" sz="2000" dirty="0" smtClean="0"/>
          </a:p>
          <a:p>
            <a:pPr marL="342900" indent="-342900">
              <a:buFontTx/>
              <a:buAutoNum type="arabicPeriod"/>
            </a:pPr>
            <a:r>
              <a:rPr lang="nl-NL" sz="2000" b="1" dirty="0" smtClean="0"/>
              <a:t>Cardiovasculair </a:t>
            </a:r>
            <a:r>
              <a:rPr lang="nl-NL" sz="2000" b="1" dirty="0"/>
              <a:t>risico management</a:t>
            </a:r>
          </a:p>
          <a:p>
            <a:pPr marL="742950" lvl="1" indent="-285750">
              <a:buFont typeface="Arial"/>
              <a:buChar char="•"/>
            </a:pPr>
            <a:r>
              <a:rPr lang="nl-NL" sz="2000" dirty="0" smtClean="0"/>
              <a:t>Statine: bij DM en CKD 3b en 4, ter overweging bij CKD 5ND;</a:t>
            </a:r>
          </a:p>
          <a:p>
            <a:pPr marL="742950" lvl="1" indent="-285750">
              <a:buFont typeface="Arial"/>
              <a:buChar char="•"/>
            </a:pPr>
            <a:r>
              <a:rPr lang="nl-NL" sz="2000" dirty="0" smtClean="0"/>
              <a:t>Indien statine in maximale dosering, controle lipiden niet </a:t>
            </a:r>
            <a:r>
              <a:rPr lang="nl-NL" sz="2000" dirty="0" err="1" smtClean="0"/>
              <a:t>geindiceerd</a:t>
            </a:r>
            <a:endParaRPr lang="nl-NL" sz="2000" dirty="0" smtClean="0"/>
          </a:p>
          <a:p>
            <a:pPr marL="742950" lvl="1" indent="-285750">
              <a:buFont typeface="Arial"/>
              <a:buChar char="•"/>
            </a:pPr>
            <a:r>
              <a:rPr lang="nl-NL" sz="2000" dirty="0" smtClean="0"/>
              <a:t>Overweeg ASA als primaire preventie indien &gt; 50 </a:t>
            </a:r>
            <a:r>
              <a:rPr lang="nl-NL" sz="2000" dirty="0" err="1" smtClean="0"/>
              <a:t>jr</a:t>
            </a: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4158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vervolg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1291771" y="2648857"/>
            <a:ext cx="710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In voorbereiding:</a:t>
            </a:r>
          </a:p>
          <a:p>
            <a:pPr algn="ctr"/>
            <a:endParaRPr lang="nl-NL" sz="2400" dirty="0"/>
          </a:p>
          <a:p>
            <a:pPr algn="ctr"/>
            <a:r>
              <a:rPr lang="nl-NL" sz="2400" b="1" dirty="0" smtClean="0"/>
              <a:t>Multidisciplinaire richtlijn (NIV, </a:t>
            </a:r>
            <a:r>
              <a:rPr lang="nl-NL" sz="2400" b="1" dirty="0" err="1" smtClean="0"/>
              <a:t>NfN</a:t>
            </a:r>
            <a:r>
              <a:rPr lang="nl-NL" sz="2400" b="1" dirty="0" smtClean="0"/>
              <a:t>) </a:t>
            </a:r>
          </a:p>
          <a:p>
            <a:pPr algn="ctr"/>
            <a:r>
              <a:rPr lang="nl-NL" sz="2400" b="1" dirty="0" smtClean="0"/>
              <a:t> “Diabetische Nefropathie” </a:t>
            </a:r>
          </a:p>
          <a:p>
            <a:pPr algn="ctr"/>
            <a:endParaRPr lang="nl-NL" sz="2400" dirty="0" smtClean="0"/>
          </a:p>
          <a:p>
            <a:pPr algn="ctr"/>
            <a:r>
              <a:rPr lang="nl-NL" sz="2400" dirty="0" smtClean="0"/>
              <a:t>Verwacht: medio 2019</a:t>
            </a:r>
          </a:p>
        </p:txBody>
      </p:sp>
    </p:spTree>
    <p:extLst>
      <p:ext uri="{BB962C8B-B14F-4D97-AF65-F5344CB8AC3E}">
        <p14:creationId xmlns:p14="http://schemas.microsoft.com/office/powerpoint/2010/main" val="34364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regulatie</a:t>
              </a:r>
              <a:endParaRPr lang="nl-NL" sz="3000" b="1" dirty="0"/>
            </a:p>
          </p:txBody>
        </p:sp>
      </p:grpSp>
      <p:sp>
        <p:nvSpPr>
          <p:cNvPr id="7" name="Rechthoek 6"/>
          <p:cNvSpPr/>
          <p:nvPr/>
        </p:nvSpPr>
        <p:spPr>
          <a:xfrm>
            <a:off x="355331" y="1754310"/>
            <a:ext cx="8383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 </a:t>
            </a:r>
            <a:endParaRPr lang="nl-NL" sz="1400" dirty="0"/>
          </a:p>
        </p:txBody>
      </p:sp>
      <p:sp>
        <p:nvSpPr>
          <p:cNvPr id="3" name="Tekstvak 2"/>
          <p:cNvSpPr txBox="1"/>
          <p:nvPr/>
        </p:nvSpPr>
        <p:spPr>
          <a:xfrm>
            <a:off x="265461" y="1769709"/>
            <a:ext cx="8741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Stelling 2</a:t>
            </a:r>
          </a:p>
          <a:p>
            <a:endParaRPr lang="nl-NL" sz="2400" b="1" dirty="0"/>
          </a:p>
          <a:p>
            <a:r>
              <a:rPr lang="nl-NL" sz="2000" dirty="0"/>
              <a:t>2.1.1 </a:t>
            </a:r>
            <a:r>
              <a:rPr lang="nl-NL" sz="2000" dirty="0" smtClean="0"/>
              <a:t>	Aanbeveling</a:t>
            </a:r>
            <a:r>
              <a:rPr lang="nl-NL" sz="2000" dirty="0"/>
              <a:t>: Geen scherpe diabetes regulatie indien dit leidt tot </a:t>
            </a:r>
            <a:r>
              <a:rPr lang="nl-NL" sz="2000" dirty="0" smtClean="0"/>
              <a:t>				</a:t>
            </a:r>
            <a:r>
              <a:rPr lang="nl-NL" sz="2000" dirty="0" err="1" smtClean="0"/>
              <a:t>hypoglykemieen</a:t>
            </a:r>
            <a:r>
              <a:rPr lang="nl-NL" sz="2000" dirty="0" smtClean="0"/>
              <a:t> </a:t>
            </a:r>
            <a:r>
              <a:rPr lang="nl-NL" sz="2000" dirty="0"/>
              <a:t>(1B)</a:t>
            </a:r>
          </a:p>
          <a:p>
            <a:endParaRPr lang="nl-NL" sz="2000" dirty="0"/>
          </a:p>
          <a:p>
            <a:r>
              <a:rPr lang="nl-NL" sz="2000" dirty="0"/>
              <a:t>2.1.2 </a:t>
            </a:r>
            <a:r>
              <a:rPr lang="nl-NL" sz="2000" dirty="0" smtClean="0"/>
              <a:t>	Aanbeveling</a:t>
            </a:r>
            <a:r>
              <a:rPr lang="nl-NL" sz="2000" dirty="0"/>
              <a:t>: Aanscherping diabetesregulatie wanneer de HbA1c &gt; </a:t>
            </a:r>
            <a:r>
              <a:rPr lang="nl-NL" sz="2000" dirty="0" smtClean="0"/>
              <a:t>69 			</a:t>
            </a:r>
            <a:r>
              <a:rPr lang="nl-NL" sz="2000" dirty="0" err="1" smtClean="0"/>
              <a:t>mmol</a:t>
            </a:r>
            <a:r>
              <a:rPr lang="nl-NL" sz="2000" dirty="0"/>
              <a:t>/mol (8.5%) (1C</a:t>
            </a:r>
            <a:r>
              <a:rPr lang="nl-NL" sz="2000" dirty="0" smtClean="0"/>
              <a:t>)</a:t>
            </a:r>
          </a:p>
          <a:p>
            <a:endParaRPr lang="nl-NL" sz="2000" dirty="0"/>
          </a:p>
          <a:p>
            <a:r>
              <a:rPr lang="nl-NL" sz="2000" dirty="0"/>
              <a:t>2.1.3 </a:t>
            </a:r>
            <a:r>
              <a:rPr lang="nl-NL" sz="2000" dirty="0" smtClean="0"/>
              <a:t>	Suggestie</a:t>
            </a:r>
            <a:r>
              <a:rPr lang="nl-NL" sz="2000" dirty="0"/>
              <a:t>: Nastreven van HbA1c waarde conform figuur 4, rekening </a:t>
            </a:r>
            <a:r>
              <a:rPr lang="nl-NL" sz="2000" dirty="0" smtClean="0"/>
              <a:t>			houdend </a:t>
            </a:r>
            <a:r>
              <a:rPr lang="nl-NL" sz="2000" dirty="0"/>
              <a:t>met risico op hypoglykemie, </a:t>
            </a:r>
            <a:r>
              <a:rPr lang="nl-NL" sz="2000" dirty="0" err="1"/>
              <a:t>comorbiditeit</a:t>
            </a:r>
            <a:r>
              <a:rPr lang="nl-NL" sz="2000" dirty="0"/>
              <a:t> en </a:t>
            </a:r>
            <a:r>
              <a:rPr lang="nl-NL" sz="2000" dirty="0" smtClean="0"/>
              <a:t>diabetesduur </a:t>
            </a:r>
            <a:r>
              <a:rPr lang="nl-NL" sz="2000" dirty="0"/>
              <a:t>(</a:t>
            </a:r>
            <a:r>
              <a:rPr lang="nl-NL" sz="2000" dirty="0" smtClean="0"/>
              <a:t>2D)</a:t>
            </a:r>
          </a:p>
          <a:p>
            <a:endParaRPr lang="nl-NL" sz="2000" dirty="0"/>
          </a:p>
          <a:p>
            <a:r>
              <a:rPr lang="nl-NL" sz="2000" dirty="0"/>
              <a:t>2.1.4 </a:t>
            </a:r>
            <a:r>
              <a:rPr lang="nl-NL" sz="2000" dirty="0" smtClean="0"/>
              <a:t>	Aanbeveling</a:t>
            </a:r>
            <a:r>
              <a:rPr lang="nl-NL" sz="2000" dirty="0"/>
              <a:t>: Intensieve zelfmonitoring alleen ter preventie van </a:t>
            </a:r>
            <a:r>
              <a:rPr lang="nl-NL" sz="2000" dirty="0" smtClean="0"/>
              <a:t>				</a:t>
            </a:r>
            <a:r>
              <a:rPr lang="nl-NL" sz="2000" dirty="0" err="1" smtClean="0"/>
              <a:t>hypoglykemieen</a:t>
            </a:r>
            <a:r>
              <a:rPr lang="nl-NL" sz="2000" dirty="0" smtClean="0"/>
              <a:t> </a:t>
            </a:r>
            <a:r>
              <a:rPr lang="nl-NL" sz="2000" dirty="0"/>
              <a:t>bij hoog risico (2D)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989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regulatie </a:t>
              </a:r>
              <a:endParaRPr lang="nl-NL" sz="3000" b="1" dirty="0"/>
            </a:p>
          </p:txBody>
        </p:sp>
      </p:grpSp>
      <p:sp>
        <p:nvSpPr>
          <p:cNvPr id="7" name="Rechthoek 6"/>
          <p:cNvSpPr/>
          <p:nvPr/>
        </p:nvSpPr>
        <p:spPr>
          <a:xfrm>
            <a:off x="265461" y="6036999"/>
            <a:ext cx="8619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FIGURE 4 </a:t>
            </a:r>
            <a:r>
              <a:rPr lang="nl-NL" sz="2000" dirty="0"/>
              <a:t> </a:t>
            </a:r>
            <a:r>
              <a:rPr lang="en-US" sz="2000" dirty="0"/>
              <a:t>: Flowchart of management targets for HbA1C in patients with diabetes and CKD stage 3b or higher (</a:t>
            </a:r>
            <a:r>
              <a:rPr lang="en-US" sz="2000" dirty="0" err="1"/>
              <a:t>eGFR</a:t>
            </a:r>
            <a:r>
              <a:rPr lang="en-US" sz="2000" dirty="0"/>
              <a:t> &lt;45 mL/min</a:t>
            </a:r>
            <a:r>
              <a:rPr lang="nl-NL" sz="2000" dirty="0"/>
              <a:t> </a:t>
            </a:r>
            <a:r>
              <a:rPr lang="en-US" sz="2000" dirty="0"/>
              <a:t>)</a:t>
            </a:r>
            <a:r>
              <a:rPr lang="en-US" sz="2000" dirty="0" smtClean="0"/>
              <a:t>.</a:t>
            </a:r>
            <a:endParaRPr lang="en-GB" sz="2000" dirty="0"/>
          </a:p>
        </p:txBody>
      </p:sp>
      <p:pic>
        <p:nvPicPr>
          <p:cNvPr id="16" name="Afbeelding 15" descr="tabel erbp streefwaarde hba1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16" y="988002"/>
            <a:ext cx="5809596" cy="82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467195" y="1414699"/>
            <a:ext cx="82844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Stelling 2.3</a:t>
            </a:r>
          </a:p>
          <a:p>
            <a:endParaRPr lang="nl-NL" sz="2000" dirty="0"/>
          </a:p>
          <a:p>
            <a:r>
              <a:rPr lang="nl-NL" sz="2000" dirty="0" smtClean="0"/>
              <a:t>2.3.1	Aanbeveling: </a:t>
            </a:r>
            <a:r>
              <a:rPr lang="nl-NL" sz="2000" dirty="0" err="1" smtClean="0"/>
              <a:t>metformine</a:t>
            </a:r>
            <a:r>
              <a:rPr lang="nl-NL" sz="2000" dirty="0" smtClean="0"/>
              <a:t> in een dosering aangepast aan de 				nierfunctie als eerste keus medicatie als leefstijl interventies alleen 		onvoldoende zijn (1B)</a:t>
            </a:r>
          </a:p>
          <a:p>
            <a:endParaRPr lang="nl-NL" sz="2000" dirty="0"/>
          </a:p>
          <a:p>
            <a:r>
              <a:rPr lang="nl-NL" sz="2000" dirty="0" smtClean="0"/>
              <a:t>2.3.2	Aanbeveling: voeg diabetesmedicatie toe met een laag risico op 			</a:t>
            </a:r>
            <a:r>
              <a:rPr lang="nl-NL" sz="2000" dirty="0" err="1" smtClean="0"/>
              <a:t>hypoglykemieen</a:t>
            </a:r>
            <a:r>
              <a:rPr lang="nl-NL" sz="2000" dirty="0" smtClean="0"/>
              <a:t> indien de streefwaarde van het HbA1c niet wordt 		bereikt (1B)</a:t>
            </a:r>
          </a:p>
          <a:p>
            <a:endParaRPr lang="nl-NL" sz="2000" dirty="0"/>
          </a:p>
          <a:p>
            <a:r>
              <a:rPr lang="nl-NL" sz="2000" dirty="0" smtClean="0"/>
              <a:t>2.3.3	Aanbeveling: instrueer </a:t>
            </a:r>
            <a:r>
              <a:rPr lang="nl-NL" sz="2000" dirty="0" err="1" smtClean="0"/>
              <a:t>patient</a:t>
            </a:r>
            <a:r>
              <a:rPr lang="nl-NL" sz="2000" dirty="0" smtClean="0"/>
              <a:t> om bij </a:t>
            </a:r>
            <a:r>
              <a:rPr lang="nl-NL" sz="2000" dirty="0" err="1" smtClean="0"/>
              <a:t>metformine</a:t>
            </a:r>
            <a:r>
              <a:rPr lang="nl-NL" sz="2000" dirty="0" smtClean="0"/>
              <a:t> gebruik bij 				intercurrente aandoeningen waarbij verslechtering nierfunctie kan 		optreden, de </a:t>
            </a:r>
            <a:r>
              <a:rPr lang="nl-NL" sz="2000" dirty="0" err="1" smtClean="0"/>
              <a:t>metformine</a:t>
            </a:r>
            <a:r>
              <a:rPr lang="nl-NL" sz="2000" dirty="0" smtClean="0"/>
              <a:t> tijdelijk te staken (1C)</a:t>
            </a:r>
            <a:endParaRPr lang="nl-NL" sz="2000" dirty="0"/>
          </a:p>
        </p:txBody>
      </p:sp>
      <p:sp>
        <p:nvSpPr>
          <p:cNvPr id="3" name="Tekstvak 2"/>
          <p:cNvSpPr txBox="1"/>
          <p:nvPr/>
        </p:nvSpPr>
        <p:spPr>
          <a:xfrm>
            <a:off x="2434670" y="5926840"/>
            <a:ext cx="6645832" cy="86177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smtClean="0"/>
              <a:t>Opmerking</a:t>
            </a:r>
            <a:r>
              <a:rPr lang="nl-NL" b="1" dirty="0"/>
              <a:t>:</a:t>
            </a:r>
            <a:endParaRPr lang="en-GB" sz="1100" b="1" dirty="0"/>
          </a:p>
          <a:p>
            <a:r>
              <a:rPr lang="nl-NL" dirty="0"/>
              <a:t>Verruiming van de mogelijkheid tot voorschrijven </a:t>
            </a:r>
            <a:r>
              <a:rPr lang="nl-NL" dirty="0" err="1" smtClean="0"/>
              <a:t>metformin</a:t>
            </a:r>
            <a:r>
              <a:rPr lang="nl-NL" dirty="0" smtClean="0"/>
              <a:t> bij </a:t>
            </a:r>
            <a:r>
              <a:rPr lang="nl-NL" dirty="0"/>
              <a:t>CKD. </a:t>
            </a:r>
            <a:endParaRPr lang="nl-NL" dirty="0" smtClean="0"/>
          </a:p>
          <a:p>
            <a:r>
              <a:rPr lang="nl-NL" sz="1400" dirty="0" smtClean="0"/>
              <a:t>(US-FDA</a:t>
            </a:r>
            <a:r>
              <a:rPr lang="nl-NL" sz="1400" dirty="0"/>
              <a:t>: </a:t>
            </a:r>
            <a:r>
              <a:rPr lang="nl-NL" sz="1400" dirty="0" err="1"/>
              <a:t>metformine</a:t>
            </a:r>
            <a:r>
              <a:rPr lang="nl-NL" sz="1400" dirty="0"/>
              <a:t> gecontra-indiceerd bij </a:t>
            </a:r>
            <a:r>
              <a:rPr lang="nl-NL" sz="1400" dirty="0" err="1"/>
              <a:t>eGFR</a:t>
            </a:r>
            <a:r>
              <a:rPr lang="nl-NL" sz="1400" dirty="0"/>
              <a:t> &lt; 30 ml/min/1.73m</a:t>
            </a:r>
            <a:r>
              <a:rPr lang="nl-NL" sz="1400" baseline="30000" dirty="0"/>
              <a:t>2</a:t>
            </a:r>
            <a:r>
              <a:rPr lang="nl-NL" sz="1400" dirty="0" smtClean="0"/>
              <a:t>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645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regulatie (4)</a:t>
              </a:r>
              <a:endParaRPr lang="nl-NL" sz="3000" b="1" dirty="0"/>
            </a:p>
          </p:txBody>
        </p:sp>
      </p:grpSp>
      <p:pic>
        <p:nvPicPr>
          <p:cNvPr id="11" name="Afbeelding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6" y="1407886"/>
            <a:ext cx="8193314" cy="4281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576369" y="6255656"/>
            <a:ext cx="795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5 : Assessment of risk for </a:t>
            </a:r>
            <a:r>
              <a:rPr lang="en-US" sz="2000" dirty="0" err="1"/>
              <a:t>hypoglycaemia</a:t>
            </a:r>
            <a:r>
              <a:rPr lang="en-US" sz="2000" dirty="0"/>
              <a:t>.</a:t>
            </a:r>
            <a:r>
              <a:rPr lang="nl-NL" sz="2000" dirty="0"/>
              <a:t>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96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</a:t>
              </a:r>
              <a:endParaRPr lang="nl-NL" sz="3000" b="1" dirty="0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795233" y="6400015"/>
            <a:ext cx="490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6 : Dose recommendations in </a:t>
            </a:r>
            <a:r>
              <a:rPr lang="en-US" sz="2000" dirty="0" smtClean="0"/>
              <a:t>CKD</a:t>
            </a:r>
            <a:endParaRPr lang="en-GB" sz="2000" dirty="0"/>
          </a:p>
        </p:txBody>
      </p:sp>
      <p:pic>
        <p:nvPicPr>
          <p:cNvPr id="11" name="Afbeelding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1383665"/>
            <a:ext cx="5731510" cy="409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1" y="1383665"/>
            <a:ext cx="7493574" cy="4673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Rechte verbindingslijn met pijl 15"/>
          <p:cNvCxnSpPr/>
          <p:nvPr/>
        </p:nvCxnSpPr>
        <p:spPr>
          <a:xfrm flipH="1">
            <a:off x="7863722" y="1640115"/>
            <a:ext cx="1006008" cy="0"/>
          </a:xfrm>
          <a:prstGeom prst="straightConnector1">
            <a:avLst/>
          </a:prstGeom>
          <a:ln w="920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91680" y="3217618"/>
            <a:ext cx="6927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err="1" smtClean="0">
                <a:solidFill>
                  <a:srgbClr val="37A4FF"/>
                </a:solidFill>
              </a:rPr>
              <a:t>meglitinides</a:t>
            </a:r>
            <a:endParaRPr lang="nl-NL" sz="800" dirty="0">
              <a:solidFill>
                <a:srgbClr val="37A4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707" y="4852866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solidFill>
                  <a:srgbClr val="FF0000"/>
                </a:solidFill>
              </a:rPr>
              <a:t>GLP1-agonisten</a:t>
            </a:r>
            <a:endParaRPr lang="nl-NL" sz="8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896966" y="5898768"/>
            <a:ext cx="1205479" cy="55399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EMPA-REG trial: </a:t>
            </a:r>
            <a:r>
              <a:rPr lang="nl-NL" sz="1000" dirty="0" err="1" smtClean="0"/>
              <a:t>eGFR</a:t>
            </a:r>
            <a:r>
              <a:rPr lang="nl-NL" sz="1000" dirty="0" smtClean="0"/>
              <a:t> &gt; 30 ml/min/1.73m</a:t>
            </a:r>
            <a:r>
              <a:rPr lang="nl-NL" sz="1000" baseline="30000" dirty="0" smtClean="0"/>
              <a:t>2</a:t>
            </a:r>
            <a:endParaRPr lang="nl-NL" sz="1000" baseline="30000" dirty="0"/>
          </a:p>
        </p:txBody>
      </p:sp>
      <p:sp>
        <p:nvSpPr>
          <p:cNvPr id="15" name="Tekstvak 14"/>
          <p:cNvSpPr txBox="1"/>
          <p:nvPr/>
        </p:nvSpPr>
        <p:spPr>
          <a:xfrm>
            <a:off x="7870371" y="4886113"/>
            <a:ext cx="1192179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LEADER: </a:t>
            </a:r>
            <a:r>
              <a:rPr lang="nl-NL" sz="1000" dirty="0" err="1" smtClean="0"/>
              <a:t>liraglutide</a:t>
            </a:r>
            <a:r>
              <a:rPr lang="nl-NL" sz="1000" dirty="0" smtClean="0"/>
              <a:t> bij elke nierfunctie</a:t>
            </a:r>
            <a:endParaRPr lang="nl-NL" sz="1000" dirty="0"/>
          </a:p>
        </p:txBody>
      </p:sp>
      <p:cxnSp>
        <p:nvCxnSpPr>
          <p:cNvPr id="21" name="Rechte verbindingslijn met pijl 20"/>
          <p:cNvCxnSpPr>
            <a:stCxn id="15" idx="1"/>
          </p:cNvCxnSpPr>
          <p:nvPr/>
        </p:nvCxnSpPr>
        <p:spPr>
          <a:xfrm flipH="1">
            <a:off x="7706161" y="5086168"/>
            <a:ext cx="164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>
            <a:off x="7738352" y="5976648"/>
            <a:ext cx="164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7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265461" y="42607"/>
            <a:ext cx="8537644" cy="1093707"/>
            <a:chOff x="265461" y="42607"/>
            <a:chExt cx="8537644" cy="1093707"/>
          </a:xfrm>
        </p:grpSpPr>
        <p:pic>
          <p:nvPicPr>
            <p:cNvPr id="6" name="Afbeelding 5" descr="logo nf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61" y="263357"/>
              <a:ext cx="840678" cy="584200"/>
            </a:xfrm>
            <a:prstGeom prst="rect">
              <a:avLst/>
            </a:prstGeom>
          </p:spPr>
        </p:pic>
        <p:cxnSp>
          <p:nvCxnSpPr>
            <p:cNvPr id="10" name="Rechte verbindingslijn 9"/>
            <p:cNvCxnSpPr/>
            <p:nvPr/>
          </p:nvCxnSpPr>
          <p:spPr>
            <a:xfrm>
              <a:off x="1998579" y="1136314"/>
              <a:ext cx="233947" cy="0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2372895" y="1129629"/>
              <a:ext cx="6430210" cy="0"/>
            </a:xfrm>
            <a:prstGeom prst="line">
              <a:avLst/>
            </a:prstGeom>
            <a:ln w="76200">
              <a:solidFill>
                <a:srgbClr val="37A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265461" y="1122946"/>
              <a:ext cx="1579381" cy="13368"/>
            </a:xfrm>
            <a:prstGeom prst="line">
              <a:avLst/>
            </a:prstGeom>
            <a:ln w="76200">
              <a:solidFill>
                <a:srgbClr val="D000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vak 3"/>
            <p:cNvSpPr txBox="1"/>
            <p:nvPr/>
          </p:nvSpPr>
          <p:spPr>
            <a:xfrm>
              <a:off x="2372895" y="42607"/>
              <a:ext cx="6430210" cy="1015663"/>
            </a:xfrm>
            <a:prstGeom prst="rect">
              <a:avLst/>
            </a:prstGeom>
            <a:solidFill>
              <a:srgbClr val="37A4FF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000" b="1" dirty="0" smtClean="0"/>
                <a:t>DM bij CKD 3b en hoger: </a:t>
              </a:r>
            </a:p>
            <a:p>
              <a:pPr algn="ctr"/>
              <a:r>
                <a:rPr lang="nl-NL" sz="3000" b="1" dirty="0" smtClean="0"/>
                <a:t>Diabetes medicatie: Commentaar RLC</a:t>
              </a:r>
              <a:endParaRPr lang="nl-NL" sz="3000" b="1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265461" y="1394937"/>
            <a:ext cx="84285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Criteria bij keuze diabetes medicatie:</a:t>
            </a:r>
          </a:p>
          <a:p>
            <a:endParaRPr lang="en-GB" sz="2000" b="1" dirty="0"/>
          </a:p>
          <a:p>
            <a:pPr marL="628650" lvl="1" indent="-171450">
              <a:buFont typeface="Arial"/>
              <a:buChar char="•"/>
            </a:pPr>
            <a:r>
              <a:rPr lang="nl-NL" sz="2000" dirty="0" smtClean="0"/>
              <a:t>daling </a:t>
            </a:r>
            <a:r>
              <a:rPr lang="nl-NL" sz="2000" dirty="0"/>
              <a:t>van </a:t>
            </a:r>
            <a:r>
              <a:rPr lang="nl-NL" sz="2000" dirty="0" smtClean="0"/>
              <a:t>HbA1c</a:t>
            </a:r>
          </a:p>
          <a:p>
            <a:pPr marL="628650" lvl="1" indent="-171450">
              <a:buFont typeface="Arial"/>
              <a:buChar char="•"/>
            </a:pPr>
            <a:endParaRPr lang="en-GB" sz="2000" dirty="0"/>
          </a:p>
          <a:p>
            <a:pPr marL="628650" lvl="1" indent="-171450">
              <a:buFont typeface="Arial"/>
              <a:buChar char="•"/>
            </a:pPr>
            <a:r>
              <a:rPr lang="en-GB" sz="2000" dirty="0" smtClean="0"/>
              <a:t>B</a:t>
            </a:r>
            <a:r>
              <a:rPr lang="nl-NL" sz="2000" dirty="0" err="1" smtClean="0"/>
              <a:t>ijwerkingen</a:t>
            </a:r>
            <a:r>
              <a:rPr lang="nl-NL" sz="2000" dirty="0" smtClean="0"/>
              <a:t>: hypoglykemie risico en gewichtstoename</a:t>
            </a:r>
          </a:p>
          <a:p>
            <a:pPr marL="628650" lvl="1" indent="-171450">
              <a:buFont typeface="Arial"/>
              <a:buChar char="•"/>
            </a:pPr>
            <a:endParaRPr lang="en-GB" sz="2000" dirty="0"/>
          </a:p>
          <a:p>
            <a:pPr marL="628650" lvl="1" indent="-171450">
              <a:buFont typeface="Arial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L</a:t>
            </a:r>
            <a:r>
              <a:rPr lang="nl-NL" sz="2000" b="1" dirty="0" err="1" smtClean="0">
                <a:solidFill>
                  <a:srgbClr val="FF0000"/>
                </a:solidFill>
              </a:rPr>
              <a:t>ange</a:t>
            </a:r>
            <a:r>
              <a:rPr lang="nl-NL" sz="2000" b="1" dirty="0" smtClean="0">
                <a:solidFill>
                  <a:srgbClr val="FF0000"/>
                </a:solidFill>
              </a:rPr>
              <a:t> termijn effecten:</a:t>
            </a:r>
          </a:p>
          <a:p>
            <a:pPr marL="1085850" lvl="2" indent="-171450">
              <a:buFont typeface="Arial"/>
              <a:buChar char="•"/>
            </a:pPr>
            <a:r>
              <a:rPr lang="nl-NL" sz="2000" dirty="0" smtClean="0"/>
              <a:t>(</a:t>
            </a:r>
            <a:r>
              <a:rPr lang="nl-NL" sz="2000" dirty="0"/>
              <a:t>secundaire) preventie </a:t>
            </a:r>
            <a:r>
              <a:rPr lang="nl-NL" sz="2000" dirty="0" smtClean="0"/>
              <a:t>CV </a:t>
            </a:r>
            <a:r>
              <a:rPr lang="nl-NL" sz="2000" dirty="0"/>
              <a:t>morbiditeit en </a:t>
            </a:r>
            <a:r>
              <a:rPr lang="nl-NL" sz="2000" dirty="0" smtClean="0"/>
              <a:t>mortaliteit</a:t>
            </a:r>
          </a:p>
          <a:p>
            <a:pPr marL="1085850" lvl="2" indent="-171450">
              <a:buFont typeface="Arial"/>
              <a:buChar char="•"/>
            </a:pPr>
            <a:r>
              <a:rPr lang="nl-NL" sz="2000" dirty="0" smtClean="0"/>
              <a:t>Effect op diabetische nefropathie, neuropathie, retinopathie</a:t>
            </a:r>
          </a:p>
          <a:p>
            <a:pPr marL="1085850" lvl="2" indent="-171450">
              <a:buFont typeface="Arial"/>
              <a:buChar char="•"/>
            </a:pPr>
            <a:endParaRPr lang="en-GB" sz="2000" dirty="0"/>
          </a:p>
          <a:p>
            <a:pPr marL="628650" lvl="1" indent="-171450">
              <a:buFont typeface="Arial"/>
              <a:buChar char="•"/>
            </a:pPr>
            <a:r>
              <a:rPr lang="en-GB" sz="2000" dirty="0" err="1" smtClean="0"/>
              <a:t>Voorschrijf</a:t>
            </a:r>
            <a:r>
              <a:rPr lang="nl-NL" sz="2000" dirty="0" smtClean="0"/>
              <a:t>mogelijkheden bij </a:t>
            </a:r>
            <a:r>
              <a:rPr lang="nl-NL" sz="2000" dirty="0"/>
              <a:t>verminderde </a:t>
            </a:r>
            <a:r>
              <a:rPr lang="nl-NL" sz="2000" dirty="0" smtClean="0"/>
              <a:t>nierfunctie</a:t>
            </a:r>
          </a:p>
          <a:p>
            <a:pPr marL="628650" lvl="1" indent="-171450">
              <a:buFont typeface="Arial"/>
              <a:buChar char="•"/>
            </a:pPr>
            <a:endParaRPr lang="en-GB" sz="2000" dirty="0" smtClean="0"/>
          </a:p>
          <a:p>
            <a:pPr marL="628650" lvl="1" indent="-171450">
              <a:buFont typeface="Arial"/>
              <a:buChar char="•"/>
            </a:pPr>
            <a:r>
              <a:rPr lang="nl-NL" sz="2000" dirty="0" err="1" smtClean="0">
                <a:solidFill>
                  <a:srgbClr val="000000"/>
                </a:solidFill>
              </a:rPr>
              <a:t>kosten</a:t>
            </a:r>
            <a:r>
              <a:rPr lang="nl-NL" sz="2000" dirty="0" err="1">
                <a:solidFill>
                  <a:srgbClr val="000000"/>
                </a:solidFill>
              </a:rPr>
              <a:t>-aspect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/>
              <a:t>en </a:t>
            </a:r>
            <a:r>
              <a:rPr lang="nl-NL" sz="2000" dirty="0" smtClean="0"/>
              <a:t>vergoedingscriteria</a:t>
            </a: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64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17420</TotalTime>
  <Words>2003</Words>
  <Application>Microsoft Office PowerPoint</Application>
  <PresentationFormat>Diavoorstelling (4:3)</PresentationFormat>
  <Paragraphs>457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Office-thema</vt:lpstr>
      <vt:lpstr>Clinical Practice Guideline on management of patients with diabetes and chronic kidney disease stage 3b or higher (eGFR &lt; 45 ml/min)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Amphia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M.A. van Leeuwen-Artz</dc:creator>
  <cp:lastModifiedBy>Hennie van IJzerloo</cp:lastModifiedBy>
  <cp:revision>162</cp:revision>
  <cp:lastPrinted>2017-12-09T19:47:50Z</cp:lastPrinted>
  <dcterms:created xsi:type="dcterms:W3CDTF">2017-10-21T07:30:14Z</dcterms:created>
  <dcterms:modified xsi:type="dcterms:W3CDTF">2017-12-24T08:26:18Z</dcterms:modified>
</cp:coreProperties>
</file>