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3" r:id="rId3"/>
    <p:sldId id="262" r:id="rId4"/>
    <p:sldId id="265" r:id="rId5"/>
    <p:sldId id="257" r:id="rId6"/>
    <p:sldId id="261" r:id="rId7"/>
    <p:sldId id="271" r:id="rId8"/>
    <p:sldId id="266" r:id="rId9"/>
    <p:sldId id="267" r:id="rId10"/>
    <p:sldId id="268" r:id="rId11"/>
    <p:sldId id="258" r:id="rId12"/>
    <p:sldId id="264" r:id="rId13"/>
    <p:sldId id="260" r:id="rId14"/>
    <p:sldId id="270" r:id="rId15"/>
    <p:sldId id="269" r:id="rId16"/>
    <p:sldId id="272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AD2-6863-47D2-8087-28BA4E6912C1}" type="datetimeFigureOut">
              <a:rPr lang="nl-NL" smtClean="0"/>
              <a:t>10-1-2018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7FFF-DF6F-48AB-AD68-F462FD7632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8389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AD2-6863-47D2-8087-28BA4E6912C1}" type="datetimeFigureOut">
              <a:rPr lang="nl-NL" smtClean="0"/>
              <a:t>10-1-2018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7FFF-DF6F-48AB-AD68-F462FD7632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9240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AD2-6863-47D2-8087-28BA4E6912C1}" type="datetimeFigureOut">
              <a:rPr lang="nl-NL" smtClean="0"/>
              <a:t>10-1-2018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7FFF-DF6F-48AB-AD68-F462FD7632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8352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D6B1-D311-41FD-A9F2-A75D1FACBFDE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10-1-2018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7B49-05C5-4734-BE7B-8D42DC230CF0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045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F724-A239-48DD-9589-6EB998C6BC27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10-1-2018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7B49-05C5-4734-BE7B-8D42DC230CF0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1870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08FF-43D8-4579-AD58-8CB9DF387290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10-1-2018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7B49-05C5-4734-BE7B-8D42DC230CF0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3982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44BB1-D060-4BB6-B51F-23F059CE7E75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10-1-2018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7B49-05C5-4734-BE7B-8D42DC230CF0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611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74834-D9B5-41B5-A6EA-8349965FB9D0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10-1-2018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7B49-05C5-4734-BE7B-8D42DC230CF0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435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AC917-F810-41DA-90E8-79A2314BF7C4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10-1-2018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7B49-05C5-4734-BE7B-8D42DC230CF0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6574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E048-052A-4AC8-B4DE-E78EB2268D61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10-1-2018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7B49-05C5-4734-BE7B-8D42DC230CF0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288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6762-A63B-4EBD-8034-66454E197638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10-1-2018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7B49-05C5-4734-BE7B-8D42DC230CF0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982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AD2-6863-47D2-8087-28BA4E6912C1}" type="datetimeFigureOut">
              <a:rPr lang="nl-NL" smtClean="0"/>
              <a:t>10-1-2018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7FFF-DF6F-48AB-AD68-F462FD7632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7213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0037-F9DA-4CAD-A1F6-3E2B6445F00C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10-1-2018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7B49-05C5-4734-BE7B-8D42DC230CF0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827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F7AEA-8EBC-4323-881D-F468CCA8DF1B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10-1-2018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7B49-05C5-4734-BE7B-8D42DC230CF0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636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74130-A622-46BC-A2DD-490A13144039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10-1-2018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7B49-05C5-4734-BE7B-8D42DC230CF0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137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AD2-6863-47D2-8087-28BA4E6912C1}" type="datetimeFigureOut">
              <a:rPr lang="nl-NL" smtClean="0"/>
              <a:t>10-1-2018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7FFF-DF6F-48AB-AD68-F462FD7632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5624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AD2-6863-47D2-8087-28BA4E6912C1}" type="datetimeFigureOut">
              <a:rPr lang="nl-NL" smtClean="0"/>
              <a:t>10-1-2018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7FFF-DF6F-48AB-AD68-F462FD7632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9702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AD2-6863-47D2-8087-28BA4E6912C1}" type="datetimeFigureOut">
              <a:rPr lang="nl-NL" smtClean="0"/>
              <a:t>10-1-2018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7FFF-DF6F-48AB-AD68-F462FD7632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4273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AD2-6863-47D2-8087-28BA4E6912C1}" type="datetimeFigureOut">
              <a:rPr lang="nl-NL" smtClean="0"/>
              <a:t>10-1-2018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7FFF-DF6F-48AB-AD68-F462FD7632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5480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AD2-6863-47D2-8087-28BA4E6912C1}" type="datetimeFigureOut">
              <a:rPr lang="nl-NL" smtClean="0"/>
              <a:t>10-1-2018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7FFF-DF6F-48AB-AD68-F462FD7632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8982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AD2-6863-47D2-8087-28BA4E6912C1}" type="datetimeFigureOut">
              <a:rPr lang="nl-NL" smtClean="0"/>
              <a:t>10-1-2018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7FFF-DF6F-48AB-AD68-F462FD7632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4537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AD2-6863-47D2-8087-28BA4E6912C1}" type="datetimeFigureOut">
              <a:rPr lang="nl-NL" smtClean="0"/>
              <a:t>10-1-2018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7FFF-DF6F-48AB-AD68-F462FD7632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2692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9CAD2-6863-47D2-8087-28BA4E6912C1}" type="datetimeFigureOut">
              <a:rPr lang="nl-NL" smtClean="0"/>
              <a:t>10-1-2018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C7FFF-DF6F-48AB-AD68-F462FD7632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4484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39512-CF45-4F9D-8513-7D001B7F31AB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10-1-2018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7B49-05C5-4734-BE7B-8D42DC230CF0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146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/>
              <a:t>Ontwikkelingen herziening visitatiesystematiek tot nog toe: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64137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nl-NL" sz="7200" dirty="0"/>
          </a:p>
          <a:p>
            <a:pPr marL="0" indent="0">
              <a:buNone/>
            </a:pPr>
            <a:r>
              <a:rPr lang="nl-NL" sz="7200" dirty="0" smtClean="0"/>
              <a:t>dec </a:t>
            </a:r>
            <a:r>
              <a:rPr lang="nl-NL" sz="7200" dirty="0"/>
              <a:t>2015  </a:t>
            </a:r>
            <a:r>
              <a:rPr lang="nl-NL" sz="7200" dirty="0" smtClean="0"/>
              <a:t>	advies  </a:t>
            </a:r>
            <a:r>
              <a:rPr lang="nl-NL" sz="7200" dirty="0" err="1" smtClean="0"/>
              <a:t>cie</a:t>
            </a:r>
            <a:r>
              <a:rPr lang="nl-NL" sz="7200" dirty="0" smtClean="0"/>
              <a:t> Van </a:t>
            </a:r>
            <a:r>
              <a:rPr lang="nl-NL" sz="7200" dirty="0"/>
              <a:t>Es  </a:t>
            </a:r>
            <a:r>
              <a:rPr lang="nl-NL" sz="7200" dirty="0" smtClean="0"/>
              <a:t>volumenorm? </a:t>
            </a:r>
            <a:endParaRPr lang="nl-NL" sz="7200" dirty="0"/>
          </a:p>
          <a:p>
            <a:pPr marL="0" indent="0">
              <a:buNone/>
            </a:pPr>
            <a:r>
              <a:rPr lang="nl-NL" sz="7200" dirty="0" smtClean="0"/>
              <a:t>mrt 2016 	goedkeuring visitatiestellingen </a:t>
            </a:r>
            <a:endParaRPr lang="nl-NL" sz="7200" dirty="0"/>
          </a:p>
          <a:p>
            <a:pPr marL="0" indent="0">
              <a:buNone/>
            </a:pPr>
            <a:r>
              <a:rPr lang="nl-NL" sz="7200" dirty="0" smtClean="0"/>
              <a:t>apr </a:t>
            </a:r>
            <a:r>
              <a:rPr lang="nl-NL" sz="7200" dirty="0"/>
              <a:t>2016 </a:t>
            </a:r>
            <a:r>
              <a:rPr lang="nl-NL" sz="7200" dirty="0" smtClean="0"/>
              <a:t> 	installatie commissie PVC herziening 		visitatiesystematiek </a:t>
            </a:r>
            <a:endParaRPr lang="nl-NL" sz="7200" dirty="0"/>
          </a:p>
          <a:p>
            <a:pPr marL="0" indent="0">
              <a:buNone/>
            </a:pPr>
            <a:r>
              <a:rPr lang="nl-NL" sz="7200" dirty="0"/>
              <a:t>n</a:t>
            </a:r>
            <a:r>
              <a:rPr lang="nl-NL" sz="7200" dirty="0" smtClean="0"/>
              <a:t>ov 2016  	brainstormsessie  </a:t>
            </a:r>
            <a:r>
              <a:rPr lang="nl-NL" sz="7200" dirty="0"/>
              <a:t>PVC 	</a:t>
            </a:r>
          </a:p>
          <a:p>
            <a:pPr marL="0" indent="0">
              <a:buNone/>
            </a:pPr>
            <a:r>
              <a:rPr lang="nl-NL" sz="7200" dirty="0" smtClean="0"/>
              <a:t>mrt </a:t>
            </a:r>
            <a:r>
              <a:rPr lang="nl-NL" sz="7200" dirty="0"/>
              <a:t>2017 </a:t>
            </a:r>
            <a:r>
              <a:rPr lang="nl-NL" sz="7200" dirty="0" smtClean="0"/>
              <a:t>	veldraadplegingen </a:t>
            </a:r>
            <a:r>
              <a:rPr lang="nl-NL" sz="7200" dirty="0"/>
              <a:t>Locaties: Eindhoven, </a:t>
            </a:r>
            <a:r>
              <a:rPr lang="nl-NL" sz="7200" dirty="0" smtClean="0"/>
              <a:t>		Zwolle</a:t>
            </a:r>
            <a:r>
              <a:rPr lang="nl-NL" sz="7200" dirty="0"/>
              <a:t>, </a:t>
            </a:r>
            <a:r>
              <a:rPr lang="nl-NL" sz="7200" dirty="0" smtClean="0"/>
              <a:t>Utrecht </a:t>
            </a:r>
            <a:r>
              <a:rPr lang="nl-NL" sz="7200" dirty="0"/>
              <a:t>en </a:t>
            </a:r>
            <a:r>
              <a:rPr lang="nl-NL" sz="7200" dirty="0" smtClean="0"/>
              <a:t>Rotterdam</a:t>
            </a:r>
          </a:p>
          <a:p>
            <a:pPr marL="0" indent="0">
              <a:buNone/>
            </a:pPr>
            <a:r>
              <a:rPr lang="nl-NL" sz="7200" dirty="0"/>
              <a:t>a</a:t>
            </a:r>
            <a:r>
              <a:rPr lang="nl-NL" sz="7200" dirty="0" smtClean="0"/>
              <a:t>pril </a:t>
            </a:r>
            <a:r>
              <a:rPr lang="nl-NL" sz="7200" dirty="0"/>
              <a:t>2017 </a:t>
            </a:r>
            <a:r>
              <a:rPr lang="nl-NL" sz="7200" dirty="0" smtClean="0"/>
              <a:t>	presentatie </a:t>
            </a:r>
            <a:r>
              <a:rPr lang="nl-NL" sz="7200" dirty="0"/>
              <a:t>resultaten </a:t>
            </a:r>
            <a:r>
              <a:rPr lang="nl-NL" sz="7200" dirty="0" smtClean="0"/>
              <a:t>veldraadpleging 		najaarsvergadering </a:t>
            </a:r>
            <a:r>
              <a:rPr lang="nl-NL" sz="7200" dirty="0" err="1" smtClean="0"/>
              <a:t>NfN</a:t>
            </a:r>
            <a:endParaRPr lang="nl-NL" sz="7200" dirty="0"/>
          </a:p>
        </p:txBody>
      </p:sp>
    </p:spTree>
    <p:extLst>
      <p:ext uri="{BB962C8B-B14F-4D97-AF65-F5344CB8AC3E}">
        <p14:creationId xmlns:p14="http://schemas.microsoft.com/office/powerpoint/2010/main" val="410709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NVN: 3 vragen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Welke rol bij herziening huidige stellingen ?</a:t>
            </a:r>
          </a:p>
          <a:p>
            <a:r>
              <a:rPr lang="nl-NL" dirty="0" smtClean="0"/>
              <a:t>Welk instrumentarium ter evaluatie patiënten participatie?</a:t>
            </a:r>
          </a:p>
          <a:p>
            <a:r>
              <a:rPr lang="nl-NL" dirty="0" smtClean="0"/>
              <a:t>Maak voorstel opzet pilot deelname aan visitatie: Randvoorwaarden</a:t>
            </a:r>
            <a:r>
              <a:rPr lang="nl-NL" dirty="0"/>
              <a:t>: </a:t>
            </a:r>
          </a:p>
          <a:p>
            <a:pPr lvl="1"/>
            <a:r>
              <a:rPr lang="nl-NL" dirty="0"/>
              <a:t>o</a:t>
            </a:r>
            <a:r>
              <a:rPr lang="nl-NL" dirty="0" smtClean="0"/>
              <a:t>pleiding </a:t>
            </a:r>
            <a:r>
              <a:rPr lang="nl-NL" dirty="0"/>
              <a:t>patiënt(vertegenwoordiger)</a:t>
            </a:r>
          </a:p>
          <a:p>
            <a:pPr lvl="1"/>
            <a:r>
              <a:rPr lang="nl-NL" dirty="0"/>
              <a:t>formulering eindpunten van pilot: wat is meerwaarde voor de kwaliteitsborging</a:t>
            </a:r>
          </a:p>
          <a:p>
            <a:pPr lvl="1"/>
            <a:r>
              <a:rPr lang="nl-NL" dirty="0"/>
              <a:t>Structurele financiering (verhogen centrumbijdrage niet haalbaar</a:t>
            </a:r>
            <a:r>
              <a:rPr lang="nl-NL" dirty="0" smtClean="0"/>
              <a:t>)</a:t>
            </a:r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1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78584"/>
          </a:xfrm>
        </p:spPr>
        <p:txBody>
          <a:bodyPr>
            <a:normAutofit/>
          </a:bodyPr>
          <a:lstStyle/>
          <a:p>
            <a:r>
              <a:rPr lang="nl-NL" sz="2800" b="1" dirty="0"/>
              <a:t>I</a:t>
            </a:r>
            <a:r>
              <a:rPr lang="nl-NL" sz="2800" b="1" dirty="0" smtClean="0"/>
              <a:t>nvoeren waarderingssystematiek FMS: mening veld </a:t>
            </a:r>
            <a:endParaRPr lang="nl-NL" sz="2800" b="1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043711"/>
            <a:ext cx="8424936" cy="4788520"/>
          </a:xfrm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3472960" y="6198092"/>
            <a:ext cx="2057400" cy="365125"/>
          </a:xfrm>
        </p:spPr>
        <p:txBody>
          <a:bodyPr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832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leidraad kwaliteit visitaties van de </a:t>
            </a:r>
            <a:r>
              <a:rPr lang="nl-NL" dirty="0" smtClean="0"/>
              <a:t>FMS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/>
              <a:t>Voorbeeld toepassing </a:t>
            </a:r>
            <a:r>
              <a:rPr lang="nl-NL" dirty="0" err="1"/>
              <a:t>vijfpuntsschaal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Domeinen </a:t>
            </a:r>
          </a:p>
          <a:p>
            <a:r>
              <a:rPr lang="nl-NL" dirty="0" smtClean="0"/>
              <a:t>Faciliteiten</a:t>
            </a:r>
          </a:p>
          <a:p>
            <a:r>
              <a:rPr lang="nl-NL" dirty="0" smtClean="0"/>
              <a:t>Organisatie zorg</a:t>
            </a:r>
          </a:p>
          <a:p>
            <a:r>
              <a:rPr lang="nl-NL" dirty="0" smtClean="0"/>
              <a:t>Management </a:t>
            </a:r>
          </a:p>
          <a:p>
            <a:r>
              <a:rPr lang="nl-NL" dirty="0" err="1" smtClean="0"/>
              <a:t>Patientenparticipatie</a:t>
            </a:r>
            <a:endParaRPr lang="nl-NL" dirty="0" smtClean="0"/>
          </a:p>
          <a:p>
            <a:r>
              <a:rPr lang="nl-NL" dirty="0" smtClean="0"/>
              <a:t>Professionele deskundigheid</a:t>
            </a:r>
          </a:p>
          <a:p>
            <a:pPr marL="0" indent="0">
              <a:buNone/>
            </a:pPr>
            <a:r>
              <a:rPr lang="nl-NL" dirty="0" smtClean="0"/>
              <a:t>Aandacht  teamklimaat</a:t>
            </a:r>
          </a:p>
          <a:p>
            <a:pPr marL="0" indent="0">
              <a:buNone/>
            </a:pPr>
            <a:r>
              <a:rPr lang="nl-NL" dirty="0" smtClean="0"/>
              <a:t>Mate van detail</a:t>
            </a:r>
          </a:p>
          <a:p>
            <a:pPr marL="0" indent="0">
              <a:buNone/>
            </a:pPr>
            <a:r>
              <a:rPr lang="nl-NL" dirty="0" smtClean="0"/>
              <a:t>Beter toepassing van zelfevaluatie</a:t>
            </a:r>
          </a:p>
        </p:txBody>
      </p:sp>
    </p:spTree>
    <p:extLst>
      <p:ext uri="{BB962C8B-B14F-4D97-AF65-F5344CB8AC3E}">
        <p14:creationId xmlns:p14="http://schemas.microsoft.com/office/powerpoint/2010/main" val="66909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Herijking opdracht bij besturen </a:t>
            </a:r>
            <a:r>
              <a:rPr lang="nl-NL" dirty="0" err="1" smtClean="0"/>
              <a:t>NfN</a:t>
            </a:r>
            <a:r>
              <a:rPr lang="nl-NL" dirty="0" smtClean="0"/>
              <a:t> /V en VN: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Voorstel betrek onafhankelijk deskundige</a:t>
            </a:r>
          </a:p>
          <a:p>
            <a:r>
              <a:rPr lang="nl-NL" dirty="0" err="1" smtClean="0"/>
              <a:t>Tav</a:t>
            </a:r>
            <a:r>
              <a:rPr lang="nl-NL" dirty="0" smtClean="0"/>
              <a:t> visiteren op zorg voor CKD:</a:t>
            </a:r>
          </a:p>
          <a:p>
            <a:r>
              <a:rPr lang="nl-NL" dirty="0" err="1" smtClean="0"/>
              <a:t>Tav</a:t>
            </a:r>
            <a:r>
              <a:rPr lang="nl-NL" dirty="0" smtClean="0"/>
              <a:t> visteren </a:t>
            </a:r>
            <a:r>
              <a:rPr lang="nl-NL" dirty="0" err="1" smtClean="0"/>
              <a:t>tranplantatiecentra</a:t>
            </a:r>
            <a:r>
              <a:rPr lang="nl-NL" dirty="0" smtClean="0"/>
              <a:t>: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10198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nl-NL" sz="3600" dirty="0" smtClean="0"/>
              <a:t>Agenda 2018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836712"/>
            <a:ext cx="8363272" cy="6021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3000" dirty="0" smtClean="0"/>
              <a:t>1. </a:t>
            </a:r>
            <a:r>
              <a:rPr lang="nl-NL" sz="3000" dirty="0"/>
              <a:t>Herziening stellingen (</a:t>
            </a:r>
            <a:r>
              <a:rPr lang="nl-NL" sz="3000" dirty="0" err="1"/>
              <a:t>zsm</a:t>
            </a:r>
            <a:r>
              <a:rPr lang="nl-NL" sz="3000" dirty="0"/>
              <a:t> mee starten) : </a:t>
            </a:r>
          </a:p>
          <a:p>
            <a:pPr marL="0" indent="0">
              <a:buNone/>
            </a:pPr>
            <a:r>
              <a:rPr lang="nl-NL" sz="3000" dirty="0" smtClean="0"/>
              <a:t>	</a:t>
            </a:r>
            <a:r>
              <a:rPr lang="nl-NL" sz="3000" dirty="0" err="1" smtClean="0"/>
              <a:t>a.updating</a:t>
            </a:r>
            <a:r>
              <a:rPr lang="nl-NL" sz="3000" dirty="0" smtClean="0"/>
              <a:t> </a:t>
            </a:r>
            <a:r>
              <a:rPr lang="nl-NL" sz="3000" dirty="0" err="1"/>
              <a:t>adhv</a:t>
            </a:r>
            <a:r>
              <a:rPr lang="nl-NL" sz="3000" dirty="0"/>
              <a:t> richtlijnen</a:t>
            </a:r>
          </a:p>
          <a:p>
            <a:pPr marL="0" indent="0">
              <a:buNone/>
            </a:pPr>
            <a:r>
              <a:rPr lang="nl-NL" sz="3000" dirty="0" smtClean="0"/>
              <a:t>	b</a:t>
            </a:r>
            <a:r>
              <a:rPr lang="nl-NL" sz="3000" dirty="0"/>
              <a:t>. </a:t>
            </a:r>
            <a:r>
              <a:rPr lang="nl-NL" sz="3000" dirty="0" smtClean="0"/>
              <a:t>herindeling </a:t>
            </a:r>
            <a:r>
              <a:rPr lang="nl-NL" sz="3000" dirty="0"/>
              <a:t>domeinen</a:t>
            </a:r>
          </a:p>
          <a:p>
            <a:pPr marL="0" indent="0">
              <a:buNone/>
            </a:pPr>
            <a:r>
              <a:rPr lang="nl-NL" sz="3000" dirty="0" smtClean="0"/>
              <a:t>	</a:t>
            </a:r>
            <a:r>
              <a:rPr lang="nl-NL" sz="3000" dirty="0" err="1" smtClean="0"/>
              <a:t>c.herziening</a:t>
            </a:r>
            <a:r>
              <a:rPr lang="nl-NL" sz="3000" dirty="0" smtClean="0"/>
              <a:t> </a:t>
            </a:r>
            <a:r>
              <a:rPr lang="nl-NL" sz="3000" dirty="0"/>
              <a:t>scope bv beperking </a:t>
            </a:r>
            <a:r>
              <a:rPr lang="nl-NL" sz="3000" dirty="0" smtClean="0"/>
              <a:t>		beoordeling NEN </a:t>
            </a:r>
            <a:r>
              <a:rPr lang="nl-NL" sz="3000" dirty="0"/>
              <a:t>norm, CKD4</a:t>
            </a:r>
          </a:p>
          <a:p>
            <a:pPr marL="0" indent="0">
              <a:buNone/>
            </a:pPr>
            <a:r>
              <a:rPr lang="nl-NL" sz="3000" dirty="0" smtClean="0"/>
              <a:t>	</a:t>
            </a:r>
            <a:r>
              <a:rPr lang="nl-NL" sz="3000" dirty="0" err="1" smtClean="0"/>
              <a:t>d.gradering</a:t>
            </a:r>
            <a:r>
              <a:rPr lang="nl-NL" sz="3000" dirty="0" smtClean="0"/>
              <a:t> </a:t>
            </a:r>
            <a:r>
              <a:rPr lang="nl-NL" sz="3000" dirty="0"/>
              <a:t>in mate van afwijking </a:t>
            </a:r>
            <a:r>
              <a:rPr lang="nl-NL" sz="3000" dirty="0" smtClean="0"/>
              <a:t>		norm met vijf </a:t>
            </a:r>
            <a:r>
              <a:rPr lang="nl-NL" sz="3000" dirty="0" err="1"/>
              <a:t>puntsschaal</a:t>
            </a:r>
            <a:endParaRPr lang="nl-NL" sz="3000" dirty="0"/>
          </a:p>
          <a:p>
            <a:pPr marL="0" indent="0">
              <a:buNone/>
            </a:pPr>
            <a:r>
              <a:rPr lang="nl-NL" sz="3000" dirty="0"/>
              <a:t> </a:t>
            </a:r>
          </a:p>
          <a:p>
            <a:pPr marL="0" indent="0">
              <a:buNone/>
            </a:pPr>
            <a:r>
              <a:rPr lang="nl-NL" sz="3000" dirty="0"/>
              <a:t>2</a:t>
            </a:r>
            <a:r>
              <a:rPr lang="nl-NL" sz="3000" dirty="0" smtClean="0"/>
              <a:t>. </a:t>
            </a:r>
            <a:r>
              <a:rPr lang="nl-NL" sz="3000" dirty="0"/>
              <a:t>Visitatieproces (deels al gerealiseerd)</a:t>
            </a:r>
          </a:p>
          <a:p>
            <a:pPr marL="0" indent="0">
              <a:buNone/>
            </a:pPr>
            <a:r>
              <a:rPr lang="nl-NL" sz="3000" dirty="0" smtClean="0"/>
              <a:t>	a</a:t>
            </a:r>
            <a:r>
              <a:rPr lang="nl-NL" sz="3000" dirty="0"/>
              <a:t>. herindeling dagprogramma</a:t>
            </a:r>
          </a:p>
          <a:p>
            <a:pPr marL="0" indent="0">
              <a:buNone/>
            </a:pPr>
            <a:r>
              <a:rPr lang="nl-NL" sz="3000" dirty="0" smtClean="0"/>
              <a:t>	b</a:t>
            </a:r>
            <a:r>
              <a:rPr lang="nl-NL" sz="3000" dirty="0"/>
              <a:t>. betere </a:t>
            </a:r>
            <a:r>
              <a:rPr lang="nl-NL" sz="3000" dirty="0" smtClean="0"/>
              <a:t>voorbereiding (zelfevaluatie)</a:t>
            </a:r>
            <a:endParaRPr lang="nl-NL" sz="3000" dirty="0"/>
          </a:p>
          <a:p>
            <a:pPr marL="0" indent="0">
              <a:buNone/>
            </a:pPr>
            <a:r>
              <a:rPr lang="nl-NL" sz="3000" dirty="0" smtClean="0"/>
              <a:t>	c</a:t>
            </a:r>
            <a:r>
              <a:rPr lang="nl-NL" sz="3000" dirty="0"/>
              <a:t>. betere verslaglegging</a:t>
            </a:r>
          </a:p>
          <a:p>
            <a:endParaRPr lang="nl-NL" sz="3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524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nl-NL" sz="3600" dirty="0" smtClean="0"/>
              <a:t>Agenda 2018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836712"/>
            <a:ext cx="8363272" cy="602128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sz="4000" dirty="0" smtClean="0"/>
              <a:t>3. HKZ: </a:t>
            </a:r>
          </a:p>
          <a:p>
            <a:pPr marL="0" indent="0">
              <a:buNone/>
            </a:pPr>
            <a:r>
              <a:rPr lang="nl-NL" sz="4000" dirty="0" smtClean="0"/>
              <a:t>	a. gaan we met HKZ verder ? wat zijn ervaringen 	in Denemarken waar gevisiteerd 	wordt  	zonder certificering?</a:t>
            </a:r>
          </a:p>
          <a:p>
            <a:pPr marL="0" indent="0">
              <a:buNone/>
            </a:pPr>
            <a:r>
              <a:rPr lang="nl-NL" sz="4000" dirty="0" smtClean="0"/>
              <a:t>	b.  In hoeverre is JCI en NIAZ een vervanging voor 	HKZ in dialysecentra die onderdeel 	zijn van 	ziekenhuis?</a:t>
            </a:r>
          </a:p>
          <a:p>
            <a:pPr marL="0" indent="0">
              <a:buNone/>
            </a:pPr>
            <a:r>
              <a:rPr lang="nl-NL" sz="4000" dirty="0" smtClean="0"/>
              <a:t>	c. als we toch met HKZ verder gaan wat vinden we 	van de nieuwe conceptnorm?</a:t>
            </a:r>
          </a:p>
          <a:p>
            <a:pPr marL="0" indent="0">
              <a:buNone/>
            </a:pPr>
            <a:r>
              <a:rPr lang="nl-NL" sz="4000" dirty="0" smtClean="0"/>
              <a:t> </a:t>
            </a:r>
          </a:p>
          <a:p>
            <a:pPr marL="0" indent="0">
              <a:buNone/>
            </a:pPr>
            <a:r>
              <a:rPr lang="nl-NL" sz="4000" dirty="0"/>
              <a:t>4</a:t>
            </a:r>
            <a:r>
              <a:rPr lang="nl-NL" sz="4000" dirty="0" smtClean="0"/>
              <a:t>. </a:t>
            </a:r>
            <a:r>
              <a:rPr lang="nl-NL" sz="4000" dirty="0" err="1" smtClean="0"/>
              <a:t>Patiëntenperspectief</a:t>
            </a:r>
            <a:r>
              <a:rPr lang="nl-NL" sz="4000" dirty="0" smtClean="0"/>
              <a:t> (opdracht NVN) </a:t>
            </a:r>
          </a:p>
          <a:p>
            <a:pPr marL="0" indent="0">
              <a:buNone/>
            </a:pPr>
            <a:r>
              <a:rPr lang="nl-NL" sz="4000" dirty="0" smtClean="0"/>
              <a:t>	a. rol bij beoordeling stellingen</a:t>
            </a:r>
          </a:p>
          <a:p>
            <a:pPr marL="0" indent="0">
              <a:buNone/>
            </a:pPr>
            <a:r>
              <a:rPr lang="nl-NL" sz="4000" dirty="0" smtClean="0"/>
              <a:t>	b. rol bij visitatie: ie inrichting pilot mee visiteren</a:t>
            </a:r>
          </a:p>
          <a:p>
            <a:pPr marL="0" indent="0">
              <a:buNone/>
            </a:pPr>
            <a:endParaRPr lang="nl-NL" sz="4000" dirty="0"/>
          </a:p>
          <a:p>
            <a:endParaRPr lang="nl-NL" sz="4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049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Invitational</a:t>
            </a:r>
            <a:r>
              <a:rPr lang="nl-NL" dirty="0" smtClean="0"/>
              <a:t> conference jun 2017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b="1" dirty="0" smtClean="0"/>
              <a:t>Presentaties</a:t>
            </a:r>
            <a:r>
              <a:rPr lang="nl-NL" dirty="0" smtClean="0"/>
              <a:t> : HKZ, NVN, FMS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b="1" dirty="0" smtClean="0"/>
              <a:t>Discussiepunten</a:t>
            </a:r>
          </a:p>
          <a:p>
            <a:r>
              <a:rPr lang="nl-NL" dirty="0" smtClean="0"/>
              <a:t>transparantie </a:t>
            </a:r>
            <a:r>
              <a:rPr lang="nl-NL" dirty="0"/>
              <a:t>over de uitkomsten van certificatie en visitatie </a:t>
            </a:r>
          </a:p>
          <a:p>
            <a:r>
              <a:rPr lang="nl-NL" dirty="0" err="1" smtClean="0"/>
              <a:t>patiëntenperspectief</a:t>
            </a:r>
            <a:r>
              <a:rPr lang="nl-NL" dirty="0" smtClean="0"/>
              <a:t> </a:t>
            </a:r>
            <a:r>
              <a:rPr lang="nl-NL" dirty="0"/>
              <a:t>en </a:t>
            </a:r>
            <a:r>
              <a:rPr lang="nl-NL" dirty="0" err="1"/>
              <a:t>patiëntenparticipatie</a:t>
            </a:r>
            <a:r>
              <a:rPr lang="nl-NL" dirty="0"/>
              <a:t> tijdens visitatie </a:t>
            </a:r>
          </a:p>
          <a:p>
            <a:r>
              <a:rPr lang="nl-NL" dirty="0" smtClean="0"/>
              <a:t>het </a:t>
            </a:r>
            <a:r>
              <a:rPr lang="nl-NL" dirty="0"/>
              <a:t>betrekken van de hele keten van </a:t>
            </a:r>
            <a:r>
              <a:rPr lang="nl-NL" dirty="0" err="1"/>
              <a:t>nierzorg</a:t>
            </a:r>
            <a:r>
              <a:rPr lang="nl-NL" dirty="0"/>
              <a:t> bij het kwaliteitssysteem dialyse, in het bijzonder de transplantatiezorg </a:t>
            </a:r>
          </a:p>
          <a:p>
            <a:r>
              <a:rPr lang="nl-NL" dirty="0" smtClean="0"/>
              <a:t>het </a:t>
            </a:r>
            <a:r>
              <a:rPr lang="nl-NL" dirty="0"/>
              <a:t>verder delen van </a:t>
            </a:r>
            <a:r>
              <a:rPr lang="nl-NL" dirty="0" smtClean="0"/>
              <a:t>kennis </a:t>
            </a:r>
            <a:r>
              <a:rPr lang="nl-NL" dirty="0"/>
              <a:t>van </a:t>
            </a:r>
            <a:r>
              <a:rPr lang="nl-NL" i="1" dirty="0"/>
              <a:t>best </a:t>
            </a:r>
            <a:r>
              <a:rPr lang="nl-NL" i="1" dirty="0" err="1"/>
              <a:t>practices</a:t>
            </a:r>
            <a:r>
              <a:rPr lang="nl-NL" i="1" dirty="0"/>
              <a:t> </a:t>
            </a:r>
            <a:r>
              <a:rPr lang="nl-NL" dirty="0"/>
              <a:t>en terugkoppeling van kennis naar de achterban van zorgprofessionals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9144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38668"/>
          </a:xfrm>
        </p:spPr>
        <p:txBody>
          <a:bodyPr>
            <a:normAutofit fontScale="90000"/>
          </a:bodyPr>
          <a:lstStyle/>
          <a:p>
            <a:r>
              <a:rPr lang="nl-NL" sz="3200" b="1" dirty="0" smtClean="0"/>
              <a:t/>
            </a:r>
            <a:br>
              <a:rPr lang="nl-NL" sz="3200" b="1" dirty="0" smtClean="0"/>
            </a:br>
            <a:r>
              <a:rPr lang="nl-NL" sz="3200" b="1" dirty="0" smtClean="0"/>
              <a:t>Frequentie van visitatie en certificering: mening veld </a:t>
            </a:r>
            <a:br>
              <a:rPr lang="nl-NL" sz="3200" b="1" dirty="0" smtClean="0"/>
            </a:br>
            <a:r>
              <a:rPr lang="nl-NL" sz="3200" b="1" dirty="0" smtClean="0"/>
              <a:t>	</a:t>
            </a:r>
            <a:endParaRPr lang="nl-NL" sz="3200" b="1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52" y="1163373"/>
            <a:ext cx="7150331" cy="3993820"/>
          </a:xfrm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3285559" y="6010522"/>
            <a:ext cx="2057400" cy="365125"/>
          </a:xfrm>
        </p:spPr>
        <p:txBody>
          <a:bodyPr/>
          <a:lstStyle/>
          <a:p>
            <a:pPr algn="ctr"/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280555" y="3036278"/>
            <a:ext cx="2556164" cy="17543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Frequentie</a:t>
            </a:r>
            <a:r>
              <a:rPr lang="en-US" dirty="0" smtClean="0"/>
              <a:t> </a:t>
            </a:r>
            <a:r>
              <a:rPr lang="en-US" dirty="0" err="1" smtClean="0"/>
              <a:t>gevolg</a:t>
            </a:r>
            <a:r>
              <a:rPr lang="en-US" dirty="0" smtClean="0"/>
              <a:t> van </a:t>
            </a:r>
            <a:r>
              <a:rPr lang="en-US" dirty="0" err="1" smtClean="0"/>
              <a:t>certificatie</a:t>
            </a:r>
            <a:r>
              <a:rPr lang="en-US" dirty="0" smtClean="0"/>
              <a:t> schema </a:t>
            </a:r>
            <a:r>
              <a:rPr lang="en-US" dirty="0" err="1" smtClean="0"/>
              <a:t>behorend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</a:p>
          <a:p>
            <a:r>
              <a:rPr lang="nl-NL" dirty="0" smtClean="0"/>
              <a:t>HKZ norm dialyse</a:t>
            </a:r>
          </a:p>
          <a:p>
            <a:r>
              <a:rPr lang="nl-NL" dirty="0" smtClean="0"/>
              <a:t>Gebaseerd  op ISO 9001:2015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746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HKZ zorg en welzijn: visitatie op maat mogelijk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Aangepaste visitatiefrequentie alleen wanneer toetsing onder accreditatie verlaten wordt </a:t>
            </a:r>
          </a:p>
          <a:p>
            <a:r>
              <a:rPr lang="nl-NL" dirty="0" smtClean="0"/>
              <a:t>Risico’s: vertrouwen stakeholders keurmerk neemt af: geen onpartijdige, regelmatige  en kwalitatieve goede toetsing </a:t>
            </a:r>
          </a:p>
        </p:txBody>
      </p:sp>
    </p:spTree>
    <p:extLst>
      <p:ext uri="{BB962C8B-B14F-4D97-AF65-F5344CB8AC3E}">
        <p14:creationId xmlns:p14="http://schemas.microsoft.com/office/powerpoint/2010/main" val="137883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Nieuwe HKZ  norm zorg en welzijn</a:t>
            </a:r>
            <a:br>
              <a:rPr lang="nl-NL" dirty="0" smtClean="0"/>
            </a:br>
            <a:r>
              <a:rPr lang="nl-NL" sz="2400" dirty="0" smtClean="0"/>
              <a:t>(concept)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/>
              <a:t>V</a:t>
            </a:r>
            <a:r>
              <a:rPr lang="nl-NL" dirty="0" smtClean="0"/>
              <a:t>oor alle zorginstellingen toepasbare  met eisen voor :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-</a:t>
            </a:r>
            <a:r>
              <a:rPr lang="nl-NL" dirty="0" smtClean="0"/>
              <a:t>het </a:t>
            </a:r>
            <a:r>
              <a:rPr lang="nl-NL" dirty="0"/>
              <a:t>leveren van ‘maatwerk’ aan de </a:t>
            </a:r>
            <a:r>
              <a:rPr lang="nl-NL" dirty="0" smtClean="0"/>
              <a:t>cliënt</a:t>
            </a:r>
          </a:p>
          <a:p>
            <a:pPr marL="0" indent="0">
              <a:buNone/>
            </a:pPr>
            <a:r>
              <a:rPr lang="nl-NL" dirty="0"/>
              <a:t>-</a:t>
            </a:r>
            <a:r>
              <a:rPr lang="nl-NL" dirty="0" smtClean="0"/>
              <a:t>shared </a:t>
            </a:r>
            <a:r>
              <a:rPr lang="nl-NL" dirty="0" err="1"/>
              <a:t>decision</a:t>
            </a:r>
            <a:r>
              <a:rPr lang="nl-NL" dirty="0"/>
              <a:t> </a:t>
            </a:r>
            <a:r>
              <a:rPr lang="nl-NL" dirty="0" smtClean="0"/>
              <a:t>making</a:t>
            </a:r>
          </a:p>
          <a:p>
            <a:pPr marL="0" indent="0">
              <a:buNone/>
            </a:pPr>
            <a:r>
              <a:rPr lang="nl-NL" dirty="0" smtClean="0"/>
              <a:t>-principes </a:t>
            </a:r>
            <a:r>
              <a:rPr lang="nl-NL" dirty="0" err="1" smtClean="0"/>
              <a:t>Governance</a:t>
            </a:r>
            <a:r>
              <a:rPr lang="nl-NL" dirty="0" smtClean="0"/>
              <a:t> code </a:t>
            </a:r>
            <a:r>
              <a:rPr lang="nl-NL" dirty="0"/>
              <a:t>Zorg </a:t>
            </a:r>
            <a:endParaRPr lang="nl-NL" dirty="0" smtClean="0"/>
          </a:p>
          <a:p>
            <a:pPr marL="0" indent="0">
              <a:buNone/>
            </a:pPr>
            <a:r>
              <a:rPr lang="nl-NL" dirty="0"/>
              <a:t>-</a:t>
            </a:r>
            <a:r>
              <a:rPr lang="nl-NL" dirty="0" smtClean="0"/>
              <a:t>risico management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-</a:t>
            </a:r>
            <a:r>
              <a:rPr lang="nl-NL" dirty="0" smtClean="0"/>
              <a:t>stakeholdermanagement</a:t>
            </a:r>
          </a:p>
          <a:p>
            <a:pPr marL="0" indent="0">
              <a:buNone/>
            </a:pPr>
            <a:r>
              <a:rPr lang="nl-NL" dirty="0"/>
              <a:t>-</a:t>
            </a:r>
            <a:r>
              <a:rPr lang="nl-NL" dirty="0" smtClean="0"/>
              <a:t>samenwerking ketenpartners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-veiligheidscultuur</a:t>
            </a:r>
          </a:p>
          <a:p>
            <a:pPr marL="0" indent="0">
              <a:buNone/>
            </a:pPr>
            <a:r>
              <a:rPr lang="nl-NL" dirty="0" smtClean="0"/>
              <a:t>-patiënt- </a:t>
            </a:r>
            <a:r>
              <a:rPr lang="nl-NL" dirty="0"/>
              <a:t>en </a:t>
            </a:r>
            <a:r>
              <a:rPr lang="nl-NL" dirty="0" smtClean="0"/>
              <a:t>medewerkersveiligheid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73862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Nieuwe HKZ  norm zorg en welzijn</a:t>
            </a:r>
            <a:br>
              <a:rPr lang="nl-NL" dirty="0" smtClean="0"/>
            </a:br>
            <a:r>
              <a:rPr lang="nl-NL" sz="2400" dirty="0" smtClean="0"/>
              <a:t>(concept)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 smtClean="0"/>
          </a:p>
          <a:p>
            <a:r>
              <a:rPr lang="nl-NL" sz="2400" dirty="0" smtClean="0"/>
              <a:t>Niet ISO compatibel </a:t>
            </a:r>
          </a:p>
          <a:p>
            <a:r>
              <a:rPr lang="nl-NL" sz="2400" dirty="0" smtClean="0"/>
              <a:t>Onduidelijk of deze getoetst gaat worden onder accreditatie </a:t>
            </a:r>
          </a:p>
          <a:p>
            <a:r>
              <a:rPr lang="nl-NL" sz="2400" dirty="0" smtClean="0"/>
              <a:t>Onduidelijk waar overlap zit met </a:t>
            </a:r>
            <a:r>
              <a:rPr lang="nl-NL" sz="2400" dirty="0" err="1" smtClean="0"/>
              <a:t>ziekenhuisbrede</a:t>
            </a:r>
            <a:r>
              <a:rPr lang="nl-NL" sz="2400" dirty="0" smtClean="0"/>
              <a:t> </a:t>
            </a:r>
            <a:r>
              <a:rPr lang="nl-NL" sz="2400" dirty="0" err="1" smtClean="0"/>
              <a:t>accreditaie</a:t>
            </a:r>
            <a:r>
              <a:rPr lang="nl-NL" sz="2400" dirty="0" smtClean="0"/>
              <a:t> (JCI , NIAZ </a:t>
            </a:r>
            <a:r>
              <a:rPr lang="nl-NL" sz="2400" dirty="0" err="1" smtClean="0"/>
              <a:t>Qmentum</a:t>
            </a:r>
            <a:r>
              <a:rPr lang="nl-NL" sz="2400" dirty="0" smtClean="0"/>
              <a:t>)</a:t>
            </a:r>
          </a:p>
          <a:p>
            <a:endParaRPr lang="nl-NL" sz="2400" dirty="0" smtClean="0"/>
          </a:p>
          <a:p>
            <a:r>
              <a:rPr lang="nl-NL" dirty="0" smtClean="0"/>
              <a:t>Voorlopige conclusie: huidige wijze van HKZ certificering handhaven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5335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24766"/>
          </a:xfrm>
        </p:spPr>
        <p:txBody>
          <a:bodyPr>
            <a:noAutofit/>
          </a:bodyPr>
          <a:lstStyle/>
          <a:p>
            <a:r>
              <a:rPr lang="nl-NL" sz="2800" b="1" dirty="0" smtClean="0"/>
              <a:t>H. Aandacht voor </a:t>
            </a:r>
            <a:r>
              <a:rPr lang="nl-NL" sz="2800" b="1" dirty="0" err="1" smtClean="0"/>
              <a:t>PROMs</a:t>
            </a:r>
            <a:r>
              <a:rPr lang="nl-NL" sz="2800" b="1" dirty="0" smtClean="0"/>
              <a:t> en </a:t>
            </a:r>
            <a:r>
              <a:rPr lang="nl-NL" sz="2800" b="1" dirty="0" err="1" smtClean="0"/>
              <a:t>PREMs</a:t>
            </a:r>
            <a:r>
              <a:rPr lang="nl-NL" sz="2800" b="1" dirty="0" smtClean="0"/>
              <a:t> tijdens visitaties:</a:t>
            </a:r>
            <a:br>
              <a:rPr lang="nl-NL" sz="2800" b="1" dirty="0" smtClean="0"/>
            </a:br>
            <a:r>
              <a:rPr lang="nl-NL" sz="2800" b="1" dirty="0" smtClean="0"/>
              <a:t>mening Veld</a:t>
            </a:r>
            <a:endParaRPr lang="nl-NL" sz="2800" b="1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417727"/>
            <a:ext cx="7416824" cy="4603561"/>
          </a:xfrm>
        </p:spPr>
      </p:pic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3242164" y="6385660"/>
            <a:ext cx="2057400" cy="365125"/>
          </a:xfrm>
        </p:spPr>
        <p:txBody>
          <a:bodyPr/>
          <a:lstStyle/>
          <a:p>
            <a:pPr algn="ctr"/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5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188" y="1380355"/>
            <a:ext cx="6773402" cy="4654686"/>
          </a:xfr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886700" cy="724766"/>
          </a:xfrm>
        </p:spPr>
        <p:txBody>
          <a:bodyPr>
            <a:noAutofit/>
          </a:bodyPr>
          <a:lstStyle/>
          <a:p>
            <a:r>
              <a:rPr lang="nl-NL" sz="2800" b="1" dirty="0" smtClean="0"/>
              <a:t/>
            </a:r>
            <a:br>
              <a:rPr lang="nl-NL" sz="2800" b="1" dirty="0" smtClean="0"/>
            </a:br>
            <a:r>
              <a:rPr lang="nl-NL" sz="2800" b="1" dirty="0" smtClean="0"/>
              <a:t>Kan het </a:t>
            </a:r>
            <a:r>
              <a:rPr lang="nl-NL" sz="2800" b="1" dirty="0" err="1" smtClean="0"/>
              <a:t>patientenperspectief</a:t>
            </a:r>
            <a:r>
              <a:rPr lang="nl-NL" sz="2800" b="1" dirty="0" smtClean="0"/>
              <a:t> beter in beeld? </a:t>
            </a:r>
            <a:br>
              <a:rPr lang="nl-NL" sz="2800" b="1" dirty="0" smtClean="0"/>
            </a:br>
            <a:r>
              <a:rPr lang="nl-NL" sz="2800" b="1" dirty="0" smtClean="0"/>
              <a:t>Mening veld</a:t>
            </a:r>
            <a:endParaRPr lang="nl-NL" sz="2800" b="1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>
          <a:xfrm>
            <a:off x="3382841" y="6348295"/>
            <a:ext cx="2057400" cy="365125"/>
          </a:xfrm>
        </p:spPr>
        <p:txBody>
          <a:bodyPr/>
          <a:lstStyle/>
          <a:p>
            <a:pPr algn="ctr"/>
            <a:fld id="{28D07B49-05C5-4734-BE7B-8D42DC230CF0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 algn="ctr"/>
              <a:t>8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61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/>
              <a:t>Aandacht voor </a:t>
            </a:r>
            <a:r>
              <a:rPr lang="nl-NL" b="1" dirty="0" err="1"/>
              <a:t>patiëntenperspectief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115543"/>
          </a:xfrm>
        </p:spPr>
        <p:txBody>
          <a:bodyPr>
            <a:normAutofit/>
          </a:bodyPr>
          <a:lstStyle/>
          <a:p>
            <a:pPr lvl="0"/>
            <a:r>
              <a:rPr lang="nl-NL" dirty="0" smtClean="0"/>
              <a:t>voorstel </a:t>
            </a:r>
            <a:r>
              <a:rPr lang="nl-NL" dirty="0"/>
              <a:t>: in </a:t>
            </a:r>
            <a:r>
              <a:rPr lang="nl-NL" dirty="0" smtClean="0"/>
              <a:t>pilot </a:t>
            </a:r>
            <a:r>
              <a:rPr lang="nl-NL" dirty="0"/>
              <a:t>mee visiteren NVN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7B49-05C5-4734-BE7B-8D42DC230CF0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2780928"/>
            <a:ext cx="3096344" cy="1979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89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350</Words>
  <Application>Microsoft Office PowerPoint</Application>
  <PresentationFormat>Diavoorstelling (4:3)</PresentationFormat>
  <Paragraphs>91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Kantoorthema</vt:lpstr>
      <vt:lpstr>1_Kantoorthema</vt:lpstr>
      <vt:lpstr>Ontwikkelingen herziening visitatiesystematiek tot nog toe:</vt:lpstr>
      <vt:lpstr>Invitational conference jun 2017</vt:lpstr>
      <vt:lpstr> Frequentie van visitatie en certificering: mening veld   </vt:lpstr>
      <vt:lpstr>HKZ zorg en welzijn: visitatie op maat mogelijk</vt:lpstr>
      <vt:lpstr>Nieuwe HKZ  norm zorg en welzijn (concept)</vt:lpstr>
      <vt:lpstr>Nieuwe HKZ  norm zorg en welzijn (concept)</vt:lpstr>
      <vt:lpstr>H. Aandacht voor PROMs en PREMs tijdens visitaties: mening Veld</vt:lpstr>
      <vt:lpstr> Kan het patientenperspectief beter in beeld?  Mening veld</vt:lpstr>
      <vt:lpstr>Aandacht voor patiëntenperspectief </vt:lpstr>
      <vt:lpstr>NVN: 3 vragen</vt:lpstr>
      <vt:lpstr>Invoeren waarderingssystematiek FMS: mening veld </vt:lpstr>
      <vt:lpstr>leidraad kwaliteit visitaties van de FMS</vt:lpstr>
      <vt:lpstr>Herijking opdracht bij besturen NfN /V en VN:</vt:lpstr>
      <vt:lpstr>Agenda 2018</vt:lpstr>
      <vt:lpstr>Agenda 2018</vt:lpstr>
    </vt:vector>
  </TitlesOfParts>
  <Company>CWZ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 van zaken herziening visitatiesystematiek</dc:title>
  <dc:creator>Marc ten Dam</dc:creator>
  <cp:lastModifiedBy>Hennie van IJzerloo</cp:lastModifiedBy>
  <cp:revision>23</cp:revision>
  <dcterms:created xsi:type="dcterms:W3CDTF">2017-09-22T16:04:22Z</dcterms:created>
  <dcterms:modified xsi:type="dcterms:W3CDTF">2018-01-10T12:56:23Z</dcterms:modified>
</cp:coreProperties>
</file>