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31" r:id="rId3"/>
    <p:sldId id="334" r:id="rId4"/>
    <p:sldId id="341" r:id="rId5"/>
    <p:sldId id="325" r:id="rId6"/>
    <p:sldId id="335" r:id="rId7"/>
    <p:sldId id="336" r:id="rId8"/>
    <p:sldId id="337" r:id="rId9"/>
    <p:sldId id="338" r:id="rId10"/>
    <p:sldId id="339" r:id="rId11"/>
    <p:sldId id="340" r:id="rId12"/>
    <p:sldId id="333" r:id="rId13"/>
    <p:sldId id="342" r:id="rId14"/>
    <p:sldId id="34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1"/>
    <a:srgbClr val="01B1EC"/>
    <a:srgbClr val="0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pPr/>
              <a:t>13-12-2017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2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Klinische vergadering 14-12-2017</a:t>
            </a:r>
          </a:p>
          <a:p>
            <a:endParaRPr lang="nl-NL" dirty="0" smtClean="0"/>
          </a:p>
          <a:p>
            <a:r>
              <a:rPr lang="nl-NL" dirty="0" smtClean="0"/>
              <a:t>Actualiteit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Agenda 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Nefrovisie</a:t>
            </a:r>
            <a:endParaRPr lang="nl-NL" b="1" dirty="0">
              <a:solidFill>
                <a:srgbClr val="01B1EC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48400" y="58674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Medisch Contact, </a:t>
            </a:r>
            <a:r>
              <a:rPr lang="nl-NL" sz="1200" dirty="0" err="1" smtClean="0"/>
              <a:t>dec</a:t>
            </a:r>
            <a:r>
              <a:rPr lang="nl-NL" sz="1200" dirty="0" smtClean="0"/>
              <a:t> 2017</a:t>
            </a:r>
            <a:endParaRPr lang="nl-NL" sz="1200" dirty="0"/>
          </a:p>
        </p:txBody>
      </p:sp>
      <p:grpSp>
        <p:nvGrpSpPr>
          <p:cNvPr id="10" name="Groeperen 9"/>
          <p:cNvGrpSpPr/>
          <p:nvPr/>
        </p:nvGrpSpPr>
        <p:grpSpPr>
          <a:xfrm>
            <a:off x="533400" y="2895600"/>
            <a:ext cx="8610600" cy="2143126"/>
            <a:chOff x="533400" y="2819400"/>
            <a:chExt cx="8610600" cy="2143126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2844800"/>
              <a:ext cx="6324600" cy="2108200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2819400"/>
              <a:ext cx="2286000" cy="2143126"/>
            </a:xfrm>
            <a:prstGeom prst="rect">
              <a:avLst/>
            </a:prstGeom>
          </p:spPr>
        </p:pic>
      </p:grpSp>
      <p:grpSp>
        <p:nvGrpSpPr>
          <p:cNvPr id="11" name="Groeperen 10"/>
          <p:cNvGrpSpPr/>
          <p:nvPr/>
        </p:nvGrpSpPr>
        <p:grpSpPr>
          <a:xfrm>
            <a:off x="533400" y="1600200"/>
            <a:ext cx="8610600" cy="4191000"/>
            <a:chOff x="533400" y="1600200"/>
            <a:chExt cx="8610600" cy="4191000"/>
          </a:xfrm>
        </p:grpSpPr>
        <p:pic>
          <p:nvPicPr>
            <p:cNvPr id="5" name="Afbeelding 4" descr="item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2971800"/>
              <a:ext cx="5562600" cy="1741883"/>
            </a:xfrm>
            <a:prstGeom prst="rect">
              <a:avLst/>
            </a:prstGeom>
          </p:spPr>
        </p:pic>
        <p:pic>
          <p:nvPicPr>
            <p:cNvPr id="6" name="Afbeelding 5" descr="item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3025" y="1600200"/>
              <a:ext cx="3080975" cy="419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Wachttijd per bloedgroep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8.0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7950200" cy="416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ERA-EDTA vergelijking </a:t>
            </a:r>
            <a:r>
              <a:rPr lang="nl-NL" b="1" dirty="0" err="1" smtClean="0">
                <a:solidFill>
                  <a:srgbClr val="01B1EC"/>
                </a:solidFill>
              </a:rPr>
              <a:t>tx</a:t>
            </a:r>
            <a:r>
              <a:rPr lang="nl-NL" b="1" dirty="0" smtClean="0">
                <a:solidFill>
                  <a:srgbClr val="01B1EC"/>
                </a:solidFill>
              </a:rPr>
              <a:t> graad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8.10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6892926" cy="588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NEN 7510 </a:t>
            </a:r>
            <a:r>
              <a:rPr lang="nl-NL" dirty="0" err="1" smtClean="0"/>
              <a:t>audit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HKZ certificering &amp; visitatie: vernieuwing inclusief visitatierapport</a:t>
            </a:r>
          </a:p>
          <a:p>
            <a:endParaRPr lang="nl-NL" dirty="0" smtClean="0"/>
          </a:p>
          <a:p>
            <a:r>
              <a:rPr lang="nl-NL" dirty="0" smtClean="0"/>
              <a:t>Renine:</a:t>
            </a:r>
          </a:p>
          <a:p>
            <a:pPr lvl="1"/>
            <a:r>
              <a:rPr lang="nl-NL" dirty="0" smtClean="0"/>
              <a:t>Digitale aanlevering vanuit EPD</a:t>
            </a:r>
          </a:p>
          <a:p>
            <a:pPr lvl="1"/>
            <a:r>
              <a:rPr lang="nl-NL" dirty="0" smtClean="0"/>
              <a:t>Uitbreiding populatie CKD G4-5 en afstemming met ICHOM</a:t>
            </a:r>
          </a:p>
          <a:p>
            <a:pPr lvl="1"/>
            <a:r>
              <a:rPr lang="nl-NL" dirty="0" smtClean="0"/>
              <a:t>Aanlevering aan DHD </a:t>
            </a:r>
            <a:r>
              <a:rPr lang="nl-NL" dirty="0" err="1" smtClean="0"/>
              <a:t>t.b.v.</a:t>
            </a:r>
            <a:r>
              <a:rPr lang="nl-NL" dirty="0" smtClean="0"/>
              <a:t> Kwaliteitsindicatoren CNS</a:t>
            </a:r>
          </a:p>
          <a:p>
            <a:pPr lvl="1"/>
            <a:r>
              <a:rPr lang="nl-NL" dirty="0" err="1" smtClean="0"/>
              <a:t>PROMs</a:t>
            </a:r>
            <a:endParaRPr lang="nl-NL" dirty="0" smtClean="0"/>
          </a:p>
          <a:p>
            <a:pPr lvl="1"/>
            <a:r>
              <a:rPr lang="nl-NL" dirty="0" smtClean="0"/>
              <a:t>Meer output via sectie Registratie</a:t>
            </a:r>
          </a:p>
          <a:p>
            <a:pPr lvl="1"/>
            <a:r>
              <a:rPr lang="nl-NL" dirty="0" err="1" smtClean="0"/>
              <a:t>App</a:t>
            </a:r>
            <a:r>
              <a:rPr lang="nl-NL" dirty="0" smtClean="0"/>
              <a:t> voor gezamenlijke besluitvorming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Met NFN opties verkennen tot richtlijn- en onderzoeksbureau voor de </a:t>
            </a:r>
            <a:r>
              <a:rPr lang="nl-NL" dirty="0" err="1" smtClean="0"/>
              <a:t>nefrologie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Agenda Nefrovisie 2018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20800"/>
            <a:ext cx="6350000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221163"/>
          </a:xfrm>
        </p:spPr>
        <p:txBody>
          <a:bodyPr/>
          <a:lstStyle/>
          <a:p>
            <a:pPr algn="ctr">
              <a:buNone/>
            </a:pPr>
            <a:r>
              <a:rPr lang="nl-NL" dirty="0" smtClean="0"/>
              <a:t>Casus: patiënte, 73 jaar met DM type 2 en </a:t>
            </a:r>
            <a:r>
              <a:rPr lang="nl-NL" dirty="0" err="1" smtClean="0"/>
              <a:t>nierfalen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" y="188640"/>
            <a:ext cx="6867872" cy="562074"/>
          </a:xfrm>
        </p:spPr>
        <p:txBody>
          <a:bodyPr/>
          <a:lstStyle/>
          <a:p>
            <a:r>
              <a:rPr lang="nl-NL" sz="2400" b="1" smtClean="0">
                <a:solidFill>
                  <a:srgbClr val="01B1EC"/>
                </a:solidFill>
              </a:rPr>
              <a:t>Beslis </a:t>
            </a:r>
            <a:r>
              <a:rPr lang="nl-NL" sz="2400" b="1" dirty="0" smtClean="0">
                <a:solidFill>
                  <a:srgbClr val="01B1EC"/>
                </a:solidFill>
              </a:rPr>
              <a:t>APP: Data af te leiden uit Renine</a:t>
            </a:r>
            <a:endParaRPr lang="nl-NL" sz="2400" b="1" dirty="0">
              <a:solidFill>
                <a:srgbClr val="01B1EC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57200" y="1981200"/>
          <a:ext cx="8001000" cy="350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613">
                <a:tc rowSpan="2">
                  <a:txBody>
                    <a:bodyPr/>
                    <a:lstStyle/>
                    <a:p>
                      <a:r>
                        <a:rPr lang="nl-NL" dirty="0" smtClean="0"/>
                        <a:t>Vrouw, gestart</a:t>
                      </a:r>
                      <a:r>
                        <a:rPr lang="nl-NL" baseline="0" dirty="0" smtClean="0"/>
                        <a:t> 2016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65-74 jaar</a:t>
                      </a:r>
                    </a:p>
                    <a:p>
                      <a:r>
                        <a:rPr lang="nl-NL" dirty="0" smtClean="0"/>
                        <a:t>DM2</a:t>
                      </a:r>
                      <a:endParaRPr lang="nl-N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Preemptieve</a:t>
                      </a:r>
                      <a:r>
                        <a:rPr lang="nl-NL" baseline="0" dirty="0" smtClean="0"/>
                        <a:t> niertransplantatie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Hemodialyse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NL" dirty="0" err="1" smtClean="0"/>
                        <a:t>Peritoneaal</a:t>
                      </a:r>
                      <a:r>
                        <a:rPr lang="nl-NL" dirty="0" smtClean="0"/>
                        <a:t> dialyse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1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Thuis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1"/>
                          </a:solidFill>
                        </a:rPr>
                        <a:t>ZKH</a:t>
                      </a:r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74">
                <a:tc>
                  <a:txBody>
                    <a:bodyPr/>
                    <a:lstStyle/>
                    <a:p>
                      <a:r>
                        <a:rPr lang="nl-NL" dirty="0" smtClean="0"/>
                        <a:t>Aantal patiënten</a:t>
                      </a:r>
                      <a:r>
                        <a:rPr lang="nl-NL" baseline="0" dirty="0" smtClean="0"/>
                        <a:t> 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459">
                <a:tc>
                  <a:txBody>
                    <a:bodyPr/>
                    <a:lstStyle/>
                    <a:p>
                      <a:r>
                        <a:rPr lang="nl-NL" dirty="0" smtClean="0"/>
                        <a:t>%</a:t>
                      </a:r>
                      <a:r>
                        <a:rPr lang="nl-NL" baseline="0" dirty="0" smtClean="0"/>
                        <a:t> patiënten in leven,</a:t>
                      </a:r>
                      <a:r>
                        <a:rPr lang="nl-NL" dirty="0" smtClean="0"/>
                        <a:t> 2 jaar na start*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98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82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459">
                <a:tc>
                  <a:txBody>
                    <a:bodyPr/>
                    <a:lstStyle/>
                    <a:p>
                      <a:r>
                        <a:rPr lang="nl-NL" dirty="0" smtClean="0"/>
                        <a:t>Kwaliteit</a:t>
                      </a:r>
                      <a:r>
                        <a:rPr lang="nl-NL" baseline="0" dirty="0" smtClean="0"/>
                        <a:t> van leven**</a:t>
                      </a:r>
                    </a:p>
                    <a:p>
                      <a:r>
                        <a:rPr lang="nl-NL" baseline="0" dirty="0" smtClean="0"/>
                        <a:t>SF-12 PCS/MCS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45/51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38/50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36/47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37/49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658">
                <a:tc>
                  <a:txBody>
                    <a:bodyPr/>
                    <a:lstStyle/>
                    <a:p>
                      <a:r>
                        <a:rPr lang="nl-NL" dirty="0" smtClean="0"/>
                        <a:t>Kosten (€) in 5 jaar***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180.000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550.000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550.000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425.000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533400" y="5638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* Data uit 2015</a:t>
            </a:r>
          </a:p>
          <a:p>
            <a:r>
              <a:rPr lang="nl-NL" sz="1200" dirty="0" smtClean="0"/>
              <a:t>** </a:t>
            </a:r>
            <a:r>
              <a:rPr lang="nl-NL" sz="1200" dirty="0" err="1" smtClean="0"/>
              <a:t>PROMs</a:t>
            </a:r>
            <a:r>
              <a:rPr lang="nl-NL" sz="1200" dirty="0" smtClean="0"/>
              <a:t> worden in 2018 landelijk aangeboden via Nefrovisie</a:t>
            </a:r>
          </a:p>
          <a:p>
            <a:r>
              <a:rPr lang="nl-NL" sz="1200" dirty="0" smtClean="0"/>
              <a:t>*** ruwe schatting ziekenhuiskosten via </a:t>
            </a:r>
            <a:r>
              <a:rPr lang="nl-NL" sz="1200" dirty="0" err="1" smtClean="0"/>
              <a:t>Vektis</a:t>
            </a:r>
            <a:r>
              <a:rPr lang="nl-NL" sz="1200" dirty="0" smtClean="0"/>
              <a:t> voor alle leeftijden; in 2018 ook per leeftijdcategorie via de Nederlandse Nieratlas.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15 Indicatoren </a:t>
            </a:r>
            <a:r>
              <a:rPr lang="nl-NL" b="1" dirty="0" err="1" smtClean="0">
                <a:solidFill>
                  <a:srgbClr val="01B1EC"/>
                </a:solidFill>
              </a:rPr>
              <a:t>nefrologie</a:t>
            </a:r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04800" y="1168400"/>
          <a:ext cx="8686800" cy="508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446">
                <a:tc>
                  <a:txBody>
                    <a:bodyPr/>
                    <a:lstStyle/>
                    <a:p>
                      <a:r>
                        <a:rPr lang="nl-NL" dirty="0" smtClean="0"/>
                        <a:t>Verplicht </a:t>
                      </a:r>
                      <a:r>
                        <a:rPr lang="nl-NL" dirty="0" err="1" smtClean="0"/>
                        <a:t>ZiN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Renine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ICHOM CKD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852">
                <a:tc>
                  <a:txBody>
                    <a:bodyPr/>
                    <a:lstStyle/>
                    <a:p>
                      <a:r>
                        <a:rPr lang="nl-NL" b="1" i="1" dirty="0" smtClean="0"/>
                        <a:t>Indicator</a:t>
                      </a:r>
                      <a:endParaRPr lang="nl-NL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 smtClean="0"/>
                        <a:t>Indicator</a:t>
                      </a:r>
                      <a:endParaRPr lang="nl-NL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 err="1" smtClean="0">
                          <a:solidFill>
                            <a:srgbClr val="3366FF"/>
                          </a:solidFill>
                        </a:rPr>
                        <a:t>Case-mix</a:t>
                      </a:r>
                      <a:r>
                        <a:rPr lang="nl-NL" b="1" i="1" dirty="0" smtClean="0">
                          <a:solidFill>
                            <a:srgbClr val="3366FF"/>
                          </a:solidFill>
                        </a:rPr>
                        <a:t> factor</a:t>
                      </a:r>
                      <a:endParaRPr lang="nl-NL" b="1" i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 smtClean="0">
                          <a:solidFill>
                            <a:schemeClr val="tx1"/>
                          </a:solidFill>
                        </a:rPr>
                        <a:t>Indicat</a:t>
                      </a:r>
                      <a:r>
                        <a:rPr lang="nl-NL" b="1" i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endParaRPr lang="nl-NL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 err="1" smtClean="0">
                          <a:solidFill>
                            <a:srgbClr val="3366FF"/>
                          </a:solidFill>
                        </a:rPr>
                        <a:t>Case-mix</a:t>
                      </a:r>
                      <a:r>
                        <a:rPr lang="nl-NL" b="1" i="1" dirty="0" smtClean="0">
                          <a:solidFill>
                            <a:srgbClr val="3366FF"/>
                          </a:solidFill>
                        </a:rPr>
                        <a:t> factor</a:t>
                      </a:r>
                      <a:endParaRPr lang="nl-NL" b="1" i="1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852">
                <a:tc>
                  <a:txBody>
                    <a:bodyPr/>
                    <a:lstStyle/>
                    <a:p>
                      <a:r>
                        <a:rPr lang="nl-NL" dirty="0" smtClean="0"/>
                        <a:t>% start bij </a:t>
                      </a:r>
                      <a:r>
                        <a:rPr lang="nl-NL" dirty="0" err="1" smtClean="0"/>
                        <a:t>eGFR</a:t>
                      </a:r>
                      <a:r>
                        <a:rPr lang="nl-NL" dirty="0" smtClean="0"/>
                        <a:t>&gt;15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Survival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Leeftijd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Opname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CCI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52">
                <a:tc>
                  <a:txBody>
                    <a:bodyPr/>
                    <a:lstStyle/>
                    <a:p>
                      <a:r>
                        <a:rPr lang="nl-NL" dirty="0" smtClean="0"/>
                        <a:t>% met </a:t>
                      </a:r>
                      <a:r>
                        <a:rPr lang="nl-NL" dirty="0" err="1" smtClean="0"/>
                        <a:t>transpl</a:t>
                      </a:r>
                      <a:r>
                        <a:rPr lang="nl-NL" dirty="0" smtClean="0"/>
                        <a:t> status &lt; 6 </a:t>
                      </a:r>
                      <a:r>
                        <a:rPr lang="nl-NL" dirty="0" err="1" smtClean="0"/>
                        <a:t>mnd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Aandeel </a:t>
                      </a:r>
                      <a:r>
                        <a:rPr lang="nl-NL" dirty="0" err="1" smtClean="0"/>
                        <a:t>thuisdx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Geslacht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CV </a:t>
                      </a:r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events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Roken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r>
                        <a:rPr lang="nl-NL" dirty="0" smtClean="0"/>
                        <a:t>%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funct</a:t>
                      </a:r>
                      <a:r>
                        <a:rPr lang="nl-NL" baseline="0" dirty="0" smtClean="0"/>
                        <a:t> toegang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Tx</a:t>
                      </a:r>
                      <a:r>
                        <a:rPr lang="nl-NL" dirty="0" smtClean="0"/>
                        <a:t> graad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Postcode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PROMs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BMI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r>
                        <a:rPr lang="nl-NL" dirty="0" smtClean="0"/>
                        <a:t>N </a:t>
                      </a:r>
                      <a:r>
                        <a:rPr lang="nl-NL" dirty="0" err="1" smtClean="0"/>
                        <a:t>pre-emptief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KtV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PRD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Shunt survival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r>
                        <a:rPr lang="nl-NL" dirty="0" smtClean="0"/>
                        <a:t>Volume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Anemie+ijzer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Eerdere </a:t>
                      </a:r>
                      <a:r>
                        <a:rPr lang="nl-NL" dirty="0" err="1" smtClean="0">
                          <a:solidFill>
                            <a:srgbClr val="3366FF"/>
                          </a:solidFill>
                        </a:rPr>
                        <a:t>dx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Acute </a:t>
                      </a:r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rejectie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BMD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Eerdere </a:t>
                      </a:r>
                      <a:r>
                        <a:rPr lang="nl-NL" dirty="0" err="1" smtClean="0">
                          <a:solidFill>
                            <a:srgbClr val="3366FF"/>
                          </a:solidFill>
                        </a:rPr>
                        <a:t>tx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Graft</a:t>
                      </a:r>
                      <a:r>
                        <a:rPr lang="nl-NL" dirty="0" smtClean="0">
                          <a:solidFill>
                            <a:srgbClr val="FF6600"/>
                          </a:solidFill>
                        </a:rPr>
                        <a:t> survival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PD techniek</a:t>
                      </a:r>
                      <a:r>
                        <a:rPr lang="nl-NL" baseline="0" dirty="0" smtClean="0"/>
                        <a:t> falen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Type </a:t>
                      </a:r>
                      <a:r>
                        <a:rPr lang="nl-NL" dirty="0" err="1" smtClean="0">
                          <a:solidFill>
                            <a:srgbClr val="3366FF"/>
                          </a:solidFill>
                        </a:rPr>
                        <a:t>tx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Maligniteit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Peritonitis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3366FF"/>
                          </a:solidFill>
                        </a:rPr>
                        <a:t>Type</a:t>
                      </a:r>
                      <a:r>
                        <a:rPr lang="nl-NL" baseline="0" dirty="0" smtClean="0">
                          <a:solidFill>
                            <a:srgbClr val="3366FF"/>
                          </a:solidFill>
                        </a:rPr>
                        <a:t> vaattoegang</a:t>
                      </a:r>
                      <a:endParaRPr lang="nl-NL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Bacteremie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Type</a:t>
                      </a:r>
                      <a:r>
                        <a:rPr lang="nl-NL" baseline="0" dirty="0" smtClean="0"/>
                        <a:t> vaattoegang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eGFR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46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Hep</a:t>
                      </a:r>
                      <a:r>
                        <a:rPr lang="nl-NL" dirty="0" smtClean="0"/>
                        <a:t> B </a:t>
                      </a:r>
                      <a:r>
                        <a:rPr lang="nl-NL" dirty="0" err="1" smtClean="0"/>
                        <a:t>vacc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FF6600"/>
                          </a:solidFill>
                        </a:rPr>
                        <a:t>Albuminurie</a:t>
                      </a:r>
                      <a:endParaRPr lang="nl-NL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Steekproef 30 collega </a:t>
            </a:r>
            <a:r>
              <a:rPr lang="nl-NL" dirty="0" err="1" smtClean="0"/>
              <a:t>nefrologen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Respons </a:t>
            </a:r>
            <a:r>
              <a:rPr lang="nl-NL" dirty="0" err="1" smtClean="0"/>
              <a:t>n</a:t>
            </a:r>
            <a:r>
              <a:rPr lang="nl-NL" dirty="0" smtClean="0"/>
              <a:t>=22 (73%)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&gt;50% afschaffen:</a:t>
            </a:r>
          </a:p>
          <a:p>
            <a:r>
              <a:rPr lang="nl-NL" dirty="0" smtClean="0"/>
              <a:t>Indicatoren: 		anemie+ijzerstatus, BMD 				en </a:t>
            </a:r>
            <a:r>
              <a:rPr lang="nl-NL" dirty="0" err="1" smtClean="0"/>
              <a:t>albuminurie</a:t>
            </a:r>
            <a:endParaRPr lang="nl-NL" dirty="0" smtClean="0"/>
          </a:p>
          <a:p>
            <a:r>
              <a:rPr lang="nl-NL" dirty="0" err="1" smtClean="0"/>
              <a:t>Case-mix</a:t>
            </a:r>
            <a:r>
              <a:rPr lang="nl-NL" dirty="0" smtClean="0"/>
              <a:t> factor: 	-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88640"/>
            <a:ext cx="7467600" cy="562074"/>
          </a:xfrm>
        </p:spPr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Enquête: aanhouden of afschaffen?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Projecten&amp;registraties</a:t>
            </a:r>
            <a:endParaRPr lang="nl-NL" b="1" dirty="0">
              <a:solidFill>
                <a:srgbClr val="01B1EC"/>
              </a:solidFill>
            </a:endParaRPr>
          </a:p>
        </p:txBody>
      </p:sp>
      <p:grpSp>
        <p:nvGrpSpPr>
          <p:cNvPr id="2" name="Groeperen 41"/>
          <p:cNvGrpSpPr/>
          <p:nvPr/>
        </p:nvGrpSpPr>
        <p:grpSpPr>
          <a:xfrm>
            <a:off x="1219200" y="5562600"/>
            <a:ext cx="6781800" cy="685800"/>
            <a:chOff x="1295400" y="5562600"/>
            <a:chExt cx="6705600" cy="685800"/>
          </a:xfrm>
          <a:solidFill>
            <a:srgbClr val="FFF891"/>
          </a:solidFill>
        </p:grpSpPr>
        <p:sp>
          <p:nvSpPr>
            <p:cNvPr id="24" name="Rechthoek 23"/>
            <p:cNvSpPr/>
            <p:nvPr/>
          </p:nvSpPr>
          <p:spPr>
            <a:xfrm>
              <a:off x="1295400" y="5562600"/>
              <a:ext cx="6705600" cy="6858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1828800" y="5715000"/>
              <a:ext cx="1524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/>
                <a:t>ICHOM?</a:t>
              </a:r>
              <a:endParaRPr lang="nl-NL" b="1" dirty="0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5867400" y="5715000"/>
              <a:ext cx="1524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/>
                <a:t>ERA-EDTA</a:t>
              </a:r>
              <a:endParaRPr lang="nl-NL" b="1" dirty="0"/>
            </a:p>
          </p:txBody>
        </p:sp>
      </p:grpSp>
      <p:grpSp>
        <p:nvGrpSpPr>
          <p:cNvPr id="6" name="Groeperen 57"/>
          <p:cNvGrpSpPr/>
          <p:nvPr/>
        </p:nvGrpSpPr>
        <p:grpSpPr>
          <a:xfrm>
            <a:off x="5029200" y="1828800"/>
            <a:ext cx="2971800" cy="3733800"/>
            <a:chOff x="5029200" y="1828800"/>
            <a:chExt cx="2971800" cy="3733800"/>
          </a:xfrm>
        </p:grpSpPr>
        <p:grpSp>
          <p:nvGrpSpPr>
            <p:cNvPr id="7" name="Groeperen 38"/>
            <p:cNvGrpSpPr/>
            <p:nvPr/>
          </p:nvGrpSpPr>
          <p:grpSpPr>
            <a:xfrm>
              <a:off x="5029200" y="1828800"/>
              <a:ext cx="2971800" cy="1295400"/>
              <a:chOff x="5181600" y="1905000"/>
              <a:chExt cx="2819400" cy="1219200"/>
            </a:xfrm>
          </p:grpSpPr>
          <p:grpSp>
            <p:nvGrpSpPr>
              <p:cNvPr id="10" name="Groeperen 6"/>
              <p:cNvGrpSpPr/>
              <p:nvPr/>
            </p:nvGrpSpPr>
            <p:grpSpPr>
              <a:xfrm>
                <a:off x="5181600" y="1905000"/>
                <a:ext cx="2819400" cy="1219200"/>
                <a:chOff x="1219200" y="1600200"/>
                <a:chExt cx="2743200" cy="1219200"/>
              </a:xfrm>
            </p:grpSpPr>
            <p:sp>
              <p:nvSpPr>
                <p:cNvPr id="8" name="Rechthoek 7"/>
                <p:cNvSpPr/>
                <p:nvPr/>
              </p:nvSpPr>
              <p:spPr>
                <a:xfrm>
                  <a:off x="1219200" y="1600200"/>
                  <a:ext cx="2743200" cy="1219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" name="Tekstvak 8"/>
                <p:cNvSpPr txBox="1"/>
                <p:nvPr/>
              </p:nvSpPr>
              <p:spPr>
                <a:xfrm>
                  <a:off x="1524000" y="1981200"/>
                  <a:ext cx="2133600" cy="347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 err="1" smtClean="0">
                      <a:solidFill>
                        <a:srgbClr val="FFFFFF"/>
                      </a:solidFill>
                    </a:rPr>
                    <a:t>PROMs</a:t>
                  </a:r>
                  <a:endParaRPr lang="nl-NL" b="1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7" name="Afbeelding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34200" y="1981200"/>
                <a:ext cx="927100" cy="1102619"/>
              </a:xfrm>
              <a:prstGeom prst="rect">
                <a:avLst/>
              </a:prstGeom>
            </p:spPr>
          </p:pic>
        </p:grpSp>
        <p:grpSp>
          <p:nvGrpSpPr>
            <p:cNvPr id="13" name="Groeperen 40"/>
            <p:cNvGrpSpPr/>
            <p:nvPr/>
          </p:nvGrpSpPr>
          <p:grpSpPr>
            <a:xfrm>
              <a:off x="5257800" y="4343400"/>
              <a:ext cx="2743200" cy="1219200"/>
              <a:chOff x="5257800" y="4343400"/>
              <a:chExt cx="2743200" cy="1219200"/>
            </a:xfrm>
          </p:grpSpPr>
          <p:grpSp>
            <p:nvGrpSpPr>
              <p:cNvPr id="16" name="Groeperen 12"/>
              <p:cNvGrpSpPr/>
              <p:nvPr/>
            </p:nvGrpSpPr>
            <p:grpSpPr>
              <a:xfrm>
                <a:off x="5257800" y="4343400"/>
                <a:ext cx="2743200" cy="1219200"/>
                <a:chOff x="1219200" y="1600200"/>
                <a:chExt cx="2743200" cy="1219200"/>
              </a:xfrm>
            </p:grpSpPr>
            <p:sp>
              <p:nvSpPr>
                <p:cNvPr id="14" name="Rechthoek 13"/>
                <p:cNvSpPr/>
                <p:nvPr/>
              </p:nvSpPr>
              <p:spPr>
                <a:xfrm>
                  <a:off x="1219200" y="1600200"/>
                  <a:ext cx="2743200" cy="12192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Tekstvak 14"/>
                <p:cNvSpPr txBox="1"/>
                <p:nvPr/>
              </p:nvSpPr>
              <p:spPr>
                <a:xfrm>
                  <a:off x="1524000" y="1828800"/>
                  <a:ext cx="2133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b="1" dirty="0" smtClean="0">
                      <a:solidFill>
                        <a:srgbClr val="FFFFFF"/>
                      </a:solidFill>
                    </a:rPr>
                    <a:t>Nederlandse </a:t>
                  </a:r>
                  <a:r>
                    <a:rPr lang="nl-NL" b="1" dirty="0" err="1" smtClean="0">
                      <a:solidFill>
                        <a:srgbClr val="FFFFFF"/>
                      </a:solidFill>
                    </a:rPr>
                    <a:t>NIeratlas</a:t>
                  </a:r>
                  <a:endParaRPr lang="nl-NL" b="1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8" name="Afbeelding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4200" y="4572000"/>
                <a:ext cx="1012031" cy="762000"/>
              </a:xfrm>
              <a:prstGeom prst="rect">
                <a:avLst/>
              </a:prstGeom>
            </p:spPr>
          </p:pic>
        </p:grpSp>
      </p:grpSp>
      <p:grpSp>
        <p:nvGrpSpPr>
          <p:cNvPr id="19" name="Groeperen 58"/>
          <p:cNvGrpSpPr/>
          <p:nvPr/>
        </p:nvGrpSpPr>
        <p:grpSpPr>
          <a:xfrm>
            <a:off x="1219200" y="1828800"/>
            <a:ext cx="2895600" cy="3733800"/>
            <a:chOff x="1219200" y="1828800"/>
            <a:chExt cx="2895600" cy="3733800"/>
          </a:xfrm>
        </p:grpSpPr>
        <p:grpSp>
          <p:nvGrpSpPr>
            <p:cNvPr id="33" name="Groeperen 47"/>
            <p:cNvGrpSpPr/>
            <p:nvPr/>
          </p:nvGrpSpPr>
          <p:grpSpPr>
            <a:xfrm>
              <a:off x="1219200" y="1828800"/>
              <a:ext cx="2895600" cy="1273629"/>
              <a:chOff x="1295400" y="1676400"/>
              <a:chExt cx="2667000" cy="1197429"/>
            </a:xfrm>
          </p:grpSpPr>
          <p:grpSp>
            <p:nvGrpSpPr>
              <p:cNvPr id="34" name="Groeperen 5"/>
              <p:cNvGrpSpPr/>
              <p:nvPr/>
            </p:nvGrpSpPr>
            <p:grpSpPr>
              <a:xfrm>
                <a:off x="1295400" y="1676400"/>
                <a:ext cx="2667000" cy="1197429"/>
                <a:chOff x="1219200" y="1600200"/>
                <a:chExt cx="2743200" cy="1219200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4" name="Rechthoek 3"/>
                <p:cNvSpPr/>
                <p:nvPr/>
              </p:nvSpPr>
              <p:spPr>
                <a:xfrm>
                  <a:off x="1219200" y="1600200"/>
                  <a:ext cx="2743200" cy="1219200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" name="Tekstvak 4"/>
                <p:cNvSpPr txBox="1"/>
                <p:nvPr/>
              </p:nvSpPr>
              <p:spPr>
                <a:xfrm>
                  <a:off x="1524000" y="1981200"/>
                  <a:ext cx="2133600" cy="35354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b="1" dirty="0" smtClean="0">
                      <a:solidFill>
                        <a:srgbClr val="FFFFFF"/>
                      </a:solidFill>
                    </a:rPr>
                    <a:t>DOMESTICO</a:t>
                  </a:r>
                  <a:endParaRPr lang="nl-NL" b="1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29" name="Afbeelding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400" y="1676400"/>
                <a:ext cx="1143000" cy="1122590"/>
              </a:xfrm>
              <a:prstGeom prst="rect">
                <a:avLst/>
              </a:prstGeom>
            </p:spPr>
          </p:pic>
        </p:grpSp>
        <p:grpSp>
          <p:nvGrpSpPr>
            <p:cNvPr id="37" name="Groeperen 49"/>
            <p:cNvGrpSpPr/>
            <p:nvPr/>
          </p:nvGrpSpPr>
          <p:grpSpPr>
            <a:xfrm>
              <a:off x="1219200" y="4343400"/>
              <a:ext cx="2819400" cy="1219200"/>
              <a:chOff x="1295400" y="4419600"/>
              <a:chExt cx="2743200" cy="1066800"/>
            </a:xfrm>
          </p:grpSpPr>
          <p:sp>
            <p:nvSpPr>
              <p:cNvPr id="11" name="Rechthoek 10"/>
              <p:cNvSpPr/>
              <p:nvPr/>
            </p:nvSpPr>
            <p:spPr>
              <a:xfrm>
                <a:off x="1295400" y="4419600"/>
                <a:ext cx="2743200" cy="1066800"/>
              </a:xfrm>
              <a:prstGeom prst="rect">
                <a:avLst/>
              </a:prstGeom>
              <a:solidFill>
                <a:srgbClr val="558ED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0" name="Afbeelding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4495800"/>
                <a:ext cx="1187450" cy="897457"/>
              </a:xfrm>
              <a:prstGeom prst="rect">
                <a:avLst/>
              </a:prstGeom>
            </p:spPr>
          </p:pic>
          <p:sp>
            <p:nvSpPr>
              <p:cNvPr id="12" name="Tekstvak 11"/>
              <p:cNvSpPr txBox="1"/>
              <p:nvPr/>
            </p:nvSpPr>
            <p:spPr>
              <a:xfrm>
                <a:off x="1517822" y="4819650"/>
                <a:ext cx="2133600" cy="323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b="1" dirty="0" smtClean="0">
                    <a:solidFill>
                      <a:srgbClr val="FFFFFF"/>
                    </a:solidFill>
                  </a:rPr>
                  <a:t>POLDER</a:t>
                </a:r>
                <a:endParaRPr lang="nl-NL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8" name="Groeperen 32"/>
          <p:cNvGrpSpPr/>
          <p:nvPr/>
        </p:nvGrpSpPr>
        <p:grpSpPr>
          <a:xfrm>
            <a:off x="6019800" y="3124200"/>
            <a:ext cx="1981200" cy="1219200"/>
            <a:chOff x="6172200" y="3276600"/>
            <a:chExt cx="1752600" cy="914400"/>
          </a:xfrm>
        </p:grpSpPr>
        <p:sp>
          <p:nvSpPr>
            <p:cNvPr id="32" name="Rechthoek 31"/>
            <p:cNvSpPr/>
            <p:nvPr/>
          </p:nvSpPr>
          <p:spPr>
            <a:xfrm>
              <a:off x="6172200" y="3276600"/>
              <a:ext cx="17526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477000" y="35052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FF6600"/>
                  </a:solidFill>
                </a:rPr>
                <a:t>VBHC</a:t>
              </a:r>
              <a:endParaRPr lang="nl-NL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9" name="Groeperen 33"/>
          <p:cNvGrpSpPr/>
          <p:nvPr/>
        </p:nvGrpSpPr>
        <p:grpSpPr>
          <a:xfrm>
            <a:off x="1219200" y="3124200"/>
            <a:ext cx="2057400" cy="1219200"/>
            <a:chOff x="6172200" y="3276600"/>
            <a:chExt cx="1752600" cy="914400"/>
          </a:xfrm>
        </p:grpSpPr>
        <p:sp>
          <p:nvSpPr>
            <p:cNvPr id="35" name="Rechthoek 34"/>
            <p:cNvSpPr/>
            <p:nvPr/>
          </p:nvSpPr>
          <p:spPr>
            <a:xfrm>
              <a:off x="6172200" y="3276600"/>
              <a:ext cx="1752600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172200" y="3276600"/>
              <a:ext cx="1600200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b="1" dirty="0" smtClean="0">
                <a:solidFill>
                  <a:srgbClr val="FF6600"/>
                </a:solidFill>
              </a:endParaRPr>
            </a:p>
            <a:p>
              <a:pPr algn="ctr"/>
              <a:r>
                <a:rPr lang="nl-NL" b="1" dirty="0" smtClean="0">
                  <a:solidFill>
                    <a:srgbClr val="FF6600"/>
                  </a:solidFill>
                </a:rPr>
                <a:t> </a:t>
              </a:r>
              <a:r>
                <a:rPr lang="nl-NL" b="1" dirty="0" err="1" smtClean="0">
                  <a:solidFill>
                    <a:srgbClr val="FF6600"/>
                  </a:solidFill>
                </a:rPr>
                <a:t>Personalized</a:t>
              </a:r>
              <a:endParaRPr lang="nl-NL" b="1" dirty="0" smtClean="0">
                <a:solidFill>
                  <a:srgbClr val="FF6600"/>
                </a:solidFill>
              </a:endParaRPr>
            </a:p>
            <a:p>
              <a:pPr algn="ctr"/>
              <a:r>
                <a:rPr lang="nl-NL" b="1" dirty="0" err="1" smtClean="0">
                  <a:solidFill>
                    <a:srgbClr val="FF6600"/>
                  </a:solidFill>
                </a:rPr>
                <a:t>Medicine</a:t>
              </a:r>
              <a:endParaRPr lang="nl-NL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0" name="Groeperen 37"/>
          <p:cNvGrpSpPr/>
          <p:nvPr/>
        </p:nvGrpSpPr>
        <p:grpSpPr>
          <a:xfrm>
            <a:off x="3962400" y="1524000"/>
            <a:ext cx="1219200" cy="1600200"/>
            <a:chOff x="3962400" y="1295400"/>
            <a:chExt cx="1219200" cy="1600200"/>
          </a:xfrm>
        </p:grpSpPr>
        <p:sp>
          <p:nvSpPr>
            <p:cNvPr id="20" name="Rechthoek 19"/>
            <p:cNvSpPr/>
            <p:nvPr/>
          </p:nvSpPr>
          <p:spPr>
            <a:xfrm>
              <a:off x="4114800" y="1295400"/>
              <a:ext cx="914400" cy="1600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3962400" y="1524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FFFF00"/>
                  </a:solidFill>
                </a:rPr>
                <a:t>NOTR</a:t>
              </a:r>
              <a:endParaRPr lang="nl-N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eperen 42"/>
          <p:cNvGrpSpPr/>
          <p:nvPr/>
        </p:nvGrpSpPr>
        <p:grpSpPr>
          <a:xfrm>
            <a:off x="4038600" y="4572000"/>
            <a:ext cx="1219200" cy="1600200"/>
            <a:chOff x="4038600" y="4572000"/>
            <a:chExt cx="1219200" cy="1600200"/>
          </a:xfrm>
        </p:grpSpPr>
        <p:sp>
          <p:nvSpPr>
            <p:cNvPr id="21" name="Rechthoek 20"/>
            <p:cNvSpPr/>
            <p:nvPr/>
          </p:nvSpPr>
          <p:spPr>
            <a:xfrm>
              <a:off x="4191000" y="4572000"/>
              <a:ext cx="914400" cy="16002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4038600" y="487680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FFFF00"/>
                  </a:solidFill>
                </a:rPr>
                <a:t>CKD</a:t>
              </a:r>
            </a:p>
            <a:p>
              <a:pPr algn="ctr"/>
              <a:r>
                <a:rPr lang="nl-NL" b="1" dirty="0" smtClean="0">
                  <a:solidFill>
                    <a:srgbClr val="FFFF00"/>
                  </a:solidFill>
                </a:rPr>
                <a:t>1</a:t>
              </a:r>
              <a:r>
                <a:rPr lang="nl-NL" b="1" baseline="30000" dirty="0" smtClean="0">
                  <a:solidFill>
                    <a:srgbClr val="FFFF00"/>
                  </a:solidFill>
                </a:rPr>
                <a:t>e</a:t>
              </a:r>
              <a:r>
                <a:rPr lang="nl-NL" b="1" dirty="0" smtClean="0">
                  <a:solidFill>
                    <a:srgbClr val="FFFF00"/>
                  </a:solidFill>
                </a:rPr>
                <a:t> en 2</a:t>
              </a:r>
              <a:r>
                <a:rPr lang="nl-NL" b="1" baseline="30000" dirty="0" smtClean="0">
                  <a:solidFill>
                    <a:srgbClr val="FFFF00"/>
                  </a:solidFill>
                </a:rPr>
                <a:t>e</a:t>
              </a:r>
              <a:r>
                <a:rPr lang="nl-NL" b="1" dirty="0" smtClean="0">
                  <a:solidFill>
                    <a:srgbClr val="FFFF00"/>
                  </a:solidFill>
                </a:rPr>
                <a:t> lijn?</a:t>
              </a:r>
              <a:endParaRPr lang="nl-NL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2" name="Groeperen 15"/>
          <p:cNvGrpSpPr/>
          <p:nvPr/>
        </p:nvGrpSpPr>
        <p:grpSpPr>
          <a:xfrm>
            <a:off x="3276600" y="2971800"/>
            <a:ext cx="2743200" cy="1524000"/>
            <a:chOff x="1219200" y="1600200"/>
            <a:chExt cx="2743200" cy="1219200"/>
          </a:xfrm>
          <a:solidFill>
            <a:srgbClr val="01B1EC"/>
          </a:solidFill>
        </p:grpSpPr>
        <p:sp>
          <p:nvSpPr>
            <p:cNvPr id="17" name="Rechthoek 16"/>
            <p:cNvSpPr/>
            <p:nvPr/>
          </p:nvSpPr>
          <p:spPr>
            <a:xfrm>
              <a:off x="1219200" y="1600200"/>
              <a:ext cx="2743200" cy="121920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1524000" y="1981200"/>
              <a:ext cx="2133600" cy="2954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FFFFFF"/>
                  </a:solidFill>
                </a:rPr>
                <a:t>Renine</a:t>
              </a:r>
              <a:endParaRPr lang="nl-NL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eperen 59"/>
          <p:cNvGrpSpPr/>
          <p:nvPr/>
        </p:nvGrpSpPr>
        <p:grpSpPr>
          <a:xfrm>
            <a:off x="228600" y="1219200"/>
            <a:ext cx="8686800" cy="762000"/>
            <a:chOff x="228600" y="1219200"/>
            <a:chExt cx="8686800" cy="762000"/>
          </a:xfrm>
        </p:grpSpPr>
        <p:cxnSp>
          <p:nvCxnSpPr>
            <p:cNvPr id="53" name="Rechte verbindingslijn 52"/>
            <p:cNvCxnSpPr/>
            <p:nvPr/>
          </p:nvCxnSpPr>
          <p:spPr>
            <a:xfrm flipV="1">
              <a:off x="228600" y="1219200"/>
              <a:ext cx="4343400" cy="76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 rot="10800000">
              <a:off x="4572000" y="1219200"/>
              <a:ext cx="4343400" cy="76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8600" y="1340768"/>
            <a:ext cx="89154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BSN wel of niet?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Dataverificatie start per 1-1-2018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Rapportage</a:t>
            </a:r>
          </a:p>
          <a:p>
            <a:pPr lvl="1"/>
            <a:r>
              <a:rPr lang="nl-NL" dirty="0" smtClean="0"/>
              <a:t>Jaarrapportage Renine 2016 met patiënten versie</a:t>
            </a:r>
          </a:p>
          <a:p>
            <a:pPr lvl="1"/>
            <a:r>
              <a:rPr lang="nl-NL" dirty="0" smtClean="0"/>
              <a:t>Jaarboek Nierfunctievervangende behandeling 2016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Actualiteit Renine</a:t>
            </a:r>
            <a:endParaRPr lang="nl-NL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Jaarboek 2016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7.58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90600"/>
            <a:ext cx="4504268" cy="4864608"/>
          </a:xfrm>
          <a:prstGeom prst="rect">
            <a:avLst/>
          </a:prstGeom>
        </p:spPr>
      </p:pic>
      <p:pic>
        <p:nvPicPr>
          <p:cNvPr id="7" name="Afbeelding 6" descr="Schermafbeelding 2017-12-07 om 08.13.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364151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5 jaar survival dialyse verbetert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8.02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599"/>
            <a:ext cx="6781800" cy="5868865"/>
          </a:xfrm>
          <a:prstGeom prst="rect">
            <a:avLst/>
          </a:prstGeom>
        </p:spPr>
      </p:pic>
      <p:pic>
        <p:nvPicPr>
          <p:cNvPr id="6" name="Afbeelding 5" descr="Schermafbeelding 2017-12-07 om 08.04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3810000"/>
            <a:ext cx="2413000" cy="7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10 jaar </a:t>
            </a:r>
            <a:r>
              <a:rPr lang="nl-NL" b="1" dirty="0" err="1" smtClean="0">
                <a:solidFill>
                  <a:srgbClr val="01B1EC"/>
                </a:solidFill>
              </a:rPr>
              <a:t>tx</a:t>
            </a:r>
            <a:r>
              <a:rPr lang="nl-NL" b="1" dirty="0" smtClean="0">
                <a:solidFill>
                  <a:srgbClr val="01B1EC"/>
                </a:solidFill>
              </a:rPr>
              <a:t> </a:t>
            </a:r>
            <a:r>
              <a:rPr lang="nl-NL" b="1" dirty="0" err="1" smtClean="0">
                <a:solidFill>
                  <a:srgbClr val="01B1EC"/>
                </a:solidFill>
              </a:rPr>
              <a:t>graft</a:t>
            </a:r>
            <a:r>
              <a:rPr lang="nl-NL" b="1" dirty="0" smtClean="0">
                <a:solidFill>
                  <a:srgbClr val="01B1EC"/>
                </a:solidFill>
              </a:rPr>
              <a:t> survival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8.05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6311901" cy="548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1B1EC"/>
                </a:solidFill>
              </a:rPr>
              <a:t>Niet </a:t>
            </a:r>
            <a:r>
              <a:rPr lang="nl-NL" b="1" dirty="0" err="1" smtClean="0">
                <a:solidFill>
                  <a:srgbClr val="01B1EC"/>
                </a:solidFill>
              </a:rPr>
              <a:t>transplantabele</a:t>
            </a:r>
            <a:r>
              <a:rPr lang="nl-NL" b="1" dirty="0" smtClean="0">
                <a:solidFill>
                  <a:srgbClr val="01B1EC"/>
                </a:solidFill>
              </a:rPr>
              <a:t> </a:t>
            </a:r>
            <a:r>
              <a:rPr lang="nl-NL" b="1" dirty="0" err="1" smtClean="0">
                <a:solidFill>
                  <a:srgbClr val="01B1EC"/>
                </a:solidFill>
              </a:rPr>
              <a:t>patienten</a:t>
            </a:r>
            <a:endParaRPr lang="nl-NL" b="1" dirty="0">
              <a:solidFill>
                <a:srgbClr val="01B1EC"/>
              </a:solidFill>
            </a:endParaRPr>
          </a:p>
        </p:txBody>
      </p:sp>
      <p:pic>
        <p:nvPicPr>
          <p:cNvPr id="5" name="Afbeelding 4" descr="Schermafbeelding 2017-12-07 om 08.07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634470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frovisie-nov201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Nefrovisie-nov2014.potx</Template>
  <TotalTime>9020</TotalTime>
  <Words>343</Words>
  <Application>Microsoft Office PowerPoint</Application>
  <PresentationFormat>Diavoorstelling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Nefrovisie-nov2014</vt:lpstr>
      <vt:lpstr>Nefrovisie</vt:lpstr>
      <vt:lpstr>15 Indicatoren nefrologie</vt:lpstr>
      <vt:lpstr>Enquête: aanhouden of afschaffen?</vt:lpstr>
      <vt:lpstr>Projecten&amp;registraties</vt:lpstr>
      <vt:lpstr>Actualiteit Renine</vt:lpstr>
      <vt:lpstr>Jaarboek 2016</vt:lpstr>
      <vt:lpstr>5 jaar survival dialyse verbetert</vt:lpstr>
      <vt:lpstr>10 jaar tx graft survival</vt:lpstr>
      <vt:lpstr>Niet transplantabele patienten</vt:lpstr>
      <vt:lpstr>Wachttijd per bloedgroep</vt:lpstr>
      <vt:lpstr>ERA-EDTA vergelijking tx graad</vt:lpstr>
      <vt:lpstr>Agenda Nefrovisie 2018</vt:lpstr>
      <vt:lpstr>PowerPoint-presentatie</vt:lpstr>
      <vt:lpstr>Beslis APP: Data af te leiden uit Renine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 Hemmelder</dc:creator>
  <cp:lastModifiedBy>Hennie van IJzerloo</cp:lastModifiedBy>
  <cp:revision>74</cp:revision>
  <dcterms:created xsi:type="dcterms:W3CDTF">2017-12-12T10:40:30Z</dcterms:created>
  <dcterms:modified xsi:type="dcterms:W3CDTF">2017-12-13T21:01:21Z</dcterms:modified>
</cp:coreProperties>
</file>