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2" r:id="rId4"/>
    <p:sldId id="287" r:id="rId5"/>
    <p:sldId id="264" r:id="rId6"/>
    <p:sldId id="288" r:id="rId7"/>
    <p:sldId id="289" r:id="rId8"/>
    <p:sldId id="290" r:id="rId9"/>
    <p:sldId id="291" r:id="rId10"/>
    <p:sldId id="292" r:id="rId11"/>
    <p:sldId id="294" r:id="rId12"/>
    <p:sldId id="293" r:id="rId13"/>
    <p:sldId id="274" r:id="rId14"/>
    <p:sldId id="258" r:id="rId15"/>
    <p:sldId id="260" r:id="rId16"/>
    <p:sldId id="259" r:id="rId17"/>
    <p:sldId id="261" r:id="rId18"/>
    <p:sldId id="263" r:id="rId19"/>
    <p:sldId id="262" r:id="rId20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1"/>
    <a:srgbClr val="009E00"/>
    <a:srgbClr val="E20029"/>
    <a:srgbClr val="CD092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65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34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A0AFE-4645-4381-AA69-99FA718FABBD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5040-EBC9-4030-8D10-1D4DB06C9A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246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CB3226-B212-1849-B3DF-D0EA94FDFE28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196011-554A-8D44-A718-3337B52D3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281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CB3226-B212-1849-B3DF-D0EA94FDFE28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196011-554A-8D44-A718-3337B52D3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51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CB3226-B212-1849-B3DF-D0EA94FDFE28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196011-554A-8D44-A718-3337B52D3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6142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CB3226-B212-1849-B3DF-D0EA94FDFE28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196011-554A-8D44-A718-3337B52D3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91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CB3226-B212-1849-B3DF-D0EA94FDFE28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196011-554A-8D44-A718-3337B52D3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86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CB3226-B212-1849-B3DF-D0EA94FDFE28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196011-554A-8D44-A718-3337B52D3F19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21" y="4495876"/>
            <a:ext cx="1271789" cy="3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65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CB3226-B212-1849-B3DF-D0EA94FDFE28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196011-554A-8D44-A718-3337B52D3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98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CB3226-B212-1849-B3DF-D0EA94FDFE28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196011-554A-8D44-A718-3337B52D3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668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CB3226-B212-1849-B3DF-D0EA94FDFE28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196011-554A-8D44-A718-3337B52D3F19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21" y="4495876"/>
            <a:ext cx="1271789" cy="3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0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CB3226-B212-1849-B3DF-D0EA94FDFE28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196011-554A-8D44-A718-3337B52D3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82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CB3226-B212-1849-B3DF-D0EA94FDFE28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196011-554A-8D44-A718-3337B52D3F19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21" y="4495876"/>
            <a:ext cx="1271789" cy="3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6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CB3226-B212-1849-B3DF-D0EA94FDFE28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196011-554A-8D44-A718-3337B52D3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30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0CB3226-B212-1849-B3DF-D0EA94FDFE28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196011-554A-8D44-A718-3337B52D3F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11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19" y="379643"/>
            <a:ext cx="7620226" cy="857250"/>
          </a:xfrm>
          <a:prstGeom prst="rect">
            <a:avLst/>
          </a:prstGeom>
        </p:spPr>
        <p:txBody>
          <a:bodyPr vert="horz" lIns="0" tIns="46800" rIns="0" bIns="0" rtlCol="0" anchor="t" anchorCtr="0">
            <a:normAutofit/>
          </a:bodyPr>
          <a:lstStyle/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titel</a:t>
            </a:r>
            <a:r>
              <a:rPr lang="en-US" dirty="0" smtClean="0"/>
              <a:t> toe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voegen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19" y="1200151"/>
            <a:ext cx="7902458" cy="29841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r>
              <a:rPr lang="en-US" dirty="0" smtClean="0"/>
              <a:t> toe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voegen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038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62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2200" b="1" i="0" kern="1200" baseline="0">
          <a:solidFill>
            <a:srgbClr val="E20029"/>
          </a:solidFill>
          <a:latin typeface="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chemeClr val="tx1"/>
          </a:solidFill>
          <a:latin typeface="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8736" y="2317356"/>
            <a:ext cx="7785190" cy="1007094"/>
          </a:xfrm>
        </p:spPr>
        <p:txBody>
          <a:bodyPr lIns="0" tIns="0" rIns="0" bIns="0" anchor="t" anchorCtr="0">
            <a:normAutofit/>
          </a:bodyPr>
          <a:lstStyle/>
          <a:p>
            <a:r>
              <a:rPr lang="nl-NL" sz="2200" dirty="0" smtClean="0"/>
              <a:t>Sectie Registratie</a:t>
            </a:r>
            <a:endParaRPr lang="nl-NL" sz="220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18735" y="3457039"/>
            <a:ext cx="7153665" cy="1107121"/>
          </a:xfrm>
        </p:spPr>
        <p:txBody>
          <a:bodyPr lIns="0" tIns="0" rIns="0" bIns="46800"/>
          <a:lstStyle/>
          <a:p>
            <a:pPr algn="l"/>
            <a:r>
              <a:rPr lang="nl-NL" dirty="0" smtClean="0">
                <a:solidFill>
                  <a:srgbClr val="009EE1"/>
                </a:solidFill>
              </a:rPr>
              <a:t>Frans van Ittersum</a:t>
            </a:r>
          </a:p>
          <a:p>
            <a:pPr algn="l"/>
            <a:r>
              <a:rPr lang="nl-NL" dirty="0" smtClean="0">
                <a:solidFill>
                  <a:srgbClr val="009EE1"/>
                </a:solidFill>
              </a:rPr>
              <a:t>Voorzitter sectie Registratie</a:t>
            </a:r>
            <a:endParaRPr lang="nl-NL" dirty="0">
              <a:solidFill>
                <a:srgbClr val="009E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21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Thuisdialyse naar centrumgrootte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" t="2876" r="1792" b="2598"/>
          <a:stretch/>
        </p:blipFill>
        <p:spPr>
          <a:xfrm>
            <a:off x="1893693" y="1109079"/>
            <a:ext cx="4424516" cy="31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4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Modaliteit na 1 jaar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" t="3242" r="1976" b="2862"/>
          <a:stretch/>
        </p:blipFill>
        <p:spPr>
          <a:xfrm>
            <a:off x="353960" y="1333253"/>
            <a:ext cx="3681199" cy="263701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3242" r="1822" b="2861"/>
          <a:stretch/>
        </p:blipFill>
        <p:spPr>
          <a:xfrm>
            <a:off x="4790276" y="1333253"/>
            <a:ext cx="3710694" cy="263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712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Fosfaat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t="2352" r="2047" b="3297"/>
          <a:stretch/>
        </p:blipFill>
        <p:spPr>
          <a:xfrm>
            <a:off x="1929089" y="1079582"/>
            <a:ext cx="4442214" cy="317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95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Conclusies Renine 2016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Prevalentie</a:t>
            </a:r>
            <a:r>
              <a:rPr lang="en-US" dirty="0" smtClean="0"/>
              <a:t> RRT/</a:t>
            </a:r>
            <a:r>
              <a:rPr lang="en-US" dirty="0" err="1" smtClean="0"/>
              <a:t>miljoen</a:t>
            </a:r>
            <a:r>
              <a:rPr lang="en-US" dirty="0" smtClean="0"/>
              <a:t> </a:t>
            </a:r>
            <a:r>
              <a:rPr lang="en-US" dirty="0" err="1" smtClean="0"/>
              <a:t>inwoners</a:t>
            </a:r>
            <a:r>
              <a:rPr lang="en-US" dirty="0" smtClean="0"/>
              <a:t> </a:t>
            </a:r>
            <a:r>
              <a:rPr lang="en-US" dirty="0" err="1" smtClean="0"/>
              <a:t>stijgt</a:t>
            </a:r>
            <a:r>
              <a:rPr lang="en-US" dirty="0" smtClean="0"/>
              <a:t>: </a:t>
            </a:r>
            <a:r>
              <a:rPr lang="en-US" dirty="0" err="1" smtClean="0"/>
              <a:t>m.n</a:t>
            </a:r>
            <a:r>
              <a:rPr lang="en-US" dirty="0" smtClean="0"/>
              <a:t>. </a:t>
            </a:r>
            <a:r>
              <a:rPr lang="en-US" dirty="0" err="1" smtClean="0"/>
              <a:t>niertransplantatie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Incidentie</a:t>
            </a:r>
            <a:r>
              <a:rPr lang="en-US" dirty="0" smtClean="0"/>
              <a:t> RRT: </a:t>
            </a:r>
            <a:r>
              <a:rPr lang="en-US" dirty="0" err="1" smtClean="0"/>
              <a:t>lichte</a:t>
            </a:r>
            <a:r>
              <a:rPr lang="en-US" dirty="0" smtClean="0"/>
              <a:t> </a:t>
            </a:r>
            <a:r>
              <a:rPr lang="en-US" dirty="0" err="1" smtClean="0"/>
              <a:t>daling</a:t>
            </a:r>
            <a:r>
              <a:rPr lang="en-US" dirty="0" smtClean="0"/>
              <a:t>, </a:t>
            </a:r>
            <a:r>
              <a:rPr lang="en-US" dirty="0" err="1" smtClean="0"/>
              <a:t>m.n</a:t>
            </a:r>
            <a:r>
              <a:rPr lang="en-US" dirty="0" smtClean="0"/>
              <a:t>. </a:t>
            </a:r>
            <a:r>
              <a:rPr lang="en-US" dirty="0" err="1" smtClean="0"/>
              <a:t>dialyse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Toename</a:t>
            </a:r>
            <a:r>
              <a:rPr lang="en-US" dirty="0" smtClean="0"/>
              <a:t> &gt; 75 </a:t>
            </a:r>
            <a:r>
              <a:rPr lang="en-US" dirty="0" err="1" smtClean="0"/>
              <a:t>jaar</a:t>
            </a:r>
            <a:r>
              <a:rPr lang="en-US" dirty="0" smtClean="0"/>
              <a:t> </a:t>
            </a:r>
            <a:r>
              <a:rPr lang="en-US" dirty="0" err="1" smtClean="0"/>
              <a:t>stagneert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Thuisdialyse</a:t>
            </a:r>
            <a:r>
              <a:rPr lang="en-US" dirty="0" smtClean="0"/>
              <a:t> </a:t>
            </a:r>
            <a:r>
              <a:rPr lang="en-US" dirty="0" err="1" smtClean="0"/>
              <a:t>mogelijk</a:t>
            </a:r>
            <a:r>
              <a:rPr lang="en-US" dirty="0" smtClean="0"/>
              <a:t> </a:t>
            </a:r>
            <a:r>
              <a:rPr lang="en-US" dirty="0" err="1" smtClean="0"/>
              <a:t>lichte</a:t>
            </a:r>
            <a:r>
              <a:rPr lang="en-US" dirty="0" smtClean="0"/>
              <a:t> </a:t>
            </a:r>
            <a:r>
              <a:rPr lang="en-US" dirty="0" err="1" smtClean="0"/>
              <a:t>stijging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Fosfaat</a:t>
            </a:r>
            <a:r>
              <a:rPr lang="en-US" dirty="0" smtClean="0"/>
              <a:t> &gt; 1.8: </a:t>
            </a:r>
            <a:r>
              <a:rPr lang="en-US" dirty="0" err="1" smtClean="0"/>
              <a:t>verschil</a:t>
            </a:r>
            <a:r>
              <a:rPr lang="en-US" dirty="0" smtClean="0"/>
              <a:t> </a:t>
            </a:r>
            <a:r>
              <a:rPr lang="en-US" dirty="0" err="1" smtClean="0"/>
              <a:t>tussen</a:t>
            </a:r>
            <a:r>
              <a:rPr lang="en-US" dirty="0" smtClean="0"/>
              <a:t> </a:t>
            </a:r>
            <a:r>
              <a:rPr lang="en-US" dirty="0" err="1" smtClean="0"/>
              <a:t>leeftijdscategorieën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701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Verdere ontwikkeling Renine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Afleiden </a:t>
            </a:r>
            <a:r>
              <a:rPr lang="nl-NL" dirty="0" err="1" smtClean="0"/>
              <a:t>ZiZo</a:t>
            </a:r>
            <a:r>
              <a:rPr lang="nl-NL" dirty="0" smtClean="0"/>
              <a:t>-indicatoren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Informatie over </a:t>
            </a:r>
            <a:r>
              <a:rPr lang="nl-NL" dirty="0" err="1" smtClean="0"/>
              <a:t>eGFR</a:t>
            </a:r>
            <a:r>
              <a:rPr lang="nl-NL" dirty="0" smtClean="0"/>
              <a:t> 4 / </a:t>
            </a:r>
            <a:r>
              <a:rPr lang="nl-NL" dirty="0" err="1" smtClean="0"/>
              <a:t>predialysetraject</a:t>
            </a:r>
            <a:endParaRPr lang="nl-NL" dirty="0" smtClean="0"/>
          </a:p>
          <a:p>
            <a:endParaRPr lang="nl-NL" dirty="0"/>
          </a:p>
          <a:p>
            <a:r>
              <a:rPr lang="nl-NL" dirty="0" err="1" smtClean="0"/>
              <a:t>Comorbiditeit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Case-mix correctie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Aanmelding eGFR4 / dialyse / </a:t>
            </a:r>
            <a:r>
              <a:rPr lang="nl-NL" dirty="0" err="1" smtClean="0"/>
              <a:t>peridieke</a:t>
            </a:r>
            <a:r>
              <a:rPr lang="nl-NL" dirty="0" smtClean="0"/>
              <a:t>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 smtClean="0"/>
              <a:t>ESA-gebruikt dialysepatiënten</a:t>
            </a:r>
          </a:p>
          <a:p>
            <a:endParaRPr lang="nl-NL" dirty="0"/>
          </a:p>
          <a:p>
            <a:r>
              <a:rPr lang="nl-NL" dirty="0" err="1" smtClean="0"/>
              <a:t>nPNA</a:t>
            </a:r>
            <a:r>
              <a:rPr lang="nl-NL" dirty="0" smtClean="0"/>
              <a:t> dialysepatiënten</a:t>
            </a:r>
          </a:p>
          <a:p>
            <a:endParaRPr lang="nl-NL" dirty="0"/>
          </a:p>
          <a:p>
            <a:r>
              <a:rPr lang="nl-NL" dirty="0" smtClean="0"/>
              <a:t>Rapportage in tijdschriften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051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eGFR</a:t>
            </a:r>
            <a:r>
              <a:rPr lang="nl-NL" dirty="0" smtClean="0"/>
              <a:t> 4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Aanmelden </a:t>
            </a:r>
            <a:r>
              <a:rPr lang="nl-NL" dirty="0" err="1" smtClean="0"/>
              <a:t>eGFR</a:t>
            </a:r>
            <a:r>
              <a:rPr lang="nl-NL" dirty="0" smtClean="0"/>
              <a:t> &lt; 30 ml/min/1.73m</a:t>
            </a:r>
            <a:r>
              <a:rPr lang="nl-NL" baseline="30000" dirty="0" smtClean="0"/>
              <a:t>2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Parallel </a:t>
            </a:r>
            <a:r>
              <a:rPr lang="nl-NL" smtClean="0"/>
              <a:t>met DOT 0313;325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Vervolg bij start dialyse / overlijden</a:t>
            </a:r>
          </a:p>
          <a:p>
            <a:endParaRPr lang="nl-NL" dirty="0" smtClean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NAW-gegevens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eGFR</a:t>
            </a:r>
            <a:r>
              <a:rPr lang="nl-NL" dirty="0" smtClean="0"/>
              <a:t> bij aanmelding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err="1" smtClean="0"/>
              <a:t>Comorbiditeit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32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Comorbiditeit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Charlson</a:t>
            </a:r>
            <a:r>
              <a:rPr lang="nl-NL" dirty="0" smtClean="0"/>
              <a:t> </a:t>
            </a:r>
            <a:r>
              <a:rPr lang="nl-NL" dirty="0" err="1" smtClean="0"/>
              <a:t>comorbidity</a:t>
            </a:r>
            <a:r>
              <a:rPr lang="nl-NL" dirty="0" smtClean="0"/>
              <a:t> index</a:t>
            </a:r>
          </a:p>
          <a:p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Ook gebruikt voor HSMR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Kan uit ICD-10 worden afgeleid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81" t="16267" r="40975" b="15924"/>
          <a:stretch/>
        </p:blipFill>
        <p:spPr bwMode="auto">
          <a:xfrm>
            <a:off x="4157483" y="391677"/>
            <a:ext cx="3661850" cy="435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469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Charlson</a:t>
            </a:r>
            <a:r>
              <a:rPr lang="nl-NL" dirty="0" smtClean="0"/>
              <a:t> en ICD-10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8" b="1205"/>
          <a:stretch/>
        </p:blipFill>
        <p:spPr bwMode="auto">
          <a:xfrm>
            <a:off x="1103978" y="1014008"/>
            <a:ext cx="6521864" cy="336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28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Charlson</a:t>
            </a:r>
            <a:r>
              <a:rPr lang="nl-NL" dirty="0" smtClean="0"/>
              <a:t> groepen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Acuut myocardinfarct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Hartfalen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Perifere vaatziekte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Cerebrovasculair accident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Dementie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Pulmonale aandoeningen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Bindweefselaandoening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Maagzweer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Leveraandoening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Diabetes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Diabetescomplicaties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Paraplegie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(Nieraandoening)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Kanker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Metastasen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Ernstige leveraandoening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 smtClean="0"/>
              <a:t>HIV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578474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Werkwijze verdere ontwikkeling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Technische infrastructuur (Nefrovisie / IVZ): voorbereid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Pilot: haalbaarheid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dirty="0" smtClean="0"/>
              <a:t>eGFR4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dirty="0" err="1" smtClean="0"/>
              <a:t>Comorbiditeit</a:t>
            </a: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Parallel: afleiden uit bronsystemen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dirty="0" smtClean="0"/>
              <a:t>Diamant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dirty="0" err="1" smtClean="0"/>
              <a:t>EPD’s</a:t>
            </a:r>
            <a:r>
              <a:rPr lang="nl-NL" dirty="0" smtClean="0"/>
              <a:t> (</a:t>
            </a:r>
            <a:r>
              <a:rPr lang="nl-NL" dirty="0" err="1" smtClean="0"/>
              <a:t>eZIS</a:t>
            </a:r>
            <a:r>
              <a:rPr lang="nl-NL" dirty="0" smtClean="0"/>
              <a:t> / </a:t>
            </a:r>
            <a:r>
              <a:rPr lang="nl-NL" dirty="0" err="1" smtClean="0"/>
              <a:t>Epic</a:t>
            </a:r>
            <a:r>
              <a:rPr lang="nl-NL" dirty="0" smtClean="0"/>
              <a:t>)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dirty="0" smtClean="0"/>
              <a:t>NFU registratie aan de bron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Invoering indien haalbaar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dirty="0" smtClean="0"/>
              <a:t>Idealiter digitaal uit bronsysteem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dirty="0" smtClean="0"/>
              <a:t>Mogelijk ook handmatig via </a:t>
            </a:r>
            <a:r>
              <a:rPr lang="nl-NL" dirty="0" err="1" smtClean="0"/>
              <a:t>webinterface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189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19" y="1539732"/>
            <a:ext cx="7902458" cy="264453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Activiteiten sectie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Jaarrapportage 2016</a:t>
            </a: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Verdere ontwikkeling Renine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717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Sectie Registratie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>
          <a:xfrm>
            <a:off x="635019" y="1341438"/>
            <a:ext cx="7902458" cy="2842828"/>
          </a:xfrm>
        </p:spPr>
        <p:txBody>
          <a:bodyPr>
            <a:normAutofit/>
          </a:bodyPr>
          <a:lstStyle/>
          <a:p>
            <a:pPr lvl="0"/>
            <a:r>
              <a:rPr lang="nl-NL" sz="1400" dirty="0" err="1" smtClean="0"/>
              <a:t>prof.dr</a:t>
            </a:r>
            <a:r>
              <a:rPr lang="nl-NL" sz="1400" dirty="0"/>
              <a:t>. F.J. van </a:t>
            </a:r>
            <a:r>
              <a:rPr lang="nl-NL" sz="1400" dirty="0" smtClean="0"/>
              <a:t>Ittersum, voorzitter</a:t>
            </a:r>
            <a:endParaRPr lang="nl-NL" sz="1400" dirty="0"/>
          </a:p>
          <a:p>
            <a:pPr lvl="0"/>
            <a:r>
              <a:rPr lang="nl-NL" sz="1400" dirty="0" smtClean="0"/>
              <a:t>dr. S. Konings, </a:t>
            </a:r>
            <a:r>
              <a:rPr lang="nl-NL" sz="1400" dirty="0" err="1" smtClean="0"/>
              <a:t>vz</a:t>
            </a:r>
            <a:r>
              <a:rPr lang="nl-NL" sz="1400" dirty="0" smtClean="0"/>
              <a:t> sectie kwaliteit</a:t>
            </a:r>
          </a:p>
          <a:p>
            <a:pPr lvl="0"/>
            <a:r>
              <a:rPr lang="nl-NL" sz="1400" dirty="0"/>
              <a:t>dr. H. van </a:t>
            </a:r>
            <a:r>
              <a:rPr lang="nl-NL" sz="1400" dirty="0" err="1"/>
              <a:t>Hamersvelt</a:t>
            </a:r>
            <a:r>
              <a:rPr lang="nl-NL" sz="1400" dirty="0"/>
              <a:t>, sectie Richtlijnen </a:t>
            </a:r>
            <a:r>
              <a:rPr lang="nl-NL" sz="1400" dirty="0" err="1"/>
              <a:t>NfN</a:t>
            </a:r>
            <a:endParaRPr lang="nl-NL" sz="1400" dirty="0"/>
          </a:p>
          <a:p>
            <a:pPr lvl="0"/>
            <a:r>
              <a:rPr lang="nl-NL" sz="1400" dirty="0"/>
              <a:t>dr. B. van Dam, sectie Richtlijnen </a:t>
            </a:r>
            <a:r>
              <a:rPr lang="nl-NL" sz="1400" dirty="0" err="1" smtClean="0"/>
              <a:t>NfN</a:t>
            </a:r>
            <a:endParaRPr lang="nl-NL" sz="1400" dirty="0" smtClean="0"/>
          </a:p>
          <a:p>
            <a:pPr lvl="0"/>
            <a:r>
              <a:rPr lang="nl-NL" sz="1400" dirty="0"/>
              <a:t>dr. G. </a:t>
            </a:r>
            <a:r>
              <a:rPr lang="nl-NL" sz="1400" dirty="0" smtClean="0"/>
              <a:t>Laverman, lid </a:t>
            </a:r>
            <a:r>
              <a:rPr lang="nl-NL" sz="1400" dirty="0" err="1" smtClean="0"/>
              <a:t>NfN</a:t>
            </a:r>
            <a:endParaRPr lang="nl-NL" sz="1400" dirty="0"/>
          </a:p>
          <a:p>
            <a:pPr lvl="0"/>
            <a:r>
              <a:rPr lang="nl-NL" sz="1400" dirty="0"/>
              <a:t>dr. M. van </a:t>
            </a:r>
            <a:r>
              <a:rPr lang="nl-NL" sz="1400" dirty="0" smtClean="0"/>
              <a:t>Buren, lid </a:t>
            </a:r>
            <a:r>
              <a:rPr lang="nl-NL" sz="1400" dirty="0" err="1" smtClean="0"/>
              <a:t>NfN</a:t>
            </a:r>
            <a:endParaRPr lang="nl-NL" sz="1400" dirty="0" smtClean="0"/>
          </a:p>
          <a:p>
            <a:pPr lvl="0"/>
            <a:r>
              <a:rPr lang="nl-NL" sz="1400" dirty="0"/>
              <a:t>dr. M.H. Hemmelder, Nefrovisie</a:t>
            </a:r>
          </a:p>
          <a:p>
            <a:pPr lvl="0"/>
            <a:r>
              <a:rPr lang="nl-NL" sz="1400" dirty="0"/>
              <a:t>P. v.d. Vlist, V&amp;VN </a:t>
            </a:r>
            <a:r>
              <a:rPr lang="nl-NL" sz="1400" dirty="0" smtClean="0"/>
              <a:t>dialyse</a:t>
            </a:r>
            <a:endParaRPr lang="nl-NL" sz="1400" dirty="0"/>
          </a:p>
          <a:p>
            <a:endParaRPr lang="nl-NL" sz="1400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4294967295"/>
          </p:nvPr>
        </p:nvSpPr>
        <p:spPr>
          <a:xfrm>
            <a:off x="5348288" y="1341438"/>
            <a:ext cx="3795712" cy="3394075"/>
          </a:xfrm>
        </p:spPr>
        <p:txBody>
          <a:bodyPr>
            <a:normAutofit/>
          </a:bodyPr>
          <a:lstStyle/>
          <a:p>
            <a:pPr lvl="0"/>
            <a:r>
              <a:rPr lang="nl-NL" sz="1400" dirty="0" smtClean="0"/>
              <a:t>dr</a:t>
            </a:r>
            <a:r>
              <a:rPr lang="nl-NL" sz="1400" dirty="0"/>
              <a:t>. V. Stel, ERA-EDTA </a:t>
            </a:r>
            <a:r>
              <a:rPr lang="nl-NL" sz="1400" dirty="0" err="1"/>
              <a:t>registry</a:t>
            </a:r>
            <a:endParaRPr lang="nl-NL" sz="1400" dirty="0"/>
          </a:p>
          <a:p>
            <a:pPr lvl="0"/>
            <a:r>
              <a:rPr lang="nl-NL" sz="1400" dirty="0"/>
              <a:t>dr. K. Cransberg, </a:t>
            </a:r>
            <a:r>
              <a:rPr lang="nl-NL" sz="1400" dirty="0" err="1" smtClean="0"/>
              <a:t>kindernefologie</a:t>
            </a:r>
            <a:endParaRPr lang="nl-NL" sz="1400" dirty="0" smtClean="0"/>
          </a:p>
          <a:p>
            <a:pPr lvl="0"/>
            <a:r>
              <a:rPr lang="nl-NL" sz="1400" dirty="0" err="1" smtClean="0"/>
              <a:t>prof.dr</a:t>
            </a:r>
            <a:r>
              <a:rPr lang="nl-NL" sz="1400" dirty="0"/>
              <a:t>. </a:t>
            </a:r>
            <a:r>
              <a:rPr lang="nl-NL" sz="1400" dirty="0" smtClean="0"/>
              <a:t>A. </a:t>
            </a:r>
            <a:r>
              <a:rPr lang="nl-NL" sz="1400" dirty="0" err="1" smtClean="0"/>
              <a:t>Hoitsma</a:t>
            </a:r>
            <a:r>
              <a:rPr lang="nl-NL" sz="1400" dirty="0" smtClean="0"/>
              <a:t>, NOTR/NTS</a:t>
            </a:r>
            <a:endParaRPr lang="nl-NL" sz="1400" dirty="0"/>
          </a:p>
          <a:p>
            <a:pPr lvl="0"/>
            <a:r>
              <a:rPr lang="nl-NL" sz="1400" dirty="0" err="1" smtClean="0"/>
              <a:t>prof.dr</a:t>
            </a:r>
            <a:r>
              <a:rPr lang="nl-NL" sz="1400" dirty="0"/>
              <a:t>. F.W. </a:t>
            </a:r>
            <a:r>
              <a:rPr lang="nl-NL" sz="1400" dirty="0" smtClean="0"/>
              <a:t>Dekker, epidemioloog</a:t>
            </a:r>
            <a:endParaRPr lang="nl-NL" sz="1400" dirty="0"/>
          </a:p>
          <a:p>
            <a:pPr lvl="0"/>
            <a:r>
              <a:rPr lang="nl-NL" sz="1400" dirty="0" smtClean="0"/>
              <a:t>dr. S. Berger, LONT</a:t>
            </a:r>
          </a:p>
          <a:p>
            <a:pPr lvl="0"/>
            <a:r>
              <a:rPr lang="nl-NL" sz="1400" dirty="0"/>
              <a:t>drs. H. Bart, NVN</a:t>
            </a:r>
          </a:p>
          <a:p>
            <a:pPr lvl="0"/>
            <a:r>
              <a:rPr lang="nl-NL" sz="1400" dirty="0"/>
              <a:t>drs. K. Prantl, NVN</a:t>
            </a:r>
          </a:p>
          <a:p>
            <a:pPr lvl="0"/>
            <a:endParaRPr lang="nl-NL" sz="1400" dirty="0"/>
          </a:p>
          <a:p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97632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Activiteiten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Toezicht op Nefrovisie / Renine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Jaarrapportage 2015 (verschenen maart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Mede beoordelen Jaarboek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Jaarrapportage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Publicaties n.a.v. gegevens 2016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890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Jaarrapportage 2016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Nefrovisie en sectie Registratie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dirty="0" smtClean="0"/>
              <a:t>T. Hoekstra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dirty="0" smtClean="0"/>
              <a:t>M.H Hemmelder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dirty="0" smtClean="0"/>
              <a:t>F.J. van Ittersum</a:t>
            </a:r>
          </a:p>
          <a:p>
            <a:pPr marL="1028700" lvl="1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Vervolg op rapportage 2014,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Jaarboek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dirty="0" smtClean="0"/>
              <a:t>Op hoofdlijnen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nl-NL" dirty="0" smtClean="0"/>
              <a:t>Ook gegevens over niertransplantatie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125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Nierfunctievervangende therapie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" t="2403" r="2592" b="3911"/>
          <a:stretch/>
        </p:blipFill>
        <p:spPr>
          <a:xfrm>
            <a:off x="466049" y="1327355"/>
            <a:ext cx="3663500" cy="263111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2403" r="1667" b="3911"/>
          <a:stretch/>
        </p:blipFill>
        <p:spPr>
          <a:xfrm>
            <a:off x="4878769" y="1327355"/>
            <a:ext cx="3681198" cy="263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7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Leeftijd: prevalentie en incidentie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t="2796" r="1672" b="4332"/>
          <a:stretch/>
        </p:blipFill>
        <p:spPr>
          <a:xfrm>
            <a:off x="4831572" y="1409197"/>
            <a:ext cx="3698895" cy="260826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t="2795" r="1822" b="4332"/>
          <a:stretch/>
        </p:blipFill>
        <p:spPr>
          <a:xfrm>
            <a:off x="584036" y="1409183"/>
            <a:ext cx="3639902" cy="260827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141465" y="1286073"/>
            <a:ext cx="822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Prevalentie</a:t>
            </a:r>
            <a:endParaRPr lang="nl-N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6589588" y="1286087"/>
            <a:ext cx="7296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Incidentie</a:t>
            </a:r>
            <a:endParaRPr lang="nl-N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2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Leeftijd: prevalentie naar behandeling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" t="3032" r="2130" b="4122"/>
          <a:stretch/>
        </p:blipFill>
        <p:spPr>
          <a:xfrm>
            <a:off x="395256" y="1368648"/>
            <a:ext cx="3675298" cy="260751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3031" r="1590" b="4123"/>
          <a:stretch/>
        </p:blipFill>
        <p:spPr>
          <a:xfrm>
            <a:off x="4666388" y="1368648"/>
            <a:ext cx="3692997" cy="26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7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Thuisdialyse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" t="3851" r="1515" b="3303"/>
          <a:stretch/>
        </p:blipFill>
        <p:spPr>
          <a:xfrm>
            <a:off x="548640" y="1345053"/>
            <a:ext cx="3698895" cy="260751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t="2612" r="1515" b="2652"/>
          <a:stretch/>
        </p:blipFill>
        <p:spPr>
          <a:xfrm>
            <a:off x="4748980" y="1345053"/>
            <a:ext cx="3704795" cy="266060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141465" y="1286073"/>
            <a:ext cx="97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% Prevalentie</a:t>
            </a:r>
            <a:endParaRPr lang="nl-N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987854" y="1286073"/>
            <a:ext cx="17508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Incidentie thuishemodialyse</a:t>
            </a:r>
            <a:endParaRPr lang="nl-NL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76546"/>
      </p:ext>
    </p:extLst>
  </p:cSld>
  <p:clrMapOvr>
    <a:masterClrMapping/>
  </p:clrMapOvr>
</p:sld>
</file>

<file path=ppt/theme/theme1.xml><?xml version="1.0" encoding="utf-8"?>
<a:theme xmlns:a="http://schemas.openxmlformats.org/drawingml/2006/main" name="NFN POWERPOINT_def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NFN POWERPOINT_defv1.potx</Template>
  <TotalTime>606</TotalTime>
  <Words>389</Words>
  <Application>Microsoft Office PowerPoint</Application>
  <PresentationFormat>Diavoorstelling (16:9)</PresentationFormat>
  <Paragraphs>127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2" baseType="lpstr">
      <vt:lpstr>Arial</vt:lpstr>
      <vt:lpstr>Calibri</vt:lpstr>
      <vt:lpstr>NFN POWERPOINT_defv1</vt:lpstr>
      <vt:lpstr>Sectie Registratie</vt:lpstr>
      <vt:lpstr>Inhoud</vt:lpstr>
      <vt:lpstr>Sectie Registratie</vt:lpstr>
      <vt:lpstr>Activiteiten</vt:lpstr>
      <vt:lpstr>Jaarrapportage 2016</vt:lpstr>
      <vt:lpstr>Nierfunctievervangende therapie</vt:lpstr>
      <vt:lpstr>Leeftijd: prevalentie en incidentie</vt:lpstr>
      <vt:lpstr>Leeftijd: prevalentie naar behandeling</vt:lpstr>
      <vt:lpstr>Thuisdialyse</vt:lpstr>
      <vt:lpstr>Thuisdialyse naar centrumgrootte</vt:lpstr>
      <vt:lpstr>Modaliteit na 1 jaar</vt:lpstr>
      <vt:lpstr>Fosfaat</vt:lpstr>
      <vt:lpstr>Conclusies Renine 2016</vt:lpstr>
      <vt:lpstr>Verdere ontwikkeling Renine</vt:lpstr>
      <vt:lpstr>eGFR 4</vt:lpstr>
      <vt:lpstr>Comorbiditeit</vt:lpstr>
      <vt:lpstr>Charlson en ICD-10</vt:lpstr>
      <vt:lpstr>Charlson groepen</vt:lpstr>
      <vt:lpstr>Werkwijze verdere ontwikkeling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Arnout  van der Heijden</dc:creator>
  <cp:lastModifiedBy>Hennie van IJzerloo</cp:lastModifiedBy>
  <cp:revision>53</cp:revision>
  <dcterms:created xsi:type="dcterms:W3CDTF">2016-03-18T13:11:23Z</dcterms:created>
  <dcterms:modified xsi:type="dcterms:W3CDTF">2017-12-13T20:55:15Z</dcterms:modified>
</cp:coreProperties>
</file>