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10" r:id="rId3"/>
    <p:sldId id="300" r:id="rId4"/>
    <p:sldId id="304" r:id="rId5"/>
    <p:sldId id="306" r:id="rId6"/>
    <p:sldId id="313" r:id="rId7"/>
    <p:sldId id="314" r:id="rId8"/>
    <p:sldId id="315" r:id="rId9"/>
    <p:sldId id="307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18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13" autoAdjust="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0D61E-4AF7-4ECF-8C13-2CDA819FEB35}" type="datetimeFigureOut">
              <a:rPr lang="nl-NL" smtClean="0"/>
              <a:pPr/>
              <a:t>28-3-2018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6D8AA-F12F-44C2-9091-27520C3E09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2247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24155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4544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78196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80855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10145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4572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4733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69585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xmlns="" val="183033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22000" y="1814635"/>
            <a:ext cx="8100000" cy="41253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&lt;datum&gt;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6414409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10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  <p:sldLayoutId id="2147483660" r:id="rId4"/>
    <p:sldLayoutId id="2147483652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  <p:hf sldNum="0"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5438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3813" indent="-322263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fro.n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https://richtlijnendatabase.n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828044" y="1268760"/>
            <a:ext cx="7920420" cy="288032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Ontwikkelingen RLC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(nieuwe) multidisciplinaire richtlijnen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voortgang (nieuwe) richtlijnen NfN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samenwerking LONT – </a:t>
            </a:r>
            <a:r>
              <a:rPr lang="nl-NL" sz="3200" b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Azam Nurmohammed</a:t>
            </a:r>
            <a:endParaRPr lang="nl-NL" sz="3200" b="1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jdelijke aanduiding voor tekst 3"/>
          <p:cNvSpPr txBox="1">
            <a:spLocks/>
          </p:cNvSpPr>
          <p:nvPr/>
        </p:nvSpPr>
        <p:spPr>
          <a:xfrm>
            <a:off x="828044" y="4378176"/>
            <a:ext cx="5346157" cy="635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Henk van Hamersvelt</a:t>
            </a: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lang="nl-NL" sz="2000" b="1" smtClean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kumimoji="0" lang="nl-NL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oorzitter Richtlijnencommissie (RLC)</a:t>
            </a:r>
            <a:endParaRPr kumimoji="0" lang="nl-NL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836712"/>
            <a:ext cx="8370480" cy="54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Implementatiefase:</a:t>
            </a:r>
            <a:endParaRPr lang="nl-NL" sz="2400" b="1" u="sng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NIV: chronische nierschade</a:t>
            </a:r>
          </a:p>
          <a:p>
            <a:pPr>
              <a:spcBef>
                <a:spcPts val="1800"/>
              </a:spcBef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Uitwerking (werkgroep</a:t>
            </a: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NfN: zwangerschap bij nierziekten (NfN samen met NVOG)</a:t>
            </a: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NIV: diabetische nefropathie (2 RLC leden)</a:t>
            </a: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NIV: hypertensieve crise (1 RLC lid)</a:t>
            </a:r>
          </a:p>
          <a:p>
            <a:pPr>
              <a:spcBef>
                <a:spcPts val="1800"/>
              </a:spcBef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Goedkeuring:</a:t>
            </a: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NfN: module predialyse als aanvulling op chronische nierschade</a:t>
            </a:r>
          </a:p>
          <a:p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b="1" u="sng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12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>
                <a:solidFill>
                  <a:schemeClr val="accent4">
                    <a:lumMod val="75000"/>
                  </a:schemeClr>
                </a:solidFill>
              </a:rPr>
              <a:t>Multidisciplinaire richtlijnen 2.0</a:t>
            </a:r>
            <a:endParaRPr lang="nl-NL" sz="320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370480" cy="482453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Alle nefrologische richtlijnen op </a:t>
            </a: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https://www.nefro.nl </a:t>
            </a:r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(met eventueel link naar andere websites)</a:t>
            </a:r>
          </a:p>
          <a:p>
            <a:pPr>
              <a:spcBef>
                <a:spcPts val="1200"/>
              </a:spcBef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Alle MDR richtlijnen 2.0 volgens modulaire opbouw in richtlijnen database FMS: </a:t>
            </a: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https://richtlijnendatabase.nl</a:t>
            </a:r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Nieuwe manier om richtlijnen te bekijken en te gebruiken</a:t>
            </a: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Ook relevante MDR richtlijnen van andere specialismes</a:t>
            </a:r>
          </a:p>
          <a:p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b="1" u="sng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12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Implementatie MDR richtlijnen 2.0</a:t>
            </a:r>
            <a:endParaRPr lang="nl-NL" sz="32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Richtlijnen database FMS (modulair)</a:t>
            </a:r>
            <a:endParaRPr lang="nl-NL" sz="32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8" y="1124744"/>
            <a:ext cx="8848725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al 4"/>
          <p:cNvSpPr/>
          <p:nvPr/>
        </p:nvSpPr>
        <p:spPr>
          <a:xfrm>
            <a:off x="5868144" y="2492896"/>
            <a:ext cx="1512168" cy="4320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Richtlijnen database FMS (profiel)</a:t>
            </a:r>
            <a:endParaRPr lang="nl-NL" sz="320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013" y="1111176"/>
            <a:ext cx="8181975" cy="5630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Nieuwe NfN richtlijnen in 2018</a:t>
            </a:r>
            <a:endParaRPr lang="nl-NL" sz="320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514496" cy="4968552"/>
          </a:xfrm>
        </p:spPr>
        <p:txBody>
          <a:bodyPr/>
          <a:lstStyle/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Richtlijnen </a:t>
            </a: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commentaarfase</a:t>
            </a: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ANCA vasculitis op basis van </a:t>
            </a: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KDIGO/EULAR</a:t>
            </a: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Behandeling DM bij CKD op basis </a:t>
            </a: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ERBP</a:t>
            </a: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Richtlijnen in ontwikkeling: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Genetisch onderzoek bij </a:t>
            </a: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nierziekten – </a:t>
            </a:r>
            <a:r>
              <a:rPr lang="nl-NL" sz="2400" smtClean="0">
                <a:solidFill>
                  <a:srgbClr val="FF0000"/>
                </a:solidFill>
              </a:rPr>
              <a:t>Albertien van Eerde</a:t>
            </a:r>
            <a:endParaRPr lang="nl-NL" sz="2400" smtClean="0">
              <a:solidFill>
                <a:srgbClr val="FF0000"/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BRMO richtlijn dialyseafdelingen</a:t>
            </a:r>
          </a:p>
          <a:p>
            <a:pPr>
              <a:lnSpc>
                <a:spcPts val="32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Richtlijnen in revisie: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Richtlijn dialysestrategie op basis KDOQI 2015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WIP richtlijn veilig werken bij hemodialyse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Mineraal en botstofwisseling op basis nieuwe KDIGO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Systemisch antitrombotisch beleid bij CKD en dialyse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87288"/>
            <a:ext cx="6984776" cy="533400"/>
          </a:xfrm>
        </p:spPr>
        <p:txBody>
          <a:bodyPr/>
          <a:lstStyle/>
          <a:p>
            <a:r>
              <a:rPr lang="nl-NL" sz="3200" smtClean="0"/>
              <a:t>Uitbreiding en geografische spreiding RLC</a:t>
            </a:r>
            <a:endParaRPr lang="nl-NL" sz="32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5-puntige ster 33"/>
          <p:cNvSpPr/>
          <p:nvPr/>
        </p:nvSpPr>
        <p:spPr>
          <a:xfrm>
            <a:off x="6062463" y="3501008"/>
            <a:ext cx="360040" cy="328811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5-puntige ster 34"/>
          <p:cNvSpPr/>
          <p:nvPr/>
        </p:nvSpPr>
        <p:spPr>
          <a:xfrm>
            <a:off x="6062463" y="2708920"/>
            <a:ext cx="360040" cy="328811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/>
          <p:cNvSpPr/>
          <p:nvPr/>
        </p:nvSpPr>
        <p:spPr>
          <a:xfrm>
            <a:off x="6562434" y="2708920"/>
            <a:ext cx="1949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mtClean="0">
                <a:solidFill>
                  <a:schemeClr val="accent1">
                    <a:lumMod val="75000"/>
                  </a:schemeClr>
                </a:solidFill>
              </a:rPr>
              <a:t>Regionaal centrum</a:t>
            </a:r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6566519" y="3501008"/>
            <a:ext cx="2109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mtClean="0">
                <a:solidFill>
                  <a:schemeClr val="accent1">
                    <a:lumMod val="75000"/>
                  </a:schemeClr>
                </a:solidFill>
              </a:rPr>
              <a:t>Universitair centrum</a:t>
            </a:r>
            <a:endParaRPr lang="nl-NL"/>
          </a:p>
        </p:txBody>
      </p:sp>
      <p:grpSp>
        <p:nvGrpSpPr>
          <p:cNvPr id="41" name="Groep 40"/>
          <p:cNvGrpSpPr/>
          <p:nvPr/>
        </p:nvGrpSpPr>
        <p:grpSpPr>
          <a:xfrm>
            <a:off x="953244" y="692696"/>
            <a:ext cx="4914900" cy="6048672"/>
            <a:chOff x="953244" y="692696"/>
            <a:chExt cx="4914900" cy="6048672"/>
          </a:xfrm>
        </p:grpSpPr>
        <p:grpSp>
          <p:nvGrpSpPr>
            <p:cNvPr id="33" name="Groep 32"/>
            <p:cNvGrpSpPr/>
            <p:nvPr/>
          </p:nvGrpSpPr>
          <p:grpSpPr>
            <a:xfrm>
              <a:off x="953244" y="702518"/>
              <a:ext cx="4914900" cy="6038850"/>
              <a:chOff x="467544" y="702518"/>
              <a:chExt cx="4914900" cy="6038850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7544" y="702518"/>
                <a:ext cx="4914900" cy="6038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5-puntige ster 7"/>
              <p:cNvSpPr/>
              <p:nvPr/>
            </p:nvSpPr>
            <p:spPr>
              <a:xfrm>
                <a:off x="1619672" y="3645024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5-puntige ster 8"/>
              <p:cNvSpPr/>
              <p:nvPr/>
            </p:nvSpPr>
            <p:spPr>
              <a:xfrm>
                <a:off x="1619672" y="4869160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5-puntige ster 9"/>
              <p:cNvSpPr/>
              <p:nvPr/>
            </p:nvSpPr>
            <p:spPr>
              <a:xfrm>
                <a:off x="2843808" y="4437112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" name="5-puntige ster 10"/>
              <p:cNvSpPr/>
              <p:nvPr/>
            </p:nvSpPr>
            <p:spPr>
              <a:xfrm>
                <a:off x="2195736" y="2564904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" name="5-puntige ster 11"/>
              <p:cNvSpPr/>
              <p:nvPr/>
            </p:nvSpPr>
            <p:spPr>
              <a:xfrm>
                <a:off x="1763688" y="3933056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" name="5-puntige ster 12"/>
              <p:cNvSpPr/>
              <p:nvPr/>
            </p:nvSpPr>
            <p:spPr>
              <a:xfrm>
                <a:off x="2987824" y="5013176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" name="5-puntige ster 13"/>
              <p:cNvSpPr/>
              <p:nvPr/>
            </p:nvSpPr>
            <p:spPr>
              <a:xfrm>
                <a:off x="2771800" y="3068960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0" name="5-puntige ster 19"/>
              <p:cNvSpPr/>
              <p:nvPr/>
            </p:nvSpPr>
            <p:spPr>
              <a:xfrm>
                <a:off x="3635896" y="4293096"/>
                <a:ext cx="360040" cy="328811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2" name="5-puntige ster 21"/>
              <p:cNvSpPr/>
              <p:nvPr/>
            </p:nvSpPr>
            <p:spPr>
              <a:xfrm>
                <a:off x="4355976" y="1227981"/>
                <a:ext cx="432048" cy="400819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mtClean="0"/>
                  <a:t>2</a:t>
                </a:r>
                <a:endParaRPr lang="nl-NL"/>
              </a:p>
            </p:txBody>
          </p:sp>
          <p:sp>
            <p:nvSpPr>
              <p:cNvPr id="25" name="5-puntige ster 24"/>
              <p:cNvSpPr/>
              <p:nvPr/>
            </p:nvSpPr>
            <p:spPr>
              <a:xfrm>
                <a:off x="2771800" y="3356992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5-puntige ster 25"/>
              <p:cNvSpPr/>
              <p:nvPr/>
            </p:nvSpPr>
            <p:spPr>
              <a:xfrm>
                <a:off x="3275856" y="3501008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5-puntige ster 26"/>
              <p:cNvSpPr/>
              <p:nvPr/>
            </p:nvSpPr>
            <p:spPr>
              <a:xfrm>
                <a:off x="2051720" y="3284984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5-puntige ster 27"/>
              <p:cNvSpPr/>
              <p:nvPr/>
            </p:nvSpPr>
            <p:spPr>
              <a:xfrm>
                <a:off x="2051720" y="4509120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" name="5-puntige ster 28"/>
              <p:cNvSpPr/>
              <p:nvPr/>
            </p:nvSpPr>
            <p:spPr>
              <a:xfrm>
                <a:off x="3347864" y="6165304"/>
                <a:ext cx="360040" cy="328811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0" name="5-puntige ster 29"/>
              <p:cNvSpPr/>
              <p:nvPr/>
            </p:nvSpPr>
            <p:spPr>
              <a:xfrm>
                <a:off x="2339752" y="3140968"/>
                <a:ext cx="360040" cy="328811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2" name="5-puntige ster 31"/>
              <p:cNvSpPr/>
              <p:nvPr/>
            </p:nvSpPr>
            <p:spPr>
              <a:xfrm>
                <a:off x="2555776" y="3501008"/>
                <a:ext cx="504056" cy="400819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mtClean="0"/>
                  <a:t>2</a:t>
                </a:r>
                <a:endParaRPr lang="nl-NL"/>
              </a:p>
            </p:txBody>
          </p:sp>
        </p:grpSp>
        <p:cxnSp>
          <p:nvCxnSpPr>
            <p:cNvPr id="39" name="Rechte verbindingslijn 38"/>
            <p:cNvCxnSpPr/>
            <p:nvPr/>
          </p:nvCxnSpPr>
          <p:spPr>
            <a:xfrm>
              <a:off x="971600" y="692696"/>
              <a:ext cx="0" cy="60486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>
                <a:solidFill>
                  <a:schemeClr val="accent4">
                    <a:lumMod val="75000"/>
                  </a:schemeClr>
                </a:solidFill>
              </a:rPr>
              <a:t>FMS richtlijnen 2.0 (rapport 2011)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930129"/>
            <a:ext cx="8370480" cy="5163167"/>
          </a:xfrm>
        </p:spPr>
        <p:txBody>
          <a:bodyPr/>
          <a:lstStyle/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i="1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i="1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611560" y="1596856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Aanbevelingen over proces en methodologie van richtlijnontwikkeling.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Aanbevelingen over implementatie en organisatie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400" b="1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Financiering richtlijnontwikkeling met SKMS gelden (Stichting Kwaliteitsgelden Medisch Specialisten) 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b="1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Ondersteuning door KIMS (KennisInsituut van federatie Medisch Specialisten)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b="1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Radboudumc">
      <a:dk1>
        <a:srgbClr val="000000"/>
      </a:dk1>
      <a:lt1>
        <a:sysClr val="window" lastClr="FFFFFF"/>
      </a:lt1>
      <a:dk2>
        <a:srgbClr val="00AFDC"/>
      </a:dk2>
      <a:lt2>
        <a:srgbClr val="FFFFFF"/>
      </a:lt2>
      <a:accent1>
        <a:srgbClr val="006991"/>
      </a:accent1>
      <a:accent2>
        <a:srgbClr val="7FB4C8"/>
      </a:accent2>
      <a:accent3>
        <a:srgbClr val="00AFDC"/>
      </a:accent3>
      <a:accent4>
        <a:srgbClr val="7FD7ED"/>
      </a:accent4>
      <a:accent5>
        <a:srgbClr val="CCCCCC"/>
      </a:accent5>
      <a:accent6>
        <a:srgbClr val="E6E6E6"/>
      </a:accent6>
      <a:hlink>
        <a:srgbClr val="000000"/>
      </a:hlink>
      <a:folHlink>
        <a:srgbClr val="00AFDC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706</TotalTime>
  <Words>269</Words>
  <Application>Microsoft Office PowerPoint</Application>
  <PresentationFormat>Diavoorstelling (4:3)</PresentationFormat>
  <Paragraphs>70</Paragraphs>
  <Slides>9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Default Theme</vt:lpstr>
      <vt:lpstr>Dia 1</vt:lpstr>
      <vt:lpstr>Multidisciplinaire richtlijnen 2.0</vt:lpstr>
      <vt:lpstr>Implementatie MDR richtlijnen 2.0</vt:lpstr>
      <vt:lpstr>Richtlijnen database FMS (modulair)</vt:lpstr>
      <vt:lpstr>Richtlijnen database FMS (profiel)</vt:lpstr>
      <vt:lpstr>Nieuwe NfN richtlijnen in 2018</vt:lpstr>
      <vt:lpstr>Uitbreiding en geografische spreiding RLC</vt:lpstr>
      <vt:lpstr>Dia 8</vt:lpstr>
      <vt:lpstr>FMS richtlijnen 2.0 (rapport 2011)</vt:lpstr>
    </vt:vector>
  </TitlesOfParts>
  <Company>UMC St Radboud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Uitdagingen voor RLC</dc:title>
  <dc:creator>van Hamersvelt</dc:creator>
  <cp:lastModifiedBy>van Hamersvelt</cp:lastModifiedBy>
  <cp:revision>84</cp:revision>
  <dcterms:created xsi:type="dcterms:W3CDTF">2016-12-12T09:50:00Z</dcterms:created>
  <dcterms:modified xsi:type="dcterms:W3CDTF">2018-03-28T07:29:25Z</dcterms:modified>
</cp:coreProperties>
</file>