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287" r:id="rId3"/>
    <p:sldId id="288" r:id="rId4"/>
    <p:sldId id="289" r:id="rId5"/>
    <p:sldId id="290" r:id="rId6"/>
    <p:sldId id="302" r:id="rId7"/>
    <p:sldId id="291" r:id="rId8"/>
    <p:sldId id="292" r:id="rId9"/>
    <p:sldId id="293" r:id="rId10"/>
    <p:sldId id="295" r:id="rId11"/>
    <p:sldId id="294" r:id="rId12"/>
    <p:sldId id="311" r:id="rId13"/>
    <p:sldId id="296" r:id="rId14"/>
    <p:sldId id="299" r:id="rId15"/>
    <p:sldId id="303" r:id="rId16"/>
    <p:sldId id="304" r:id="rId17"/>
    <p:sldId id="307" r:id="rId18"/>
    <p:sldId id="298" r:id="rId19"/>
    <p:sldId id="306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536" y="72"/>
      </p:cViewPr>
      <p:guideLst>
        <p:guide orient="horz" pos="2160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D0D5-26A8-4185-963F-08FB418FBEFA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36EE-7E5F-4287-856D-311C80206A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7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92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6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68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8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62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33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6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00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49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08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23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E009-96DD-4620-8AD1-258AB6620E4D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98596-996B-4D54-B55E-B6C7A001B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46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2ahUKEwjc3ragso3aAhUFzxQKHWtNCUAQjRx6BAgAEAU&amp;url=http://perkamentus.blogspot.com/2017/08/post-uit-het-verleden.html&amp;psig=AOvVaw22smaeRj1QxgbJ8w8WDQwi&amp;ust=152227064109931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K14bC9IraAhXCOhQKHfvZC2gQjRx6BAgAEAU&amp;url=https://frederikemewe.nl/home/attachment/pijl-roze-horizontaal/&amp;psig=AOvVaw1PRheUqpptvAjmykpBJq7W&amp;ust=1522185346140357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l/url?sa=i&amp;rct=j&amp;q=&amp;esrc=s&amp;source=images&amp;cd=&amp;cad=rja&amp;uact=8&amp;ved=2ahUKEwjh5YvX94raAhXDyRQKHcNeAegQjRx6BAgAEAU&amp;url=http://slideplayer.nl/slide/2164388/&amp;psig=AOvVaw1qyz4VRI_bBI2QQM5xC7q5&amp;ust=1522186186297506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03648" y="908720"/>
            <a:ext cx="673224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/>
              <a:t>LANDELIJKE NIERTRANSPLANTATIE RICHTLIJNEN</a:t>
            </a:r>
            <a:endParaRPr lang="nl-NL" sz="3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362668" cy="12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71782" y="3923764"/>
            <a:ext cx="7712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200" b="1" dirty="0" smtClean="0"/>
              <a:t>S. </a:t>
            </a:r>
            <a:r>
              <a:rPr lang="nl-NL" sz="2200" b="1" dirty="0" err="1" smtClean="0"/>
              <a:t>Azam</a:t>
            </a:r>
            <a:r>
              <a:rPr lang="nl-NL" sz="2200" b="1" dirty="0" smtClean="0"/>
              <a:t> Nurmohamed, internist-nefroloog  VU medisch centrum</a:t>
            </a:r>
          </a:p>
          <a:p>
            <a:pPr algn="ctr"/>
            <a:r>
              <a:rPr lang="nl-NL" sz="2000" dirty="0" smtClean="0"/>
              <a:t>Namens het Landelijk Overleg Nier Transplantatie (LONT)</a:t>
            </a:r>
          </a:p>
        </p:txBody>
      </p:sp>
    </p:spTree>
    <p:extLst>
      <p:ext uri="{BB962C8B-B14F-4D97-AF65-F5344CB8AC3E}">
        <p14:creationId xmlns:p14="http://schemas.microsoft.com/office/powerpoint/2010/main" val="24334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0067"/>
              </p:ext>
            </p:extLst>
          </p:nvPr>
        </p:nvGraphicFramePr>
        <p:xfrm>
          <a:off x="323528" y="620688"/>
          <a:ext cx="8496944" cy="60919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8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effectLst/>
                        </a:rPr>
                        <a:t>Naam richtlijn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effectLst/>
                        </a:rPr>
                        <a:t>Coördinator/voorzitter werkgroep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effectLst/>
                        </a:rPr>
                        <a:t>Concept afgerond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/>
                          <a:ea typeface="Times New Roman"/>
                        </a:rPr>
                        <a:t>Monitoring allograft functie 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/>
                          <a:ea typeface="Times New Roman"/>
                        </a:rPr>
                        <a:t>(nierfunctie, urine, bloedbeeld, leverenzymen)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NIO’s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AMC?</a:t>
                      </a:r>
                      <a:endParaRPr lang="nl-N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4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PTDM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Aiko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 Vries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√</a:t>
                      </a:r>
                      <a:endParaRPr lang="nl-N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</a:rPr>
                        <a:t>cardiovasculaire preventie 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2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Dyslipidemie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  Hypertensie</a:t>
                      </a:r>
                      <a:endParaRPr lang="nl-N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Aiko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 Vries + </a:t>
                      </a:r>
                      <a:r>
                        <a:rPr lang="nl-NL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NIO’s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VUmc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Kidney transplant bone disease</a:t>
                      </a:r>
                      <a:endParaRPr lang="nl-N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Azam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Nurmohamed</a:t>
                      </a:r>
                      <a:endParaRPr lang="nl-N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√</a:t>
                      </a:r>
                      <a:endParaRPr lang="nl-N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</a:rPr>
                        <a:t>Antibody incompatibele transplantatie en rejectiebehandeling 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HLAi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transplantatie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ABOi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transplantatie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Cellulaire rejectie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Vasculaire rejectie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Humorale rejectie (acuut en chronisch)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Maarten</a:t>
                      </a:r>
                      <a:r>
                        <a:rPr lang="nl-NL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Christiaans</a:t>
                      </a:r>
                      <a:endParaRPr lang="nl-NL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Annelies 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Weerd</a:t>
                      </a:r>
                    </a:p>
                    <a:p>
                      <a:pPr marL="47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Annelies</a:t>
                      </a:r>
                      <a:r>
                        <a:rPr lang="nl-NL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 Weerd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l-NL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Aiko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Vries, Frederieke Bemelman, 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Marije</a:t>
                      </a:r>
                      <a:r>
                        <a:rPr lang="nl-NL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Baas 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Michiel Betjes</a:t>
                      </a:r>
                      <a:endParaRPr lang="nl-NL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±</a:t>
                      </a:r>
                    </a:p>
                    <a:p>
                      <a:endParaRPr lang="nl-NL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8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</a:rPr>
                        <a:t>Infectie:  profylaxe/surveillance/vaccinatie 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</a:rPr>
                        <a:t>Therapie BKVAN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Marcia Kho/ Jacqueline 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van de 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Wetering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9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</a:rPr>
                        <a:t>Surveillance maligniteit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Arjan 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van 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Zuilen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  <a:latin typeface="Calibri"/>
                          <a:ea typeface="Times New Roman"/>
                        </a:rPr>
                        <a:t>Immuunsuppressie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Inductie behandeling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Onderhoudsbehandeling het eerste jaar na transplantatie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Onderhoudsbehandeling vanaf het eerste jaar na transplantatie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Frederieke Bemelman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11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</a:rPr>
                        <a:t>Beleid omtrent het falend transplantaat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Jacqueline </a:t>
                      </a:r>
                      <a:r>
                        <a:rPr lang="nl-NL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van de </a:t>
                      </a:r>
                      <a:r>
                        <a:rPr lang="nl-NL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Wetering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359532" y="148570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Landelijke transplantatie richtlijnen: nazorg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248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253"/>
            <a:ext cx="4290837" cy="319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414440" cy="3473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576253" y="262381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GRADE</a:t>
            </a:r>
            <a:endParaRPr lang="nl-NL" sz="24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422642" y="6008839"/>
            <a:ext cx="86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SORT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8862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beeldingsresultaat voor kattebelletj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056784" cy="50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59532" y="188640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Landelijke transplantatie richtlijnen</a:t>
            </a:r>
            <a:endParaRPr lang="nl-NL" sz="24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1187624" y="6021288"/>
            <a:ext cx="74888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Eerst maar opstellen van een discussiestuk en verkrijgen van </a:t>
            </a:r>
            <a:r>
              <a:rPr lang="nl-NL" dirty="0" err="1" smtClean="0"/>
              <a:t>consenus</a:t>
            </a:r>
            <a:r>
              <a:rPr lang="nl-NL" dirty="0" smtClean="0"/>
              <a:t>. Nog geen “GRADE” </a:t>
            </a:r>
            <a:r>
              <a:rPr lang="nl-NL" dirty="0" err="1" smtClean="0"/>
              <a:t>danwel</a:t>
            </a:r>
            <a:r>
              <a:rPr lang="nl-NL" dirty="0" smtClean="0"/>
              <a:t> “SORT” gradering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11" y="548680"/>
            <a:ext cx="4772025" cy="7524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9" name="Picture 5" descr="Afbeeldingsresultaat voor pij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621">
            <a:off x="2100560" y="1078008"/>
            <a:ext cx="5453434" cy="310584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753391" cy="20110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5" name="Picture 11" descr="Afbeeldingsresultaat voor lichtjaa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b="14954"/>
          <a:stretch/>
        </p:blipFill>
        <p:spPr bwMode="auto">
          <a:xfrm>
            <a:off x="145350" y="2204864"/>
            <a:ext cx="3984377" cy="20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15616" y="5232451"/>
            <a:ext cx="2952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NTV heeft enkele lichtjaren achterstand op de NFN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1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320774" cy="5308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772816"/>
            <a:ext cx="6381361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80112" y="476672"/>
            <a:ext cx="345259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NTV heeft geen RLC</a:t>
            </a:r>
          </a:p>
          <a:p>
            <a:r>
              <a:rPr lang="nl-NL" dirty="0" smtClean="0"/>
              <a:t>Het LONT is verantwoordelijk voor transplantatierichtlijnen (“kleine club”)</a:t>
            </a:r>
          </a:p>
        </p:txBody>
      </p:sp>
    </p:spTree>
    <p:extLst>
      <p:ext uri="{BB962C8B-B14F-4D97-AF65-F5344CB8AC3E}">
        <p14:creationId xmlns:p14="http://schemas.microsoft.com/office/powerpoint/2010/main" val="32690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251520" y="260648"/>
            <a:ext cx="8383302" cy="5140623"/>
            <a:chOff x="5122" y="188640"/>
            <a:chExt cx="10399525" cy="614873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" y="188640"/>
              <a:ext cx="3663918" cy="61487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9" y="188640"/>
              <a:ext cx="3357172" cy="61487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18" y="188640"/>
              <a:ext cx="3521329" cy="61487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0142"/>
            <a:ext cx="2838626" cy="115721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75656" y="5834081"/>
            <a:ext cx="26856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NFN heeft ca 80 richtlijnen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2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04986"/>
            <a:ext cx="4319441" cy="6648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339752" y="5229200"/>
            <a:ext cx="4032448" cy="720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25" y="404664"/>
            <a:ext cx="4029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3851917" y="1772816"/>
            <a:ext cx="652746" cy="4761820"/>
            <a:chOff x="3851917" y="1772816"/>
            <a:chExt cx="652746" cy="4761820"/>
          </a:xfrm>
        </p:grpSpPr>
        <p:sp>
          <p:nvSpPr>
            <p:cNvPr id="3" name="Tekstvak 2"/>
            <p:cNvSpPr txBox="1"/>
            <p:nvPr/>
          </p:nvSpPr>
          <p:spPr>
            <a:xfrm>
              <a:off x="3851920" y="1772816"/>
              <a:ext cx="65274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2016</a:t>
              </a:r>
              <a:endParaRPr lang="nl-NL" b="1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3851919" y="3356992"/>
              <a:ext cx="65274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2012</a:t>
              </a:r>
              <a:endParaRPr lang="nl-NL" b="1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851918" y="4149080"/>
              <a:ext cx="65274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2007</a:t>
              </a:r>
              <a:endParaRPr lang="nl-NL" b="1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851917" y="6165304"/>
              <a:ext cx="65274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2011</a:t>
              </a:r>
              <a:endParaRPr lang="nl-NL" b="1" dirty="0"/>
            </a:p>
          </p:txBody>
        </p:sp>
      </p:grpSp>
      <p:sp>
        <p:nvSpPr>
          <p:cNvPr id="5" name="Tekstvak 4"/>
          <p:cNvSpPr txBox="1"/>
          <p:nvPr/>
        </p:nvSpPr>
        <p:spPr>
          <a:xfrm>
            <a:off x="6660232" y="2601778"/>
            <a:ext cx="23042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LONT: Slechts 4, en ook deels gedateerde richtlijnen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1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3402"/>
            <a:ext cx="4433305" cy="52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7" y="188640"/>
            <a:ext cx="1976900" cy="7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5" r="1"/>
          <a:stretch/>
        </p:blipFill>
        <p:spPr bwMode="auto">
          <a:xfrm>
            <a:off x="6099542" y="1196752"/>
            <a:ext cx="9749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/>
          <a:stretch/>
        </p:blipFill>
        <p:spPr bwMode="auto">
          <a:xfrm>
            <a:off x="6061880" y="4285453"/>
            <a:ext cx="128184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13" y="2629269"/>
            <a:ext cx="15446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38" y="1938254"/>
            <a:ext cx="11969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11517" r="-1" b="18600"/>
          <a:stretch/>
        </p:blipFill>
        <p:spPr bwMode="auto">
          <a:xfrm>
            <a:off x="6084044" y="5012528"/>
            <a:ext cx="10187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20386" b="21262"/>
          <a:stretch/>
        </p:blipFill>
        <p:spPr bwMode="auto">
          <a:xfrm>
            <a:off x="6096291" y="3781397"/>
            <a:ext cx="1479899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44" y="3311244"/>
            <a:ext cx="1668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30" y="5653605"/>
            <a:ext cx="1660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370540" y="416224"/>
            <a:ext cx="4909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Samenwerking 8 transplantatiecentra in NL !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1995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9532" y="332656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Landelijke transplantatierichtlijnen: stappenplan</a:t>
            </a: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528913" y="980728"/>
            <a:ext cx="65714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Aanloop naar LONT Oktober 2018: bespreken 4 onderwerpen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Voorbereiding levende donor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Voorbereiding ontvanger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Botziekte na niertransplantatie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PTDM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 Becommentariëring RLC</a:t>
            </a:r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1528913" y="3212976"/>
            <a:ext cx="63428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Aanloop naar LONT maart 2019: bespreken 7 onderwerpen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Monitoring allograft functie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Immuunsuppressie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Rejectiebehandeling, </a:t>
            </a:r>
            <a:r>
              <a:rPr lang="nl-NL" sz="2000" dirty="0" err="1" smtClean="0"/>
              <a:t>HLAi</a:t>
            </a:r>
            <a:r>
              <a:rPr lang="nl-NL" sz="2000" dirty="0" smtClean="0"/>
              <a:t> en AB0i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CVRM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Surveillance infectie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Surveillance maligniteit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Beleid bij falend transplantaat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 Becommentariëring RLC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02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9532" y="332656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Landelijke transplantatierichtlijnen: conclusie</a:t>
            </a: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558458" y="1188035"/>
            <a:ext cx="7334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Plan voor ontwikkeling landelijke transplantatierichtlijnen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Grote achterstand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Beginfase</a:t>
            </a:r>
            <a:endParaRPr lang="nl-NL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Samenwerking 8 transplantatiecentra wordt steeds beter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Ieder centrum is eigenaar van een domein </a:t>
            </a:r>
            <a:r>
              <a:rPr lang="nl-NL" sz="1200" dirty="0" smtClean="0"/>
              <a:t>(het geheel blijft een kleine club)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Hopelijk 2018/2019 afronding conceptversies </a:t>
            </a:r>
            <a:r>
              <a:rPr lang="nl-NL" sz="1200" dirty="0" smtClean="0"/>
              <a:t>(eerder is zeker niet haalbaar)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Doorontwikkeling na opstellen van discussiestuk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095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6632"/>
            <a:ext cx="86201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467544" y="5013176"/>
            <a:ext cx="266429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75" y="223838"/>
            <a:ext cx="6753225" cy="641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986"/>
            <a:ext cx="4319441" cy="6648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96136" y="1412776"/>
            <a:ext cx="2952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Alle richtlijnen op de website van NTV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9512" y="332656"/>
            <a:ext cx="8784976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2200" b="1" dirty="0" smtClean="0"/>
              <a:t>30 juni 2015     Eerste telefonische vergadering LONT richtlijnenwerkgroep</a:t>
            </a:r>
            <a:endParaRPr lang="nl-NL" sz="2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611188" y="1155750"/>
            <a:ext cx="737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Doel: ontwikkelen nieuwe richtlijnen; upgraden bestaande richtlijnen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699490" y="1656381"/>
            <a:ext cx="1758728" cy="1054019"/>
            <a:chOff x="755576" y="1891124"/>
            <a:chExt cx="1758728" cy="1054019"/>
          </a:xfrm>
        </p:grpSpPr>
        <p:sp>
          <p:nvSpPr>
            <p:cNvPr id="5" name="Tekstvak 4"/>
            <p:cNvSpPr txBox="1"/>
            <p:nvPr/>
          </p:nvSpPr>
          <p:spPr>
            <a:xfrm>
              <a:off x="755576" y="2204864"/>
              <a:ext cx="620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NTV</a:t>
              </a:r>
              <a:endParaRPr lang="nl-NL" sz="2000" dirty="0"/>
            </a:p>
          </p:txBody>
        </p:sp>
        <p:cxnSp>
          <p:nvCxnSpPr>
            <p:cNvPr id="7" name="Rechte verbindingslijn met pijl 6"/>
            <p:cNvCxnSpPr/>
            <p:nvPr/>
          </p:nvCxnSpPr>
          <p:spPr>
            <a:xfrm flipV="1">
              <a:off x="1332978" y="2060848"/>
              <a:ext cx="430710" cy="32868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met pijl 7"/>
            <p:cNvCxnSpPr/>
            <p:nvPr/>
          </p:nvCxnSpPr>
          <p:spPr>
            <a:xfrm>
              <a:off x="1332978" y="2418693"/>
              <a:ext cx="430710" cy="31100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1751129" y="1891124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NFN</a:t>
              </a:r>
              <a:endParaRPr lang="nl-NL" sz="2000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711327" y="2545033"/>
              <a:ext cx="802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NVVH</a:t>
              </a:r>
              <a:endParaRPr lang="nl-NL" sz="2000" dirty="0"/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611188" y="2900648"/>
            <a:ext cx="714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Kennisinstituut</a:t>
            </a:r>
            <a:r>
              <a:rPr lang="en-US" sz="2000" dirty="0" smtClean="0"/>
              <a:t> </a:t>
            </a:r>
            <a:r>
              <a:rPr lang="en-US" sz="2000" dirty="0" err="1"/>
              <a:t>Medische</a:t>
            </a:r>
            <a:r>
              <a:rPr lang="en-US" sz="2000" dirty="0"/>
              <a:t> </a:t>
            </a:r>
            <a:r>
              <a:rPr lang="en-US" sz="2000" dirty="0" err="1"/>
              <a:t>Specialisten</a:t>
            </a:r>
            <a:r>
              <a:rPr lang="en-US" sz="2000" dirty="0"/>
              <a:t> (</a:t>
            </a:r>
            <a:r>
              <a:rPr lang="en-US" sz="2000" dirty="0" err="1" smtClean="0"/>
              <a:t>KiMS</a:t>
            </a:r>
            <a:r>
              <a:rPr lang="en-US" sz="2000" dirty="0" smtClean="0"/>
              <a:t>): </a:t>
            </a:r>
            <a:r>
              <a:rPr lang="en-US" sz="2000" dirty="0" err="1" smtClean="0"/>
              <a:t>voor</a:t>
            </a:r>
            <a:r>
              <a:rPr lang="en-US" sz="2000" dirty="0" smtClean="0"/>
              <a:t> nu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ambitieus</a:t>
            </a:r>
            <a:endParaRPr lang="nl-NL" sz="2000" dirty="0"/>
          </a:p>
        </p:txBody>
      </p:sp>
      <p:sp>
        <p:nvSpPr>
          <p:cNvPr id="13" name="Tekstvak 12"/>
          <p:cNvSpPr txBox="1"/>
          <p:nvPr/>
        </p:nvSpPr>
        <p:spPr>
          <a:xfrm>
            <a:off x="632304" y="3573016"/>
            <a:ext cx="865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Zo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mogelijk</a:t>
            </a:r>
            <a:r>
              <a:rPr lang="en-US" sz="2000" dirty="0" smtClean="0"/>
              <a:t> </a:t>
            </a:r>
            <a:r>
              <a:rPr lang="en-US" sz="2000" dirty="0" err="1" smtClean="0"/>
              <a:t>aansluitend</a:t>
            </a:r>
            <a:r>
              <a:rPr lang="en-US" sz="2000" dirty="0" smtClean="0"/>
              <a:t> op </a:t>
            </a:r>
            <a:r>
              <a:rPr lang="en-US" sz="2000" dirty="0" err="1" smtClean="0"/>
              <a:t>internationale</a:t>
            </a:r>
            <a:r>
              <a:rPr lang="en-US" sz="2000" dirty="0" smtClean="0"/>
              <a:t> </a:t>
            </a:r>
            <a:r>
              <a:rPr lang="en-US" sz="2000" dirty="0" err="1" smtClean="0"/>
              <a:t>richtlijnen</a:t>
            </a:r>
            <a:r>
              <a:rPr lang="en-US" sz="2000" dirty="0" smtClean="0"/>
              <a:t> </a:t>
            </a:r>
            <a:r>
              <a:rPr lang="en-US" sz="1600" dirty="0" smtClean="0"/>
              <a:t>(KDIGO, BTS, ERBP, CARI)</a:t>
            </a:r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>
            <a:off x="611188" y="4221088"/>
            <a:ext cx="388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Gradering </a:t>
            </a:r>
            <a:r>
              <a:rPr lang="nl-NL" sz="2000" dirty="0"/>
              <a:t>(SORT, </a:t>
            </a:r>
            <a:r>
              <a:rPr lang="nl-NL" sz="2000" dirty="0" smtClean="0"/>
              <a:t>GRADE)?</a:t>
            </a:r>
            <a:endParaRPr lang="nl-NL" sz="2000" dirty="0"/>
          </a:p>
        </p:txBody>
      </p:sp>
      <p:sp>
        <p:nvSpPr>
          <p:cNvPr id="15" name="Rechthoek 14"/>
          <p:cNvSpPr/>
          <p:nvPr/>
        </p:nvSpPr>
        <p:spPr>
          <a:xfrm>
            <a:off x="595728" y="4869160"/>
            <a:ext cx="388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err="1" smtClean="0"/>
              <a:t>Patiëntenparticipatie</a:t>
            </a:r>
            <a:endParaRPr lang="nl-NL" sz="2000" dirty="0"/>
          </a:p>
        </p:txBody>
      </p:sp>
      <p:sp>
        <p:nvSpPr>
          <p:cNvPr id="16" name="Rechthoek 15"/>
          <p:cNvSpPr/>
          <p:nvPr/>
        </p:nvSpPr>
        <p:spPr>
          <a:xfrm>
            <a:off x="611188" y="5589240"/>
            <a:ext cx="2533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Relatie met onderzoek</a:t>
            </a:r>
          </a:p>
        </p:txBody>
      </p:sp>
    </p:spTree>
    <p:extLst>
      <p:ext uri="{BB962C8B-B14F-4D97-AF65-F5344CB8AC3E}">
        <p14:creationId xmlns:p14="http://schemas.microsoft.com/office/powerpoint/2010/main" val="8026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9845" y="184540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Voorbereiding ontvanger</a:t>
            </a:r>
            <a:endParaRPr lang="nl-NL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759845" y="236049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Voorbereiding donor</a:t>
            </a:r>
            <a:endParaRPr lang="nl-NL" sz="1400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2123728" y="1504529"/>
            <a:ext cx="0" cy="86409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723875" y="1196752"/>
            <a:ext cx="799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operatie</a:t>
            </a:r>
            <a:endParaRPr lang="nl-NL" sz="1400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004048" y="1845405"/>
            <a:ext cx="0" cy="52322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5004048" y="2504510"/>
            <a:ext cx="34563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3943" y="1265882"/>
            <a:ext cx="371475" cy="284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2958356" y="288371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 smtClean="0"/>
              <a:t>0-12 maanden</a:t>
            </a:r>
          </a:p>
          <a:p>
            <a:pPr algn="ctr"/>
            <a:r>
              <a:rPr lang="nl-NL" sz="1400" dirty="0" smtClean="0"/>
              <a:t>UMC</a:t>
            </a:r>
            <a:endParaRPr lang="nl-NL" sz="1400" dirty="0"/>
          </a:p>
        </p:txBody>
      </p:sp>
      <p:sp>
        <p:nvSpPr>
          <p:cNvPr id="15" name="Tekstvak 14"/>
          <p:cNvSpPr txBox="1"/>
          <p:nvPr/>
        </p:nvSpPr>
        <p:spPr>
          <a:xfrm>
            <a:off x="6228184" y="2883714"/>
            <a:ext cx="1507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 smtClean="0"/>
              <a:t>Primaire verwijzer</a:t>
            </a:r>
            <a:endParaRPr lang="nl-NL" sz="1400" dirty="0"/>
          </a:p>
        </p:txBody>
      </p:sp>
      <p:sp>
        <p:nvSpPr>
          <p:cNvPr id="16" name="Tekstvak 15"/>
          <p:cNvSpPr txBox="1"/>
          <p:nvPr/>
        </p:nvSpPr>
        <p:spPr>
          <a:xfrm>
            <a:off x="2823596" y="184540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Nazorg ontvanger</a:t>
            </a:r>
            <a:endParaRPr lang="nl-NL" sz="1400" dirty="0"/>
          </a:p>
        </p:txBody>
      </p:sp>
      <p:sp>
        <p:nvSpPr>
          <p:cNvPr id="17" name="Tekstvak 16"/>
          <p:cNvSpPr txBox="1"/>
          <p:nvPr/>
        </p:nvSpPr>
        <p:spPr>
          <a:xfrm>
            <a:off x="6223994" y="184540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Nazorg ontvanger</a:t>
            </a:r>
            <a:endParaRPr lang="nl-NL" sz="1400" dirty="0"/>
          </a:p>
        </p:txBody>
      </p:sp>
      <p:sp>
        <p:nvSpPr>
          <p:cNvPr id="19" name="Tekstvak 18"/>
          <p:cNvSpPr txBox="1"/>
          <p:nvPr/>
        </p:nvSpPr>
        <p:spPr>
          <a:xfrm>
            <a:off x="359532" y="332656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Landelijke transplantatierichtlijnen: trajecten</a:t>
            </a:r>
            <a:endParaRPr lang="nl-NL" sz="2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4547570" y="3645022"/>
            <a:ext cx="4210320" cy="24622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400" dirty="0" smtClean="0"/>
              <a:t>Nazorg:</a:t>
            </a:r>
          </a:p>
          <a:p>
            <a:pPr marL="285750" indent="-285750">
              <a:buFontTx/>
              <a:buChar char="-"/>
            </a:pPr>
            <a:r>
              <a:rPr lang="nl-NL" sz="1400" dirty="0" err="1" smtClean="0"/>
              <a:t>Immuunsuppressie</a:t>
            </a:r>
            <a:r>
              <a:rPr lang="nl-NL" sz="1400" dirty="0" smtClean="0"/>
              <a:t>: </a:t>
            </a:r>
          </a:p>
          <a:p>
            <a:pPr marL="742950" lvl="1" indent="-285750">
              <a:buFontTx/>
              <a:buChar char="-"/>
            </a:pPr>
            <a:r>
              <a:rPr lang="nl-NL" sz="1400" dirty="0" smtClean="0"/>
              <a:t>Inductie (TCD? IL2RB? Geen?)</a:t>
            </a:r>
          </a:p>
          <a:p>
            <a:pPr marL="742950" lvl="1" indent="-285750">
              <a:buFontTx/>
              <a:buChar char="-"/>
            </a:pPr>
            <a:r>
              <a:rPr lang="nl-NL" sz="1400" dirty="0" smtClean="0"/>
              <a:t>Onderhoud: korte / lange termijn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Rejectie behandeling: m.n. ABMR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Protocollaire biopten?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CVRM (al dan niet in relatie tot </a:t>
            </a:r>
            <a:r>
              <a:rPr lang="nl-NL" sz="1400" dirty="0" err="1" smtClean="0"/>
              <a:t>immuunsuppressie</a:t>
            </a:r>
            <a:r>
              <a:rPr lang="nl-NL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Infectie surveillance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Maligniteit surveillance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CKD-MBD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Falend transplantaat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27769" y="3645024"/>
            <a:ext cx="3797258" cy="26776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400" dirty="0" smtClean="0"/>
              <a:t>Operatie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Type anesthetica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Wel / geen </a:t>
            </a:r>
            <a:r>
              <a:rPr lang="nl-NL" sz="1400" dirty="0" err="1" smtClean="0"/>
              <a:t>mannitol</a:t>
            </a:r>
            <a:endParaRPr lang="nl-NL" sz="1400" dirty="0" smtClean="0"/>
          </a:p>
          <a:p>
            <a:pPr marL="285750" indent="-285750">
              <a:buFontTx/>
              <a:buChar char="-"/>
            </a:pPr>
            <a:r>
              <a:rPr lang="nl-NL" sz="1400" dirty="0" smtClean="0"/>
              <a:t>Manier van </a:t>
            </a:r>
            <a:r>
              <a:rPr lang="nl-NL" sz="1400" dirty="0" err="1" smtClean="0"/>
              <a:t>ureterstenting</a:t>
            </a:r>
            <a:r>
              <a:rPr lang="nl-NL" sz="1400" dirty="0" smtClean="0"/>
              <a:t>: dubbel J of splint?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Wel / geen perioperatieve antibiotica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Postoperatieve complicaties</a:t>
            </a:r>
          </a:p>
          <a:p>
            <a:pPr marL="742950" lvl="1" indent="-285750">
              <a:buFontTx/>
              <a:buChar char="-"/>
            </a:pPr>
            <a:r>
              <a:rPr lang="nl-NL" sz="1400" dirty="0" err="1" smtClean="0"/>
              <a:t>Lymfocèle</a:t>
            </a:r>
            <a:r>
              <a:rPr lang="nl-NL" sz="1400" dirty="0" smtClean="0"/>
              <a:t>?</a:t>
            </a:r>
          </a:p>
          <a:p>
            <a:pPr marL="742950" lvl="1" indent="-285750">
              <a:buFontTx/>
              <a:buChar char="-"/>
            </a:pPr>
            <a:r>
              <a:rPr lang="nl-NL" sz="1400" dirty="0" smtClean="0"/>
              <a:t>Urinelekkage?</a:t>
            </a:r>
          </a:p>
          <a:p>
            <a:pPr marL="742950" lvl="1" indent="-285750">
              <a:buFontTx/>
              <a:buChar char="-"/>
            </a:pPr>
            <a:r>
              <a:rPr lang="nl-NL" sz="1400" dirty="0" smtClean="0"/>
              <a:t>Wondinfectie?</a:t>
            </a:r>
          </a:p>
          <a:p>
            <a:pPr marL="742950" lvl="1" indent="-285750">
              <a:buFontTx/>
              <a:buChar char="-"/>
            </a:pPr>
            <a:r>
              <a:rPr lang="nl-NL" sz="1400" dirty="0" err="1" smtClean="0"/>
              <a:t>Herniatie</a:t>
            </a:r>
            <a:r>
              <a:rPr lang="nl-NL" sz="1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Duur van CAD? </a:t>
            </a:r>
          </a:p>
          <a:p>
            <a:pPr marL="285750" indent="-285750">
              <a:buFontTx/>
              <a:buChar char="-"/>
            </a:pPr>
            <a:r>
              <a:rPr lang="nl-NL" sz="1400" dirty="0" smtClean="0"/>
              <a:t>Blaastraining? </a:t>
            </a:r>
            <a:r>
              <a:rPr lang="nl-NL" sz="1400" dirty="0" err="1" smtClean="0"/>
              <a:t>Mictiecystogram</a:t>
            </a:r>
            <a:r>
              <a:rPr lang="nl-NL" sz="1400" dirty="0" smtClean="0"/>
              <a:t>?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755576" y="2360494"/>
            <a:ext cx="77048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188" y="1196752"/>
            <a:ext cx="78492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nl-NL" dirty="0" smtClean="0"/>
              <a:t>Ontvanger: screening en voorbereiding</a:t>
            </a:r>
          </a:p>
          <a:p>
            <a:pPr marL="342900" indent="-342900">
              <a:buFont typeface="+mj-lt"/>
              <a:buAutoNum type="alphaLcParenR"/>
            </a:pPr>
            <a:endParaRPr lang="nl-NL" dirty="0"/>
          </a:p>
          <a:p>
            <a:pPr marL="342900" indent="-342900">
              <a:buFont typeface="+mj-lt"/>
              <a:buAutoNum type="alphaLcParenR"/>
            </a:pPr>
            <a:r>
              <a:rPr lang="nl-NL" dirty="0" smtClean="0"/>
              <a:t>Donor: screening levende </a:t>
            </a:r>
            <a:r>
              <a:rPr lang="nl-NL" dirty="0" err="1" smtClean="0"/>
              <a:t>nierdonoren</a:t>
            </a:r>
            <a:endParaRPr lang="nl-NL" dirty="0" smtClean="0"/>
          </a:p>
          <a:p>
            <a:pPr marL="342900" indent="-342900">
              <a:buFont typeface="+mj-lt"/>
              <a:buAutoNum type="alphaLcParenR"/>
            </a:pPr>
            <a:endParaRPr lang="nl-NL" dirty="0"/>
          </a:p>
          <a:p>
            <a:pPr marL="342900" indent="-342900">
              <a:buFont typeface="+mj-lt"/>
              <a:buAutoNum type="alphaLcParenR"/>
            </a:pPr>
            <a:r>
              <a:rPr lang="nl-NL" dirty="0" smtClean="0"/>
              <a:t>Antibody incompatibele transplantatie en rejectiebehandeling</a:t>
            </a:r>
          </a:p>
          <a:p>
            <a:pPr marL="342900" indent="-342900">
              <a:buFont typeface="+mj-lt"/>
              <a:buAutoNum type="alphaLcParenR"/>
            </a:pPr>
            <a:endParaRPr lang="nl-NL" dirty="0"/>
          </a:p>
          <a:p>
            <a:pPr marL="342900" indent="-342900">
              <a:buFont typeface="+mj-lt"/>
              <a:buAutoNum type="alphaLcParenR"/>
            </a:pPr>
            <a:r>
              <a:rPr lang="nl-NL" dirty="0" smtClean="0"/>
              <a:t>PTDM en cardiovasculaire preventie</a:t>
            </a:r>
          </a:p>
          <a:p>
            <a:pPr marL="342900" indent="-342900">
              <a:buFont typeface="+mj-lt"/>
              <a:buAutoNum type="alphaLcParenR"/>
            </a:pPr>
            <a:endParaRPr lang="nl-NL" dirty="0"/>
          </a:p>
          <a:p>
            <a:pPr marL="342900" indent="-342900">
              <a:buFont typeface="+mj-lt"/>
              <a:buAutoNum type="alphaLcParenR"/>
            </a:pPr>
            <a:r>
              <a:rPr lang="nl-NL" dirty="0" smtClean="0"/>
              <a:t>Algemene richtlijn nazorg transplantatie</a:t>
            </a:r>
          </a:p>
          <a:p>
            <a:pPr marL="342900" indent="-342900">
              <a:buFont typeface="+mj-lt"/>
              <a:buAutoNum type="alphaLcParenR"/>
            </a:pPr>
            <a:endParaRPr lang="nl-NL" dirty="0"/>
          </a:p>
          <a:p>
            <a:pPr marL="342900" indent="-342900">
              <a:buFont typeface="+mj-lt"/>
              <a:buAutoNum type="alphaLcParenR"/>
            </a:pPr>
            <a:r>
              <a:rPr lang="nl-NL" dirty="0" smtClean="0"/>
              <a:t>Posttransplantatie botziekte</a:t>
            </a:r>
          </a:p>
          <a:p>
            <a:pPr marL="342900" indent="-342900">
              <a:buFont typeface="+mj-lt"/>
              <a:buAutoNum type="alphaLcParenR"/>
            </a:pPr>
            <a:endParaRPr lang="nl-NL" dirty="0"/>
          </a:p>
          <a:p>
            <a:pPr marL="342900" indent="-342900">
              <a:buFont typeface="+mj-lt"/>
              <a:buAutoNum type="alphaLcParenR"/>
            </a:pPr>
            <a:r>
              <a:rPr lang="nl-NL" dirty="0" smtClean="0"/>
              <a:t>Infecties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59532" y="332656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Landelijke transplantatierichtlijnen: Onderwerpen</a:t>
            </a:r>
            <a:endParaRPr lang="nl-NL" sz="2400" b="1" dirty="0"/>
          </a:p>
        </p:txBody>
      </p:sp>
      <p:grpSp>
        <p:nvGrpSpPr>
          <p:cNvPr id="11" name="Groep 10"/>
          <p:cNvGrpSpPr/>
          <p:nvPr/>
        </p:nvGrpSpPr>
        <p:grpSpPr>
          <a:xfrm>
            <a:off x="971600" y="1484784"/>
            <a:ext cx="3744416" cy="2808312"/>
            <a:chOff x="971600" y="1484784"/>
            <a:chExt cx="3744416" cy="2808312"/>
          </a:xfrm>
        </p:grpSpPr>
        <p:cxnSp>
          <p:nvCxnSpPr>
            <p:cNvPr id="5" name="Rechte verbindingslijn 4"/>
            <p:cNvCxnSpPr/>
            <p:nvPr/>
          </p:nvCxnSpPr>
          <p:spPr>
            <a:xfrm>
              <a:off x="971600" y="1484784"/>
              <a:ext cx="37444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>
              <a:off x="971600" y="2060848"/>
              <a:ext cx="37444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>
              <a:off x="971600" y="3140968"/>
              <a:ext cx="33843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971600" y="4293096"/>
              <a:ext cx="26642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/>
          <p:cNvSpPr txBox="1"/>
          <p:nvPr/>
        </p:nvSpPr>
        <p:spPr>
          <a:xfrm>
            <a:off x="1115616" y="5085184"/>
            <a:ext cx="748883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“heel veel werk” voor een kleine club nefrologen. </a:t>
            </a:r>
            <a:r>
              <a:rPr lang="nl-NL" dirty="0" err="1" smtClean="0"/>
              <a:t>UItdagend</a:t>
            </a:r>
            <a:r>
              <a:rPr lang="nl-NL" dirty="0" smtClean="0"/>
              <a:t> om consensus te krijgen in 8 centra als het onderwerpen betreffen waar geen “</a:t>
            </a:r>
            <a:r>
              <a:rPr lang="nl-NL" dirty="0" err="1" smtClean="0"/>
              <a:t>evidence</a:t>
            </a:r>
            <a:r>
              <a:rPr lang="nl-NL" dirty="0" smtClean="0"/>
              <a:t>” voor bestaat!.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 eerste instantie uitwerken van 4 richtlijnen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Operatie richtlijnen zijn voorlopig “geparkeerd”.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28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9532" y="332656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Bootcongres maart 2017</a:t>
            </a: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59532" y="10434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/>
              <a:t>Presentatie discussiepunten concepten</a:t>
            </a:r>
            <a:endParaRPr lang="nl-NL" sz="2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2411760" y="1954575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 smtClean="0"/>
              <a:t>Ontvanger: screening en voorbereiding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 smtClean="0"/>
              <a:t>Donor: screening levende </a:t>
            </a:r>
            <a:r>
              <a:rPr lang="nl-NL" sz="2000" dirty="0" err="1" smtClean="0"/>
              <a:t>nierdonoren</a:t>
            </a:r>
            <a:endParaRPr lang="nl-NL" sz="2000" dirty="0" smtClean="0"/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 smtClean="0"/>
              <a:t>PTDM en cardiovasculaire preventie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 smtClean="0"/>
              <a:t>Botziekte na niertransplantatie</a:t>
            </a:r>
          </a:p>
        </p:txBody>
      </p:sp>
    </p:spTree>
    <p:extLst>
      <p:ext uri="{BB962C8B-B14F-4D97-AF65-F5344CB8AC3E}">
        <p14:creationId xmlns:p14="http://schemas.microsoft.com/office/powerpoint/2010/main" val="14251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85731"/>
              </p:ext>
            </p:extLst>
          </p:nvPr>
        </p:nvGraphicFramePr>
        <p:xfrm>
          <a:off x="395536" y="1124744"/>
          <a:ext cx="8424936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effectLst/>
                        </a:rPr>
                        <a:t>Naam richtlijn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effectLst/>
                        </a:rPr>
                        <a:t>Coördinator/voorzitter werkgroep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effectLst/>
                        </a:rPr>
                        <a:t>Concept afgerond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kern="1200" dirty="0" smtClean="0">
                          <a:effectLst/>
                        </a:rPr>
                        <a:t>Screening ontvanger en voorbereiding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kern="1200" dirty="0" smtClean="0">
                          <a:effectLst/>
                        </a:rPr>
                        <a:t>Marije Baas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/>
                        <a:t>±</a:t>
                      </a:r>
                      <a:endParaRPr lang="nl-NL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kern="1200" dirty="0" smtClean="0">
                          <a:effectLst/>
                        </a:rPr>
                        <a:t>Screening levende donoren en voorbereiding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400" kern="1200" dirty="0" smtClean="0">
                          <a:effectLst/>
                        </a:rPr>
                        <a:t>Jan-Stephan Sanders</a:t>
                      </a:r>
                      <a:endParaRPr lang="nl-N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/>
                        <a:t>±</a:t>
                      </a:r>
                      <a:endParaRPr lang="nl-NL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359532" y="188640"/>
            <a:ext cx="84249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Landelijke transplantatie richtlijnen: voorbereiding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2466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620</Words>
  <Application>Microsoft Office PowerPoint</Application>
  <PresentationFormat>Diavoorstelling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VU medisch 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Nurmohamed, SA</dc:creator>
  <cp:lastModifiedBy>Hennie van IJzerloo</cp:lastModifiedBy>
  <cp:revision>55</cp:revision>
  <dcterms:created xsi:type="dcterms:W3CDTF">2018-03-22T13:23:28Z</dcterms:created>
  <dcterms:modified xsi:type="dcterms:W3CDTF">2018-03-29T14:59:12Z</dcterms:modified>
</cp:coreProperties>
</file>