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3" r:id="rId2"/>
    <p:sldId id="325" r:id="rId3"/>
    <p:sldId id="337" r:id="rId4"/>
    <p:sldId id="329" r:id="rId5"/>
    <p:sldId id="334" r:id="rId6"/>
    <p:sldId id="335" r:id="rId7"/>
    <p:sldId id="336" r:id="rId8"/>
    <p:sldId id="333" r:id="rId9"/>
    <p:sldId id="326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891"/>
    <a:srgbClr val="01B1EC"/>
    <a:srgbClr val="004C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>
      <p:cViewPr varScale="1">
        <p:scale>
          <a:sx n="155" d="100"/>
          <a:sy n="155" d="100"/>
        </p:scale>
        <p:origin x="197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SSD:Users:marchemmelder:Library:Containers:com.apple.mail:Data:Library:Mail%20Downloads:784F866F-D4EA-4360-AEC5-5BE7682E3E04:Respons%20en%20totaalscores%20grafieken%20PROMs-NN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SSD:Users:marchemmelder:Library:Containers:com.apple.mail:Data:Library:Mail%20Downloads:784F866F-D4EA-4360-AEC5-5BE7682E3E04:Respons%20en%20totaalscores%20grafieken%20PROMs-NN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nl-NL"/>
              <a:t>Totaaalscore SF12-fysiek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spPr>
            <a:noFill/>
            <a:ln>
              <a:noFill/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Totaalscores!$C$45:$E$45</c:f>
                <c:numCache>
                  <c:formatCode>General</c:formatCode>
                  <c:ptCount val="3"/>
                  <c:pt idx="0">
                    <c:v>12.5</c:v>
                  </c:pt>
                  <c:pt idx="1">
                    <c:v>10.1</c:v>
                  </c:pt>
                  <c:pt idx="2">
                    <c:v>13.4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Totaalscores!$C$40:$E$40</c:f>
              <c:numCache>
                <c:formatCode>0.00</c:formatCode>
                <c:ptCount val="3"/>
                <c:pt idx="0">
                  <c:v>28</c:v>
                </c:pt>
                <c:pt idx="1">
                  <c:v>26.9</c:v>
                </c:pt>
                <c:pt idx="2">
                  <c:v>26.8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67-4E39-BFA1-B6DD28B63E48}"/>
            </c:ext>
          </c:extLst>
        </c:ser>
        <c:ser>
          <c:idx val="2"/>
          <c:order val="1"/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Totaalscores!$C$41:$E$41</c:f>
              <c:numCache>
                <c:formatCode>0.00</c:formatCode>
                <c:ptCount val="3"/>
                <c:pt idx="0">
                  <c:v>6</c:v>
                </c:pt>
                <c:pt idx="1">
                  <c:v>7.3000000000000043</c:v>
                </c:pt>
                <c:pt idx="2">
                  <c:v>7.1999999999999966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67-4E39-BFA1-B6DD28B63E48}"/>
            </c:ext>
          </c:extLst>
        </c:ser>
        <c:ser>
          <c:idx val="3"/>
          <c:order val="2"/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Totaalscores!$C$44:$E$44</c:f>
                <c:numCache>
                  <c:formatCode>General</c:formatCode>
                  <c:ptCount val="3"/>
                  <c:pt idx="0">
                    <c:v>13.5</c:v>
                  </c:pt>
                  <c:pt idx="1">
                    <c:v>13.1</c:v>
                  </c:pt>
                  <c:pt idx="2">
                    <c:v>13.3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Totaalscores!$C$42:$E$42</c:f>
              <c:numCache>
                <c:formatCode>0.00</c:formatCode>
                <c:ptCount val="3"/>
                <c:pt idx="0">
                  <c:v>9.3000000000000007</c:v>
                </c:pt>
                <c:pt idx="1">
                  <c:v>9.3000000000000007</c:v>
                </c:pt>
                <c:pt idx="2">
                  <c:v>9.7000000000000011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67-4E39-BFA1-B6DD28B63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7069896"/>
        <c:axId val="235998824"/>
      </c:barChart>
      <c:catAx>
        <c:axId val="2070698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nl-NL"/>
                  <a:t>Meting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NL"/>
          </a:p>
        </c:txPr>
        <c:crossAx val="235998824"/>
        <c:crosses val="autoZero"/>
        <c:auto val="1"/>
        <c:lblAlgn val="ctr"/>
        <c:lblOffset val="100"/>
        <c:noMultiLvlLbl val="0"/>
      </c:catAx>
      <c:valAx>
        <c:axId val="235998824"/>
        <c:scaling>
          <c:orientation val="minMax"/>
          <c:max val="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nl-NL"/>
                  <a:t>Score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" sourceLinked="0"/>
        <c:majorTickMark val="in"/>
        <c:minorTickMark val="in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NL"/>
          </a:p>
        </c:txPr>
        <c:crossAx val="207069896"/>
        <c:crosses val="autoZero"/>
        <c:crossBetween val="between"/>
        <c:majorUnit val="10"/>
        <c:minorUnit val="4"/>
      </c:valAx>
      <c:spPr>
        <a:noFill/>
        <a:ln w="9525" cmpd="sng"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nl-N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nl-NL"/>
              <a:t>DSI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spPr>
            <a:noFill/>
            <a:ln>
              <a:noFill/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Totaalscores!$N$45:$P$45</c:f>
                <c:numCache>
                  <c:formatCode>General</c:formatCode>
                  <c:ptCount val="3"/>
                  <c:pt idx="0">
                    <c:v>6</c:v>
                  </c:pt>
                  <c:pt idx="1">
                    <c:v>6</c:v>
                  </c:pt>
                  <c:pt idx="2">
                    <c:v>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Totaalscores!$N$40:$P$40</c:f>
              <c:numCache>
                <c:formatCode>0.00</c:formatCode>
                <c:ptCount val="3"/>
                <c:pt idx="0">
                  <c:v>6</c:v>
                </c:pt>
                <c:pt idx="1">
                  <c:v>6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C7-4F26-9B58-1E4D4A9A46C4}"/>
            </c:ext>
          </c:extLst>
        </c:ser>
        <c:ser>
          <c:idx val="2"/>
          <c:order val="1"/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Totaalscores!$N$41:$P$41</c:f>
              <c:numCache>
                <c:formatCode>0.00</c:formatCode>
                <c:ptCount val="3"/>
                <c:pt idx="0">
                  <c:v>4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C7-4F26-9B58-1E4D4A9A46C4}"/>
            </c:ext>
          </c:extLst>
        </c:ser>
        <c:ser>
          <c:idx val="3"/>
          <c:order val="2"/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Totaalscores!$N$44:$P$44</c:f>
                <c:numCache>
                  <c:formatCode>General</c:formatCode>
                  <c:ptCount val="3"/>
                  <c:pt idx="0">
                    <c:v>14</c:v>
                  </c:pt>
                  <c:pt idx="1">
                    <c:v>14</c:v>
                  </c:pt>
                  <c:pt idx="2">
                    <c:v>15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Totaalscores!$N$42:$P$42</c:f>
              <c:numCache>
                <c:formatCode>0.00</c:formatCode>
                <c:ptCount val="3"/>
                <c:pt idx="0">
                  <c:v>5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C7-4F26-9B58-1E4D4A9A46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3954104"/>
        <c:axId val="200436664"/>
      </c:barChart>
      <c:catAx>
        <c:axId val="2539541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nl-NL"/>
                  <a:t>Meting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NL"/>
          </a:p>
        </c:txPr>
        <c:crossAx val="200436664"/>
        <c:crosses val="autoZero"/>
        <c:auto val="1"/>
        <c:lblAlgn val="ctr"/>
        <c:lblOffset val="100"/>
        <c:noMultiLvlLbl val="0"/>
      </c:catAx>
      <c:valAx>
        <c:axId val="200436664"/>
        <c:scaling>
          <c:orientation val="minMax"/>
          <c:max val="3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nl-NL"/>
                  <a:t>Score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NL"/>
          </a:p>
        </c:txPr>
        <c:crossAx val="253954104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nl-N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3FC7-638D-4545-828C-02A666FD448C}" type="datetimeFigureOut">
              <a:rPr lang="nl-NL" smtClean="0"/>
              <a:pPr/>
              <a:t>25-3-2018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B8494-970C-4800-9ABA-B1A40C644DB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81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1B1E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5400" b="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Titel presentatie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126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188640"/>
            <a:ext cx="6563072" cy="562074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019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62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4C8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Klinische vergadering NFN 28-03-2018</a:t>
            </a:r>
          </a:p>
          <a:p>
            <a:endParaRPr lang="nl-NL" dirty="0" smtClean="0"/>
          </a:p>
          <a:p>
            <a:r>
              <a:rPr lang="nl-NL" dirty="0" smtClean="0"/>
              <a:t>Actualiteit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1B1EC"/>
                </a:solidFill>
              </a:rPr>
              <a:t>Nefrovisie</a:t>
            </a:r>
            <a:endParaRPr lang="nl-NL" b="1" dirty="0">
              <a:solidFill>
                <a:srgbClr val="01B1EC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5120" y="2362200"/>
            <a:ext cx="5516880" cy="3448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228600" y="1340768"/>
            <a:ext cx="8915400" cy="4525963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Digitale aanlevering data</a:t>
            </a:r>
          </a:p>
          <a:p>
            <a:pPr lvl="1"/>
            <a:r>
              <a:rPr lang="nl-NL" dirty="0" smtClean="0"/>
              <a:t>Renine levert 2017 data aan DHD voor verplichte kwaliteitsindicatoren</a:t>
            </a:r>
          </a:p>
          <a:p>
            <a:pPr lvl="1"/>
            <a:r>
              <a:rPr lang="nl-NL" dirty="0" smtClean="0"/>
              <a:t>Koppeling met DHD en </a:t>
            </a:r>
            <a:r>
              <a:rPr lang="nl-NL" dirty="0" err="1" smtClean="0"/>
              <a:t>Vektis</a:t>
            </a:r>
            <a:r>
              <a:rPr lang="nl-NL" dirty="0" smtClean="0"/>
              <a:t> wordt onderzocht</a:t>
            </a:r>
          </a:p>
          <a:p>
            <a:pPr lvl="1"/>
            <a:r>
              <a:rPr lang="nl-NL" dirty="0" smtClean="0"/>
              <a:t>Aanlevering vanuit EPD (Chipsoft/EPIC) = voorwaarde voor start</a:t>
            </a:r>
          </a:p>
          <a:p>
            <a:pPr lvl="1">
              <a:buNone/>
            </a:pPr>
            <a:r>
              <a:rPr lang="nl-NL" dirty="0" smtClean="0"/>
              <a:t>	registratie CKD G4-5 en implementatie ICHOM</a:t>
            </a:r>
          </a:p>
          <a:p>
            <a:endParaRPr lang="nl-NL" dirty="0" smtClean="0"/>
          </a:p>
          <a:p>
            <a:r>
              <a:rPr lang="nl-NL" dirty="0" smtClean="0"/>
              <a:t>Juridische zaken</a:t>
            </a:r>
          </a:p>
          <a:p>
            <a:pPr lvl="1"/>
            <a:r>
              <a:rPr lang="nl-NL" dirty="0" smtClean="0"/>
              <a:t>Dienstverleningsovereenkomst afgestemd op AVG</a:t>
            </a:r>
          </a:p>
          <a:p>
            <a:pPr lvl="1"/>
            <a:r>
              <a:rPr lang="nl-NL" dirty="0" smtClean="0"/>
              <a:t>BSN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Dataverificatie gestart per 1-1-2018</a:t>
            </a:r>
          </a:p>
          <a:p>
            <a:endParaRPr lang="nl-NL" dirty="0" smtClean="0"/>
          </a:p>
          <a:p>
            <a:r>
              <a:rPr lang="nl-NL" dirty="0" smtClean="0"/>
              <a:t>Jaarrapportage 2016 gepubliceerd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1B1EC"/>
                </a:solidFill>
              </a:rPr>
              <a:t>Actualiteit Renine</a:t>
            </a:r>
            <a:endParaRPr lang="nl-NL" b="1" dirty="0">
              <a:solidFill>
                <a:srgbClr val="01B1E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1B1EC"/>
                </a:solidFill>
              </a:rPr>
              <a:t>Jaarrapportage Renine 2016</a:t>
            </a:r>
            <a:endParaRPr lang="nl-NL" b="1" dirty="0">
              <a:solidFill>
                <a:srgbClr val="01B1EC"/>
              </a:solidFill>
            </a:endParaRPr>
          </a:p>
        </p:txBody>
      </p:sp>
      <p:grpSp>
        <p:nvGrpSpPr>
          <p:cNvPr id="13314" name="Groep 753"/>
          <p:cNvGrpSpPr>
            <a:grpSpLocks/>
          </p:cNvGrpSpPr>
          <p:nvPr/>
        </p:nvGrpSpPr>
        <p:grpSpPr bwMode="auto">
          <a:xfrm>
            <a:off x="228600" y="1524000"/>
            <a:ext cx="8610600" cy="4247249"/>
            <a:chOff x="0" y="357"/>
            <a:chExt cx="57603" cy="21927"/>
          </a:xfrm>
        </p:grpSpPr>
        <p:pic>
          <p:nvPicPr>
            <p:cNvPr id="749" name="Afbeelding 749"/>
            <p:cNvPicPr>
              <a:picLocks noChangeAspect="1"/>
            </p:cNvPicPr>
            <p:nvPr/>
          </p:nvPicPr>
          <p:blipFill>
            <a:blip r:embed="rId2"/>
            <a:srcRect l="1381" t="2264" r="1962" b="2031"/>
            <a:stretch>
              <a:fillRect/>
            </a:stretch>
          </p:blipFill>
          <p:spPr bwMode="auto">
            <a:xfrm>
              <a:off x="397" y="476"/>
              <a:ext cx="27834" cy="20153"/>
            </a:xfrm>
            <a:prstGeom prst="rect">
              <a:avLst/>
            </a:prstGeom>
            <a:noFill/>
          </p:spPr>
        </p:pic>
        <p:pic>
          <p:nvPicPr>
            <p:cNvPr id="750" name="Afbeelding 750"/>
            <p:cNvPicPr>
              <a:picLocks noChangeAspect="1"/>
            </p:cNvPicPr>
            <p:nvPr/>
          </p:nvPicPr>
          <p:blipFill>
            <a:blip r:embed="rId3"/>
            <a:srcRect l="1860" t="1698" r="2031" b="2048"/>
            <a:stretch>
              <a:fillRect/>
            </a:stretch>
          </p:blipFill>
          <p:spPr bwMode="auto">
            <a:xfrm>
              <a:off x="29347" y="357"/>
              <a:ext cx="27677" cy="20268"/>
            </a:xfrm>
            <a:prstGeom prst="rect">
              <a:avLst/>
            </a:prstGeom>
            <a:noFill/>
          </p:spPr>
        </p:pic>
        <p:sp>
          <p:nvSpPr>
            <p:cNvPr id="751" name="Tekstvak 751"/>
            <p:cNvSpPr txBox="1">
              <a:spLocks noChangeArrowheads="1"/>
            </p:cNvSpPr>
            <p:nvPr/>
          </p:nvSpPr>
          <p:spPr bwMode="auto">
            <a:xfrm>
              <a:off x="0" y="21644"/>
              <a:ext cx="28795" cy="63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1" i="0" u="none" strike="noStrike" cap="none" normalizeH="0" baseline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-104" charset="0"/>
                  <a:ea typeface="Times New Roman" pitchFamily="-104" charset="0"/>
                </a:rPr>
                <a:t>Figure 6.5.</a:t>
              </a:r>
              <a:r>
                <a:rPr kumimoji="0" lang="en-GB" sz="800" b="0" i="0" u="none" strike="noStrike" cap="none" normalizeH="0" baseline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-104" charset="0"/>
                  <a:ea typeface="Times New Roman" pitchFamily="-104" charset="0"/>
                </a:rPr>
                <a:t> Status one year after start HD as percentage. </a:t>
              </a:r>
              <a:endParaRPr kumimoji="0" sz="1000" b="0" i="0" u="none" strike="noStrike" cap="none" normalizeH="0" baseline="0" noProof="1">
                <a:ln>
                  <a:noFill/>
                </a:ln>
                <a:solidFill>
                  <a:srgbClr val="365F91"/>
                </a:solidFill>
                <a:effectLst/>
                <a:latin typeface="Arial" pitchFamily="-104" charset="0"/>
                <a:ea typeface="Times New Roman" pitchFamily="-104" charset="0"/>
              </a:endParaRPr>
            </a:p>
          </p:txBody>
        </p:sp>
        <p:sp>
          <p:nvSpPr>
            <p:cNvPr id="752" name="Tekstvak 752"/>
            <p:cNvSpPr txBox="1">
              <a:spLocks noChangeArrowheads="1"/>
            </p:cNvSpPr>
            <p:nvPr/>
          </p:nvSpPr>
          <p:spPr bwMode="auto">
            <a:xfrm>
              <a:off x="31317" y="21648"/>
              <a:ext cx="26286" cy="63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1" i="0" u="none" strike="noStrike" cap="none" normalizeH="0" baseline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-104" charset="0"/>
                  <a:ea typeface="Times New Roman" pitchFamily="-104" charset="0"/>
                </a:rPr>
                <a:t>Figure 6.6. </a:t>
              </a:r>
              <a:r>
                <a:rPr kumimoji="0" lang="en-GB" sz="800" b="0" i="0" u="none" strike="noStrike" cap="none" normalizeH="0" baseline="0">
                  <a:ln>
                    <a:noFill/>
                  </a:ln>
                  <a:solidFill>
                    <a:srgbClr val="365F91"/>
                  </a:solidFill>
                  <a:effectLst/>
                  <a:latin typeface="Arial" pitchFamily="-104" charset="0"/>
                  <a:ea typeface="Times New Roman" pitchFamily="-104" charset="0"/>
                </a:rPr>
                <a:t>Status one year after start PD expressed as percentage.</a:t>
              </a:r>
              <a:endParaRPr kumimoji="0" sz="1000" b="1" i="0" u="none" strike="noStrike" cap="none" normalizeH="0" baseline="0" noProof="1">
                <a:ln>
                  <a:noFill/>
                </a:ln>
                <a:solidFill>
                  <a:srgbClr val="365F91"/>
                </a:solidFill>
                <a:effectLst/>
                <a:latin typeface="Arial" pitchFamily="-104" charset="0"/>
                <a:ea typeface="Times New Roman" pitchFamily="-104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>
                <a:solidFill>
                  <a:srgbClr val="01B1EC"/>
                </a:solidFill>
              </a:rPr>
              <a:t>PROMs-NNL</a:t>
            </a:r>
            <a:r>
              <a:rPr lang="nl-NL" b="1" dirty="0" smtClean="0">
                <a:solidFill>
                  <a:srgbClr val="01B1EC"/>
                </a:solidFill>
              </a:rPr>
              <a:t> implementatie</a:t>
            </a:r>
            <a:br>
              <a:rPr lang="nl-NL" b="1" dirty="0" smtClean="0">
                <a:solidFill>
                  <a:srgbClr val="01B1EC"/>
                </a:solidFill>
              </a:rPr>
            </a:b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6096000"/>
            <a:ext cx="1828800" cy="3557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6019800"/>
            <a:ext cx="2133600" cy="53102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5943600"/>
            <a:ext cx="742950" cy="742950"/>
          </a:xfrm>
          <a:prstGeom prst="rect">
            <a:avLst/>
          </a:prstGeom>
        </p:spPr>
      </p:pic>
      <p:sp>
        <p:nvSpPr>
          <p:cNvPr id="11" name="Tijdelijke aanduiding voor inhoud 5"/>
          <p:cNvSpPr>
            <a:spLocks noGrp="1"/>
          </p:cNvSpPr>
          <p:nvPr>
            <p:ph idx="1"/>
          </p:nvPr>
        </p:nvSpPr>
        <p:spPr>
          <a:xfrm>
            <a:off x="533400" y="1143000"/>
            <a:ext cx="8153400" cy="4800600"/>
          </a:xfrm>
        </p:spPr>
        <p:txBody>
          <a:bodyPr>
            <a:normAutofit/>
          </a:bodyPr>
          <a:lstStyle/>
          <a:p>
            <a:r>
              <a:rPr lang="nl-NL" dirty="0" smtClean="0"/>
              <a:t>Voorstel aan dialyse centra:</a:t>
            </a:r>
          </a:p>
          <a:p>
            <a:pPr lvl="1"/>
            <a:r>
              <a:rPr lang="nl-NL" dirty="0" smtClean="0"/>
              <a:t>Nefrovisie biedt 2x per jaar </a:t>
            </a:r>
            <a:r>
              <a:rPr lang="nl-NL" dirty="0" err="1" smtClean="0"/>
              <a:t>PROMs</a:t>
            </a:r>
            <a:r>
              <a:rPr lang="nl-NL" dirty="0" smtClean="0"/>
              <a:t> vragenlijst aan </a:t>
            </a:r>
          </a:p>
          <a:p>
            <a:pPr lvl="1"/>
            <a:r>
              <a:rPr lang="nl-NL" dirty="0" smtClean="0"/>
              <a:t>Start september 2018</a:t>
            </a:r>
          </a:p>
          <a:p>
            <a:pPr lvl="1"/>
            <a:r>
              <a:rPr lang="nl-NL" dirty="0" smtClean="0"/>
              <a:t>Elk dialyse centrum kan deelnemen zonder kosten</a:t>
            </a:r>
          </a:p>
          <a:p>
            <a:endParaRPr lang="nl-NL" dirty="0" smtClean="0"/>
          </a:p>
          <a:p>
            <a:r>
              <a:rPr lang="nl-NL" dirty="0" smtClean="0"/>
              <a:t>Voorwaarden: </a:t>
            </a:r>
          </a:p>
          <a:p>
            <a:pPr lvl="1"/>
            <a:r>
              <a:rPr lang="nl-NL" dirty="0" smtClean="0"/>
              <a:t>Gebruik SF12+DSI als gevalideerde vragenlijst</a:t>
            </a:r>
          </a:p>
          <a:p>
            <a:pPr lvl="1"/>
            <a:r>
              <a:rPr lang="nl-NL" dirty="0" smtClean="0"/>
              <a:t>Leidraad voor werkwijze &amp; individuele terugkoppeling</a:t>
            </a:r>
          </a:p>
          <a:p>
            <a:pPr lvl="1"/>
            <a:r>
              <a:rPr lang="nl-NL" dirty="0" smtClean="0"/>
              <a:t>Data kunnen privacy bestendig worden gekoppeld met Renine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1B1EC"/>
                </a:solidFill>
              </a:rPr>
              <a:t>SF12 </a:t>
            </a:r>
            <a:endParaRPr lang="nl-NL" b="1" dirty="0">
              <a:solidFill>
                <a:srgbClr val="01B1EC"/>
              </a:solidFill>
            </a:endParaRPr>
          </a:p>
        </p:txBody>
      </p:sp>
      <p:graphicFrame>
        <p:nvGraphicFramePr>
          <p:cNvPr id="10" name="G 6"/>
          <p:cNvGraphicFramePr/>
          <p:nvPr/>
        </p:nvGraphicFramePr>
        <p:xfrm>
          <a:off x="762000" y="1066800"/>
          <a:ext cx="3863522" cy="225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" name="Afbeelding 1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352800"/>
            <a:ext cx="575691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kstvak 11"/>
          <p:cNvSpPr txBox="1"/>
          <p:nvPr/>
        </p:nvSpPr>
        <p:spPr>
          <a:xfrm>
            <a:off x="5181600" y="1905000"/>
            <a:ext cx="373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Geen verschil SF-12 fysiek over 3 metingen</a:t>
            </a:r>
            <a:endParaRPr lang="nl-NL" sz="1600" dirty="0"/>
          </a:p>
        </p:txBody>
      </p:sp>
      <p:sp>
        <p:nvSpPr>
          <p:cNvPr id="13" name="Tekstvak 12"/>
          <p:cNvSpPr txBox="1"/>
          <p:nvPr/>
        </p:nvSpPr>
        <p:spPr>
          <a:xfrm>
            <a:off x="6324600" y="4876800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1 centrum score buiten 95% CI</a:t>
            </a:r>
            <a:endParaRPr lang="nl-NL" sz="1600" dirty="0"/>
          </a:p>
        </p:txBody>
      </p:sp>
      <p:sp>
        <p:nvSpPr>
          <p:cNvPr id="14" name="Ovaal 13"/>
          <p:cNvSpPr/>
          <p:nvPr/>
        </p:nvSpPr>
        <p:spPr>
          <a:xfrm>
            <a:off x="2743200" y="5257800"/>
            <a:ext cx="228600" cy="22860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3083" y="5410200"/>
            <a:ext cx="676848" cy="811439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6629400" y="2895600"/>
            <a:ext cx="220980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Dialyse populatie</a:t>
            </a:r>
          </a:p>
          <a:p>
            <a:r>
              <a:rPr lang="nl-NL" dirty="0" smtClean="0"/>
              <a:t>Respons </a:t>
            </a:r>
            <a:r>
              <a:rPr lang="nl-NL" dirty="0" err="1" smtClean="0"/>
              <a:t>pilot</a:t>
            </a:r>
            <a:r>
              <a:rPr lang="nl-NL" dirty="0" smtClean="0"/>
              <a:t> 22%</a:t>
            </a:r>
          </a:p>
          <a:p>
            <a:r>
              <a:rPr lang="nl-NL" dirty="0" smtClean="0"/>
              <a:t>N=998 vragenlijsten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1B1EC"/>
                </a:solidFill>
              </a:rPr>
              <a:t>Dialyse </a:t>
            </a:r>
            <a:r>
              <a:rPr lang="nl-NL" b="1" dirty="0" err="1" smtClean="0">
                <a:solidFill>
                  <a:srgbClr val="01B1EC"/>
                </a:solidFill>
              </a:rPr>
              <a:t>Symptom</a:t>
            </a:r>
            <a:r>
              <a:rPr lang="nl-NL" b="1" dirty="0" smtClean="0">
                <a:solidFill>
                  <a:srgbClr val="01B1EC"/>
                </a:solidFill>
              </a:rPr>
              <a:t> Index</a:t>
            </a:r>
            <a:endParaRPr lang="nl-NL" b="1" dirty="0">
              <a:solidFill>
                <a:srgbClr val="01B1EC"/>
              </a:solidFill>
            </a:endParaRPr>
          </a:p>
        </p:txBody>
      </p:sp>
      <p:graphicFrame>
        <p:nvGraphicFramePr>
          <p:cNvPr id="4" name="G 8"/>
          <p:cNvGraphicFramePr/>
          <p:nvPr/>
        </p:nvGraphicFramePr>
        <p:xfrm>
          <a:off x="533400" y="990600"/>
          <a:ext cx="3858895" cy="2474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Afbeelding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467100"/>
            <a:ext cx="5429885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vak 5"/>
          <p:cNvSpPr txBox="1"/>
          <p:nvPr/>
        </p:nvSpPr>
        <p:spPr>
          <a:xfrm>
            <a:off x="5410200" y="19050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Geen verschil DSI over 3 metingen</a:t>
            </a:r>
            <a:endParaRPr lang="nl-NL" sz="1600" dirty="0"/>
          </a:p>
        </p:txBody>
      </p:sp>
      <p:sp>
        <p:nvSpPr>
          <p:cNvPr id="7" name="Tekstvak 6"/>
          <p:cNvSpPr txBox="1"/>
          <p:nvPr/>
        </p:nvSpPr>
        <p:spPr>
          <a:xfrm>
            <a:off x="6019800" y="4800600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7 centrum scores buiten 95% CI</a:t>
            </a:r>
            <a:endParaRPr lang="nl-NL" sz="1600" dirty="0"/>
          </a:p>
        </p:txBody>
      </p:sp>
      <p:sp>
        <p:nvSpPr>
          <p:cNvPr id="8" name="Ovaal 7"/>
          <p:cNvSpPr/>
          <p:nvPr/>
        </p:nvSpPr>
        <p:spPr>
          <a:xfrm>
            <a:off x="1066800" y="4191000"/>
            <a:ext cx="228600" cy="22860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2057400" y="4038600"/>
            <a:ext cx="228600" cy="22860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2514600" y="4572000"/>
            <a:ext cx="228600" cy="22860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1524000" y="5410200"/>
            <a:ext cx="228600" cy="22860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209800" y="5105400"/>
            <a:ext cx="228600" cy="22860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1905000" y="5334000"/>
            <a:ext cx="228600" cy="22860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/>
          <p:cNvSpPr/>
          <p:nvPr/>
        </p:nvSpPr>
        <p:spPr>
          <a:xfrm>
            <a:off x="1600200" y="5562600"/>
            <a:ext cx="228600" cy="22860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5961" y="5257800"/>
            <a:ext cx="803970" cy="963839"/>
          </a:xfrm>
          <a:prstGeom prst="rect">
            <a:avLst/>
          </a:prstGeom>
        </p:spPr>
      </p:pic>
      <p:sp>
        <p:nvSpPr>
          <p:cNvPr id="16" name="Tekstvak 15"/>
          <p:cNvSpPr txBox="1"/>
          <p:nvPr/>
        </p:nvSpPr>
        <p:spPr>
          <a:xfrm>
            <a:off x="6629400" y="2895600"/>
            <a:ext cx="220980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Dialyse populatie</a:t>
            </a:r>
          </a:p>
          <a:p>
            <a:r>
              <a:rPr lang="nl-NL" dirty="0" smtClean="0"/>
              <a:t>Respons </a:t>
            </a:r>
            <a:r>
              <a:rPr lang="nl-NL" dirty="0" err="1" smtClean="0"/>
              <a:t>pilot</a:t>
            </a:r>
            <a:r>
              <a:rPr lang="nl-NL" dirty="0" smtClean="0"/>
              <a:t> 22%</a:t>
            </a:r>
          </a:p>
          <a:p>
            <a:r>
              <a:rPr lang="nl-NL" dirty="0" smtClean="0"/>
              <a:t>N=998 vragenlijsten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1B1EC"/>
                </a:solidFill>
              </a:rPr>
              <a:t>Individuele terugkoppeling DSI</a:t>
            </a:r>
            <a:endParaRPr lang="nl-NL" dirty="0"/>
          </a:p>
        </p:txBody>
      </p:sp>
      <p:pic>
        <p:nvPicPr>
          <p:cNvPr id="5" name="Afbeelding 4" descr="Schermafbeelding 2018-02-27 om 13.07.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602" y="1066800"/>
            <a:ext cx="3811497" cy="5791200"/>
          </a:xfrm>
          <a:prstGeom prst="rect">
            <a:avLst/>
          </a:prstGeom>
        </p:spPr>
      </p:pic>
      <p:pic>
        <p:nvPicPr>
          <p:cNvPr id="6" name="Afbeelding 5" descr="Schermafbeelding 2018-02-27 om 13.08.1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973822"/>
            <a:ext cx="4343400" cy="588417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2400" y="5181600"/>
            <a:ext cx="867531" cy="10400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Zichtbaarheid kwaliteit nierzorg verbeteren</a:t>
            </a:r>
          </a:p>
          <a:p>
            <a:pPr lvl="1"/>
            <a:r>
              <a:rPr lang="nl-NL" dirty="0" smtClean="0"/>
              <a:t>Ondersteuning richtlijn ontwikkeling en onderhoud</a:t>
            </a:r>
          </a:p>
          <a:p>
            <a:pPr lvl="1"/>
            <a:r>
              <a:rPr lang="nl-NL" dirty="0" smtClean="0"/>
              <a:t>Kwaliteitsindicatoren verbeteren</a:t>
            </a:r>
          </a:p>
          <a:p>
            <a:pPr lvl="2"/>
            <a:r>
              <a:rPr lang="nl-NL" dirty="0" smtClean="0"/>
              <a:t>vernieuwd Renine </a:t>
            </a:r>
            <a:r>
              <a:rPr lang="nl-NL" dirty="0" err="1" smtClean="0"/>
              <a:t>benchmark</a:t>
            </a:r>
            <a:r>
              <a:rPr lang="nl-NL" dirty="0" smtClean="0"/>
              <a:t> rapport voor visitatie </a:t>
            </a:r>
          </a:p>
          <a:p>
            <a:pPr lvl="2"/>
            <a:r>
              <a:rPr lang="nl-NL" dirty="0" err="1" smtClean="0"/>
              <a:t>PROMs</a:t>
            </a:r>
            <a:r>
              <a:rPr lang="nl-NL" dirty="0" smtClean="0"/>
              <a:t> &amp; </a:t>
            </a:r>
            <a:r>
              <a:rPr lang="nl-NL" dirty="0" err="1" smtClean="0"/>
              <a:t>PREMs</a:t>
            </a:r>
            <a:r>
              <a:rPr lang="nl-NL" dirty="0" smtClean="0"/>
              <a:t> toevoegen </a:t>
            </a:r>
          </a:p>
          <a:p>
            <a:pPr lvl="1"/>
            <a:r>
              <a:rPr lang="nl-NL" dirty="0" smtClean="0"/>
              <a:t>Visitatie toekomstbestendig maken</a:t>
            </a:r>
          </a:p>
          <a:p>
            <a:endParaRPr lang="nl-NL" dirty="0" smtClean="0"/>
          </a:p>
          <a:p>
            <a:pPr>
              <a:buNone/>
            </a:pPr>
            <a:r>
              <a:rPr lang="nl-NL" dirty="0" smtClean="0"/>
              <a:t>Ondersteuning van landelijke projecten</a:t>
            </a:r>
          </a:p>
          <a:p>
            <a:pPr lvl="1"/>
            <a:r>
              <a:rPr lang="nl-NL" dirty="0" smtClean="0"/>
              <a:t>Landelijk data netwerk nierzorg optimaliseren</a:t>
            </a:r>
          </a:p>
          <a:p>
            <a:pPr lvl="1"/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1B1EC"/>
                </a:solidFill>
              </a:rPr>
              <a:t>Toekomstperspectief</a:t>
            </a:r>
            <a:endParaRPr lang="nl-NL" b="1" dirty="0">
              <a:solidFill>
                <a:srgbClr val="01B1E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1B1EC"/>
                </a:solidFill>
              </a:rPr>
              <a:t>Projecten&amp;registraties</a:t>
            </a:r>
            <a:endParaRPr lang="nl-NL" b="1" dirty="0">
              <a:solidFill>
                <a:srgbClr val="01B1EC"/>
              </a:solidFill>
            </a:endParaRPr>
          </a:p>
        </p:txBody>
      </p:sp>
      <p:grpSp>
        <p:nvGrpSpPr>
          <p:cNvPr id="42" name="Groeperen 41"/>
          <p:cNvGrpSpPr/>
          <p:nvPr/>
        </p:nvGrpSpPr>
        <p:grpSpPr>
          <a:xfrm>
            <a:off x="1219200" y="5562600"/>
            <a:ext cx="6781800" cy="685800"/>
            <a:chOff x="1295400" y="5562600"/>
            <a:chExt cx="6705600" cy="685800"/>
          </a:xfrm>
          <a:solidFill>
            <a:srgbClr val="FFF891"/>
          </a:solidFill>
        </p:grpSpPr>
        <p:sp>
          <p:nvSpPr>
            <p:cNvPr id="24" name="Rechthoek 23"/>
            <p:cNvSpPr/>
            <p:nvPr/>
          </p:nvSpPr>
          <p:spPr>
            <a:xfrm>
              <a:off x="1295400" y="5562600"/>
              <a:ext cx="6705600" cy="68580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1828800" y="5715000"/>
              <a:ext cx="152400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b="1" dirty="0" smtClean="0"/>
                <a:t>ICHOM</a:t>
              </a:r>
              <a:endParaRPr lang="nl-NL" b="1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5867400" y="5715000"/>
              <a:ext cx="152400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b="1" dirty="0" smtClean="0"/>
                <a:t>ERA-EDTA</a:t>
              </a:r>
              <a:endParaRPr lang="nl-NL" b="1" dirty="0"/>
            </a:p>
          </p:txBody>
        </p:sp>
      </p:grpSp>
      <p:grpSp>
        <p:nvGrpSpPr>
          <p:cNvPr id="58" name="Groeperen 57"/>
          <p:cNvGrpSpPr/>
          <p:nvPr/>
        </p:nvGrpSpPr>
        <p:grpSpPr>
          <a:xfrm>
            <a:off x="5029200" y="1828800"/>
            <a:ext cx="2971800" cy="3733800"/>
            <a:chOff x="5029200" y="1828800"/>
            <a:chExt cx="2971800" cy="3733800"/>
          </a:xfrm>
        </p:grpSpPr>
        <p:grpSp>
          <p:nvGrpSpPr>
            <p:cNvPr id="39" name="Groeperen 38"/>
            <p:cNvGrpSpPr/>
            <p:nvPr/>
          </p:nvGrpSpPr>
          <p:grpSpPr>
            <a:xfrm>
              <a:off x="5029200" y="1828800"/>
              <a:ext cx="2971800" cy="1295400"/>
              <a:chOff x="5181600" y="1905000"/>
              <a:chExt cx="2819400" cy="1219200"/>
            </a:xfrm>
          </p:grpSpPr>
          <p:grpSp>
            <p:nvGrpSpPr>
              <p:cNvPr id="7" name="Groeperen 6"/>
              <p:cNvGrpSpPr/>
              <p:nvPr/>
            </p:nvGrpSpPr>
            <p:grpSpPr>
              <a:xfrm>
                <a:off x="5181600" y="1905000"/>
                <a:ext cx="2819400" cy="1219200"/>
                <a:chOff x="1219200" y="1600200"/>
                <a:chExt cx="2743200" cy="1219200"/>
              </a:xfrm>
            </p:grpSpPr>
            <p:sp>
              <p:nvSpPr>
                <p:cNvPr id="8" name="Rechthoek 7"/>
                <p:cNvSpPr/>
                <p:nvPr/>
              </p:nvSpPr>
              <p:spPr>
                <a:xfrm>
                  <a:off x="1219200" y="1600200"/>
                  <a:ext cx="2743200" cy="121920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9" name="Tekstvak 8"/>
                <p:cNvSpPr txBox="1"/>
                <p:nvPr/>
              </p:nvSpPr>
              <p:spPr>
                <a:xfrm>
                  <a:off x="1524000" y="1981200"/>
                  <a:ext cx="2133600" cy="3476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b="1" dirty="0" err="1" smtClean="0">
                      <a:solidFill>
                        <a:srgbClr val="FFFFFF"/>
                      </a:solidFill>
                    </a:rPr>
                    <a:t>PROMs</a:t>
                  </a:r>
                  <a:endParaRPr lang="nl-NL" b="1" dirty="0">
                    <a:solidFill>
                      <a:srgbClr val="FFFFFF"/>
                    </a:solidFill>
                  </a:endParaRPr>
                </a:p>
              </p:txBody>
            </p:sp>
          </p:grpSp>
          <p:pic>
            <p:nvPicPr>
              <p:cNvPr id="27" name="Afbeelding 2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934200" y="1981200"/>
                <a:ext cx="927100" cy="1102619"/>
              </a:xfrm>
              <a:prstGeom prst="rect">
                <a:avLst/>
              </a:prstGeom>
            </p:spPr>
          </p:pic>
        </p:grpSp>
        <p:grpSp>
          <p:nvGrpSpPr>
            <p:cNvPr id="41" name="Groeperen 40"/>
            <p:cNvGrpSpPr/>
            <p:nvPr/>
          </p:nvGrpSpPr>
          <p:grpSpPr>
            <a:xfrm>
              <a:off x="5257800" y="4343400"/>
              <a:ext cx="2743200" cy="1219200"/>
              <a:chOff x="5257800" y="4343400"/>
              <a:chExt cx="2743200" cy="1219200"/>
            </a:xfrm>
          </p:grpSpPr>
          <p:grpSp>
            <p:nvGrpSpPr>
              <p:cNvPr id="13" name="Groeperen 12"/>
              <p:cNvGrpSpPr/>
              <p:nvPr/>
            </p:nvGrpSpPr>
            <p:grpSpPr>
              <a:xfrm>
                <a:off x="5257800" y="4343400"/>
                <a:ext cx="2743200" cy="1219200"/>
                <a:chOff x="1219200" y="1600200"/>
                <a:chExt cx="2743200" cy="1219200"/>
              </a:xfrm>
            </p:grpSpPr>
            <p:sp>
              <p:nvSpPr>
                <p:cNvPr id="14" name="Rechthoek 13"/>
                <p:cNvSpPr/>
                <p:nvPr/>
              </p:nvSpPr>
              <p:spPr>
                <a:xfrm>
                  <a:off x="1219200" y="1600200"/>
                  <a:ext cx="2743200" cy="121920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5" name="Tekstvak 14"/>
                <p:cNvSpPr txBox="1"/>
                <p:nvPr/>
              </p:nvSpPr>
              <p:spPr>
                <a:xfrm>
                  <a:off x="1524000" y="1828800"/>
                  <a:ext cx="21336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b="1" dirty="0" smtClean="0">
                      <a:solidFill>
                        <a:srgbClr val="FFFFFF"/>
                      </a:solidFill>
                    </a:rPr>
                    <a:t>Nederlandse </a:t>
                  </a:r>
                  <a:r>
                    <a:rPr lang="nl-NL" b="1" dirty="0" err="1" smtClean="0">
                      <a:solidFill>
                        <a:srgbClr val="FFFFFF"/>
                      </a:solidFill>
                    </a:rPr>
                    <a:t>NIeratlas</a:t>
                  </a:r>
                  <a:endParaRPr lang="nl-NL" b="1" dirty="0">
                    <a:solidFill>
                      <a:srgbClr val="FFFFFF"/>
                    </a:solidFill>
                  </a:endParaRPr>
                </a:p>
              </p:txBody>
            </p:sp>
          </p:grpSp>
          <p:pic>
            <p:nvPicPr>
              <p:cNvPr id="28" name="Afbeelding 2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34200" y="4572000"/>
                <a:ext cx="1012031" cy="762000"/>
              </a:xfrm>
              <a:prstGeom prst="rect">
                <a:avLst/>
              </a:prstGeom>
            </p:spPr>
          </p:pic>
        </p:grpSp>
      </p:grpSp>
      <p:grpSp>
        <p:nvGrpSpPr>
          <p:cNvPr id="59" name="Groeperen 58"/>
          <p:cNvGrpSpPr/>
          <p:nvPr/>
        </p:nvGrpSpPr>
        <p:grpSpPr>
          <a:xfrm>
            <a:off x="1219200" y="1828800"/>
            <a:ext cx="2895600" cy="3733800"/>
            <a:chOff x="1219200" y="1828800"/>
            <a:chExt cx="2895600" cy="3733800"/>
          </a:xfrm>
        </p:grpSpPr>
        <p:grpSp>
          <p:nvGrpSpPr>
            <p:cNvPr id="48" name="Groeperen 47"/>
            <p:cNvGrpSpPr/>
            <p:nvPr/>
          </p:nvGrpSpPr>
          <p:grpSpPr>
            <a:xfrm>
              <a:off x="1219200" y="1828800"/>
              <a:ext cx="2895600" cy="1273629"/>
              <a:chOff x="1295400" y="1676400"/>
              <a:chExt cx="2667000" cy="1197429"/>
            </a:xfrm>
          </p:grpSpPr>
          <p:grpSp>
            <p:nvGrpSpPr>
              <p:cNvPr id="6" name="Groeperen 5"/>
              <p:cNvGrpSpPr/>
              <p:nvPr/>
            </p:nvGrpSpPr>
            <p:grpSpPr>
              <a:xfrm>
                <a:off x="1295400" y="1676400"/>
                <a:ext cx="2667000" cy="1197429"/>
                <a:chOff x="1219200" y="1600200"/>
                <a:chExt cx="2743200" cy="1219200"/>
              </a:xfrm>
              <a:solidFill>
                <a:schemeClr val="tx2">
                  <a:lumMod val="60000"/>
                  <a:lumOff val="40000"/>
                </a:schemeClr>
              </a:solidFill>
            </p:grpSpPr>
            <p:sp>
              <p:nvSpPr>
                <p:cNvPr id="4" name="Rechthoek 3"/>
                <p:cNvSpPr/>
                <p:nvPr/>
              </p:nvSpPr>
              <p:spPr>
                <a:xfrm>
                  <a:off x="1219200" y="1600200"/>
                  <a:ext cx="2743200" cy="12192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5" name="Tekstvak 4"/>
                <p:cNvSpPr txBox="1"/>
                <p:nvPr/>
              </p:nvSpPr>
              <p:spPr>
                <a:xfrm>
                  <a:off x="1524000" y="1981200"/>
                  <a:ext cx="2133600" cy="353548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nl-NL" b="1" dirty="0" smtClean="0">
                      <a:solidFill>
                        <a:srgbClr val="FFFFFF"/>
                      </a:solidFill>
                    </a:rPr>
                    <a:t>DOMESTICO</a:t>
                  </a:r>
                  <a:endParaRPr lang="nl-NL" b="1" dirty="0">
                    <a:solidFill>
                      <a:srgbClr val="FFFFFF"/>
                    </a:solidFill>
                  </a:endParaRPr>
                </a:p>
              </p:txBody>
            </p:sp>
          </p:grpSp>
          <p:pic>
            <p:nvPicPr>
              <p:cNvPr id="29" name="Afbeelding 2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95400" y="1676400"/>
                <a:ext cx="1143000" cy="1122590"/>
              </a:xfrm>
              <a:prstGeom prst="rect">
                <a:avLst/>
              </a:prstGeom>
            </p:spPr>
          </p:pic>
        </p:grpSp>
        <p:grpSp>
          <p:nvGrpSpPr>
            <p:cNvPr id="50" name="Groeperen 49"/>
            <p:cNvGrpSpPr/>
            <p:nvPr/>
          </p:nvGrpSpPr>
          <p:grpSpPr>
            <a:xfrm>
              <a:off x="1219200" y="4343400"/>
              <a:ext cx="2819400" cy="1219200"/>
              <a:chOff x="1295400" y="4419600"/>
              <a:chExt cx="2743200" cy="1066800"/>
            </a:xfrm>
          </p:grpSpPr>
          <p:sp>
            <p:nvSpPr>
              <p:cNvPr id="11" name="Rechthoek 10"/>
              <p:cNvSpPr/>
              <p:nvPr/>
            </p:nvSpPr>
            <p:spPr>
              <a:xfrm>
                <a:off x="1295400" y="4419600"/>
                <a:ext cx="2743200" cy="1066800"/>
              </a:xfrm>
              <a:prstGeom prst="rect">
                <a:avLst/>
              </a:prstGeom>
              <a:solidFill>
                <a:srgbClr val="558ED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pic>
            <p:nvPicPr>
              <p:cNvPr id="30" name="Afbeelding 2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71600" y="4495800"/>
                <a:ext cx="1187450" cy="897457"/>
              </a:xfrm>
              <a:prstGeom prst="rect">
                <a:avLst/>
              </a:prstGeom>
            </p:spPr>
          </p:pic>
          <p:sp>
            <p:nvSpPr>
              <p:cNvPr id="12" name="Tekstvak 11"/>
              <p:cNvSpPr txBox="1"/>
              <p:nvPr/>
            </p:nvSpPr>
            <p:spPr>
              <a:xfrm>
                <a:off x="1591962" y="4819650"/>
                <a:ext cx="2133600" cy="323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l-NL" b="1" dirty="0" smtClean="0">
                    <a:solidFill>
                      <a:srgbClr val="FFFFFF"/>
                    </a:solidFill>
                  </a:rPr>
                  <a:t>POLDER</a:t>
                </a:r>
                <a:endParaRPr lang="nl-NL" b="1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3" name="Groeperen 32"/>
          <p:cNvGrpSpPr/>
          <p:nvPr/>
        </p:nvGrpSpPr>
        <p:grpSpPr>
          <a:xfrm>
            <a:off x="6019800" y="3124200"/>
            <a:ext cx="1981200" cy="1219200"/>
            <a:chOff x="6172200" y="3276600"/>
            <a:chExt cx="1752600" cy="914400"/>
          </a:xfrm>
        </p:grpSpPr>
        <p:sp>
          <p:nvSpPr>
            <p:cNvPr id="32" name="Rechthoek 31"/>
            <p:cNvSpPr/>
            <p:nvPr/>
          </p:nvSpPr>
          <p:spPr>
            <a:xfrm>
              <a:off x="6172200" y="3276600"/>
              <a:ext cx="1752600" cy="9144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6477000" y="3505200"/>
              <a:ext cx="1295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b="1" dirty="0" smtClean="0">
                  <a:solidFill>
                    <a:srgbClr val="FFFF00"/>
                  </a:solidFill>
                </a:rPr>
                <a:t>VBHC</a:t>
              </a:r>
              <a:endParaRPr lang="nl-NL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4" name="Groeperen 33"/>
          <p:cNvGrpSpPr/>
          <p:nvPr/>
        </p:nvGrpSpPr>
        <p:grpSpPr>
          <a:xfrm>
            <a:off x="1219200" y="3124200"/>
            <a:ext cx="2057400" cy="1219200"/>
            <a:chOff x="6172200" y="3276600"/>
            <a:chExt cx="1752600" cy="914400"/>
          </a:xfrm>
        </p:grpSpPr>
        <p:sp>
          <p:nvSpPr>
            <p:cNvPr id="35" name="Rechthoek 34"/>
            <p:cNvSpPr/>
            <p:nvPr/>
          </p:nvSpPr>
          <p:spPr>
            <a:xfrm>
              <a:off x="6172200" y="3276600"/>
              <a:ext cx="1752600" cy="9144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6172200" y="3276600"/>
              <a:ext cx="1600200" cy="692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b="1" dirty="0" err="1" smtClean="0">
                  <a:solidFill>
                    <a:srgbClr val="FFFF00"/>
                  </a:solidFill>
                </a:rPr>
                <a:t>Preventive</a:t>
              </a:r>
              <a:r>
                <a:rPr lang="nl-NL" b="1" dirty="0" smtClean="0">
                  <a:solidFill>
                    <a:srgbClr val="FFFF00"/>
                  </a:solidFill>
                </a:rPr>
                <a:t>  &amp; </a:t>
              </a:r>
              <a:r>
                <a:rPr lang="nl-NL" b="1" dirty="0" err="1" smtClean="0">
                  <a:solidFill>
                    <a:srgbClr val="FFFF00"/>
                  </a:solidFill>
                </a:rPr>
                <a:t>Personalized</a:t>
              </a:r>
              <a:endParaRPr lang="nl-NL" b="1" dirty="0" smtClean="0">
                <a:solidFill>
                  <a:srgbClr val="FFFF00"/>
                </a:solidFill>
              </a:endParaRPr>
            </a:p>
            <a:p>
              <a:pPr algn="ctr"/>
              <a:r>
                <a:rPr lang="nl-NL" b="1" dirty="0" err="1" smtClean="0">
                  <a:solidFill>
                    <a:srgbClr val="FFFF00"/>
                  </a:solidFill>
                </a:rPr>
                <a:t>Medicine</a:t>
              </a:r>
              <a:endParaRPr lang="nl-NL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8" name="Groeperen 37"/>
          <p:cNvGrpSpPr/>
          <p:nvPr/>
        </p:nvGrpSpPr>
        <p:grpSpPr>
          <a:xfrm>
            <a:off x="3962400" y="1524000"/>
            <a:ext cx="1219200" cy="1600200"/>
            <a:chOff x="3962400" y="1295400"/>
            <a:chExt cx="1219200" cy="1600200"/>
          </a:xfrm>
        </p:grpSpPr>
        <p:sp>
          <p:nvSpPr>
            <p:cNvPr id="20" name="Rechthoek 19"/>
            <p:cNvSpPr/>
            <p:nvPr/>
          </p:nvSpPr>
          <p:spPr>
            <a:xfrm>
              <a:off x="4114800" y="1295400"/>
              <a:ext cx="914400" cy="16002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3962400" y="15240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b="1" dirty="0" smtClean="0">
                  <a:solidFill>
                    <a:srgbClr val="FFFF00"/>
                  </a:solidFill>
                </a:rPr>
                <a:t>NOTR</a:t>
              </a:r>
              <a:endParaRPr lang="nl-NL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3" name="Groeperen 42"/>
          <p:cNvGrpSpPr/>
          <p:nvPr/>
        </p:nvGrpSpPr>
        <p:grpSpPr>
          <a:xfrm>
            <a:off x="4038600" y="4572000"/>
            <a:ext cx="1219200" cy="1600200"/>
            <a:chOff x="4038600" y="4572000"/>
            <a:chExt cx="1219200" cy="1600200"/>
          </a:xfrm>
        </p:grpSpPr>
        <p:sp>
          <p:nvSpPr>
            <p:cNvPr id="21" name="Rechthoek 20"/>
            <p:cNvSpPr/>
            <p:nvPr/>
          </p:nvSpPr>
          <p:spPr>
            <a:xfrm>
              <a:off x="4191000" y="4572000"/>
              <a:ext cx="914400" cy="16002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4038600" y="4876800"/>
              <a:ext cx="1219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b="1" dirty="0" smtClean="0">
                  <a:solidFill>
                    <a:srgbClr val="FFFF00"/>
                  </a:solidFill>
                </a:rPr>
                <a:t>CKD</a:t>
              </a:r>
            </a:p>
            <a:p>
              <a:pPr algn="ctr"/>
              <a:r>
                <a:rPr lang="nl-NL" b="1" dirty="0" smtClean="0">
                  <a:solidFill>
                    <a:srgbClr val="FFFF00"/>
                  </a:solidFill>
                </a:rPr>
                <a:t>1</a:t>
              </a:r>
              <a:r>
                <a:rPr lang="nl-NL" b="1" baseline="30000" dirty="0" smtClean="0">
                  <a:solidFill>
                    <a:srgbClr val="FFFF00"/>
                  </a:solidFill>
                </a:rPr>
                <a:t>e</a:t>
              </a:r>
              <a:r>
                <a:rPr lang="nl-NL" b="1" dirty="0" smtClean="0">
                  <a:solidFill>
                    <a:srgbClr val="FFFF00"/>
                  </a:solidFill>
                </a:rPr>
                <a:t> en 2</a:t>
              </a:r>
              <a:r>
                <a:rPr lang="nl-NL" b="1" baseline="30000" dirty="0" smtClean="0">
                  <a:solidFill>
                    <a:srgbClr val="FFFF00"/>
                  </a:solidFill>
                </a:rPr>
                <a:t>e</a:t>
              </a:r>
              <a:r>
                <a:rPr lang="nl-NL" b="1" dirty="0" smtClean="0">
                  <a:solidFill>
                    <a:srgbClr val="FFFF00"/>
                  </a:solidFill>
                </a:rPr>
                <a:t> lijn</a:t>
              </a:r>
              <a:endParaRPr lang="nl-NL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6" name="Groeperen 15"/>
          <p:cNvGrpSpPr/>
          <p:nvPr/>
        </p:nvGrpSpPr>
        <p:grpSpPr>
          <a:xfrm>
            <a:off x="3276600" y="2971800"/>
            <a:ext cx="2743200" cy="1524000"/>
            <a:chOff x="1219200" y="1600200"/>
            <a:chExt cx="2743200" cy="1219200"/>
          </a:xfrm>
          <a:solidFill>
            <a:srgbClr val="01B1EC"/>
          </a:solidFill>
        </p:grpSpPr>
        <p:sp>
          <p:nvSpPr>
            <p:cNvPr id="17" name="Rechthoek 16"/>
            <p:cNvSpPr/>
            <p:nvPr/>
          </p:nvSpPr>
          <p:spPr>
            <a:xfrm>
              <a:off x="1219200" y="1600200"/>
              <a:ext cx="2743200" cy="121920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1524000" y="1981200"/>
              <a:ext cx="2133600" cy="295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b="1" dirty="0" smtClean="0">
                  <a:solidFill>
                    <a:srgbClr val="FFFFFF"/>
                  </a:solidFill>
                </a:rPr>
                <a:t>Renine</a:t>
              </a:r>
              <a:endParaRPr lang="nl-NL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0" name="Groeperen 59"/>
          <p:cNvGrpSpPr/>
          <p:nvPr/>
        </p:nvGrpSpPr>
        <p:grpSpPr>
          <a:xfrm>
            <a:off x="228600" y="1219200"/>
            <a:ext cx="8686800" cy="762000"/>
            <a:chOff x="228600" y="1219200"/>
            <a:chExt cx="8686800" cy="762000"/>
          </a:xfrm>
        </p:grpSpPr>
        <p:cxnSp>
          <p:nvCxnSpPr>
            <p:cNvPr id="53" name="Rechte verbindingslijn 52"/>
            <p:cNvCxnSpPr/>
            <p:nvPr/>
          </p:nvCxnSpPr>
          <p:spPr>
            <a:xfrm flipV="1">
              <a:off x="228600" y="1219200"/>
              <a:ext cx="4343400" cy="762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echte verbindingslijn 53"/>
            <p:cNvCxnSpPr/>
            <p:nvPr/>
          </p:nvCxnSpPr>
          <p:spPr>
            <a:xfrm rot="10800000">
              <a:off x="4572000" y="1219200"/>
              <a:ext cx="4343400" cy="762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frovisie-nov2014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Nefrovisie-nov2014.potx</Template>
  <TotalTime>2653</TotalTime>
  <Words>222</Words>
  <Application>Microsoft Office PowerPoint</Application>
  <PresentationFormat>Diavoorstelling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Nefrovisie-nov2014</vt:lpstr>
      <vt:lpstr>Nefrovisie</vt:lpstr>
      <vt:lpstr>Actualiteit Renine</vt:lpstr>
      <vt:lpstr>Jaarrapportage Renine 2016</vt:lpstr>
      <vt:lpstr>PROMs-NNL implementatie </vt:lpstr>
      <vt:lpstr>SF12 </vt:lpstr>
      <vt:lpstr>Dialyse Symptom Index</vt:lpstr>
      <vt:lpstr>Individuele terugkoppeling DSI</vt:lpstr>
      <vt:lpstr>Toekomstperspectief</vt:lpstr>
      <vt:lpstr>Projecten&amp;registraties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Marc Hemmelder</dc:creator>
  <cp:lastModifiedBy>Hennie van IJzerloo</cp:lastModifiedBy>
  <cp:revision>65</cp:revision>
  <dcterms:created xsi:type="dcterms:W3CDTF">2018-03-25T13:23:47Z</dcterms:created>
  <dcterms:modified xsi:type="dcterms:W3CDTF">2018-03-25T19:17:10Z</dcterms:modified>
</cp:coreProperties>
</file>