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Override PartName="/docProps/core.xml" ContentType="application/vnd.openxmlformats-package.core-properties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heme/theme2.xml" ContentType="application/vnd.openxmlformats-officedocument.theme+xml"/>
  <Override PartName="/ppt/slides/slide6.xml" ContentType="application/vnd.openxmlformats-officedocument.presentationml.slide+xml"/>
  <Override PartName="/ppt/charts/chart1.xml" ContentType="application/vnd.openxmlformats-officedocument.drawingml.chart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1.xml" ContentType="application/vnd.openxmlformats-officedocument.presentationml.slide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4"/>
  </p:notesMasterIdLst>
  <p:sldIdLst>
    <p:sldId id="283" r:id="rId2"/>
    <p:sldId id="343" r:id="rId3"/>
    <p:sldId id="344" r:id="rId4"/>
    <p:sldId id="346" r:id="rId5"/>
    <p:sldId id="352" r:id="rId6"/>
    <p:sldId id="342" r:id="rId7"/>
    <p:sldId id="345" r:id="rId8"/>
    <p:sldId id="347" r:id="rId9"/>
    <p:sldId id="348" r:id="rId10"/>
    <p:sldId id="349" r:id="rId11"/>
    <p:sldId id="350" r:id="rId12"/>
    <p:sldId id="351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FFF891"/>
    <a:srgbClr val="01B1EC"/>
    <a:srgbClr val="004C82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 autoAdjust="0"/>
    <p:restoredTop sz="94419" autoAdjust="0"/>
  </p:normalViewPr>
  <p:slideViewPr>
    <p:cSldViewPr>
      <p:cViewPr varScale="1">
        <p:scale>
          <a:sx n="116" d="100"/>
          <a:sy n="116" d="100"/>
        </p:scale>
        <p:origin x="-6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16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on\Downloads\Figuren%20poster%20Kostenartikel%20%23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style val="2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'[Figuren poster Kostenartikel #2.xlsx]total costs dialysis'!$B$2</c:f>
              <c:strCache>
                <c:ptCount val="1"/>
                <c:pt idx="0">
                  <c:v>Hospital costs RRT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'[Figuren poster Kostenartikel #2.xlsx]total costs dialysis'!$A$3:$A$7</c:f>
              <c:strCache>
                <c:ptCount val="5"/>
                <c:pt idx="0">
                  <c:v>Centre HD</c:v>
                </c:pt>
                <c:pt idx="1">
                  <c:v>Home HD</c:v>
                </c:pt>
                <c:pt idx="2">
                  <c:v>APD</c:v>
                </c:pt>
                <c:pt idx="3">
                  <c:v>CAPD</c:v>
                </c:pt>
                <c:pt idx="4">
                  <c:v>Mix</c:v>
                </c:pt>
              </c:strCache>
            </c:strRef>
          </c:cat>
          <c:val>
            <c:numRef>
              <c:f>'[Figuren poster Kostenartikel #2.xlsx]total costs dialysis'!$B$3:$B$7</c:f>
              <c:numCache>
                <c:formatCode>_([$€-2]\ * #,##0_);_([$€-2]\ * \(#,##0\);_([$€-2]\ * "-"??_);_(@_)</c:formatCode>
                <c:ptCount val="5"/>
                <c:pt idx="0" formatCode="General">
                  <c:v>71734.0</c:v>
                </c:pt>
                <c:pt idx="1">
                  <c:v>72834.0</c:v>
                </c:pt>
                <c:pt idx="2">
                  <c:v>74215.0</c:v>
                </c:pt>
                <c:pt idx="3">
                  <c:v>61025.0</c:v>
                </c:pt>
                <c:pt idx="4">
                  <c:v>76531.0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CD-464F-AC3F-40BCA5357C6A}"/>
            </c:ext>
          </c:extLst>
        </c:ser>
        <c:ser>
          <c:idx val="1"/>
          <c:order val="1"/>
          <c:tx>
            <c:strRef>
              <c:f>'[Figuren poster Kostenartikel #2.xlsx]total costs dialysis'!$C$2</c:f>
              <c:strCache>
                <c:ptCount val="1"/>
                <c:pt idx="0">
                  <c:v>Other hospital costs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strRef>
              <c:f>'[Figuren poster Kostenartikel #2.xlsx]total costs dialysis'!$A$3:$A$7</c:f>
              <c:strCache>
                <c:ptCount val="5"/>
                <c:pt idx="0">
                  <c:v>Centre HD</c:v>
                </c:pt>
                <c:pt idx="1">
                  <c:v>Home HD</c:v>
                </c:pt>
                <c:pt idx="2">
                  <c:v>APD</c:v>
                </c:pt>
                <c:pt idx="3">
                  <c:v>CAPD</c:v>
                </c:pt>
                <c:pt idx="4">
                  <c:v>Mix</c:v>
                </c:pt>
              </c:strCache>
            </c:strRef>
          </c:cat>
          <c:val>
            <c:numRef>
              <c:f>'[Figuren poster Kostenartikel #2.xlsx]total costs dialysis'!$C$3:$C$7</c:f>
              <c:numCache>
                <c:formatCode>_([$€-2]\ * #,##0_);_([$€-2]\ * \(#,##0\);_([$€-2]\ * "-"??_);_(@_)</c:formatCode>
                <c:ptCount val="5"/>
                <c:pt idx="0" formatCode="General">
                  <c:v>8563.0</c:v>
                </c:pt>
                <c:pt idx="1">
                  <c:v>5785.0</c:v>
                </c:pt>
                <c:pt idx="2">
                  <c:v>7611.0</c:v>
                </c:pt>
                <c:pt idx="3">
                  <c:v>9115.0</c:v>
                </c:pt>
                <c:pt idx="4">
                  <c:v>16286.0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CD-464F-AC3F-40BCA5357C6A}"/>
            </c:ext>
          </c:extLst>
        </c:ser>
        <c:ser>
          <c:idx val="2"/>
          <c:order val="2"/>
          <c:tx>
            <c:strRef>
              <c:f>'[Figuren poster Kostenartikel #2.xlsx]total costs dialysis'!$D$2</c:f>
              <c:strCache>
                <c:ptCount val="1"/>
                <c:pt idx="0">
                  <c:v>Costs outside hospital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'[Figuren poster Kostenartikel #2.xlsx]total costs dialysis'!$A$3:$A$7</c:f>
              <c:strCache>
                <c:ptCount val="5"/>
                <c:pt idx="0">
                  <c:v>Centre HD</c:v>
                </c:pt>
                <c:pt idx="1">
                  <c:v>Home HD</c:v>
                </c:pt>
                <c:pt idx="2">
                  <c:v>APD</c:v>
                </c:pt>
                <c:pt idx="3">
                  <c:v>CAPD</c:v>
                </c:pt>
                <c:pt idx="4">
                  <c:v>Mix</c:v>
                </c:pt>
              </c:strCache>
            </c:strRef>
          </c:cat>
          <c:val>
            <c:numRef>
              <c:f>'[Figuren poster Kostenartikel #2.xlsx]total costs dialysis'!$D$3:$D$7</c:f>
              <c:numCache>
                <c:formatCode>[$€-413]\ #,##0</c:formatCode>
                <c:ptCount val="5"/>
                <c:pt idx="0">
                  <c:v>12319.0</c:v>
                </c:pt>
                <c:pt idx="1">
                  <c:v>8432.0</c:v>
                </c:pt>
                <c:pt idx="2">
                  <c:v>8106.0</c:v>
                </c:pt>
                <c:pt idx="3">
                  <c:v>7426.0</c:v>
                </c:pt>
                <c:pt idx="4">
                  <c:v>13016.0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CD-464F-AC3F-40BCA5357C6A}"/>
            </c:ext>
          </c:extLst>
        </c:ser>
        <c:gapWidth val="80"/>
        <c:overlap val="100"/>
        <c:axId val="601126296"/>
        <c:axId val="601597240"/>
      </c:barChart>
      <c:catAx>
        <c:axId val="6011262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nl-NL"/>
          </a:p>
        </c:txPr>
        <c:crossAx val="601597240"/>
        <c:crosses val="autoZero"/>
        <c:auto val="1"/>
        <c:lblAlgn val="ctr"/>
        <c:lblOffset val="100"/>
      </c:catAx>
      <c:valAx>
        <c:axId val="601597240"/>
        <c:scaling>
          <c:orientation val="minMax"/>
          <c:max val="100000.0"/>
        </c:scaling>
        <c:axPos val="b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nl-NL"/>
          </a:p>
        </c:txPr>
        <c:crossAx val="601126296"/>
        <c:crosses val="autoZero"/>
        <c:crossBetween val="between"/>
        <c:majorUnit val="25000.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nl-NL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B3FC7-638D-4545-828C-02A666FD448C}" type="datetimeFigureOut">
              <a:rPr lang="nl-NL" smtClean="0"/>
              <a:pPr/>
              <a:t>25-03-2019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B8494-970C-4800-9ABA-B1A40C644DB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681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76463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1B1E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/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74720"/>
            <a:ext cx="1676400" cy="29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164288" y="260648"/>
            <a:ext cx="1654810" cy="456565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7092280" y="836712"/>
            <a:ext cx="2051720" cy="144016"/>
          </a:xfrm>
          <a:prstGeom prst="rect">
            <a:avLst/>
          </a:prstGeom>
          <a:solidFill>
            <a:srgbClr val="01B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0" y="836712"/>
            <a:ext cx="7020272" cy="144016"/>
          </a:xfrm>
          <a:prstGeom prst="rect">
            <a:avLst/>
          </a:prstGeom>
          <a:solidFill>
            <a:srgbClr val="004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400" b="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Titel presentatie</a:t>
            </a:r>
            <a:endParaRPr lang="nl-NL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12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Vervolg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28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18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18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7" name="Afbeelding 6"/>
          <p:cNvPicPr/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74720"/>
            <a:ext cx="1676400" cy="29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164288" y="260648"/>
            <a:ext cx="1654810" cy="456565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7092280" y="836712"/>
            <a:ext cx="2051720" cy="144016"/>
          </a:xfrm>
          <a:prstGeom prst="rect">
            <a:avLst/>
          </a:prstGeom>
          <a:solidFill>
            <a:srgbClr val="01B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0" y="836712"/>
            <a:ext cx="7020272" cy="144016"/>
          </a:xfrm>
          <a:prstGeom prst="rect">
            <a:avLst/>
          </a:prstGeom>
          <a:solidFill>
            <a:srgbClr val="004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6563072" cy="562074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019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/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74720"/>
            <a:ext cx="1676400" cy="29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164288" y="260648"/>
            <a:ext cx="1654810" cy="456565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7092280" y="836712"/>
            <a:ext cx="2051720" cy="144016"/>
          </a:xfrm>
          <a:prstGeom prst="rect">
            <a:avLst/>
          </a:prstGeom>
          <a:solidFill>
            <a:srgbClr val="01B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836712"/>
            <a:ext cx="7020272" cy="144016"/>
          </a:xfrm>
          <a:prstGeom prst="rect">
            <a:avLst/>
          </a:prstGeom>
          <a:solidFill>
            <a:srgbClr val="004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862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04C8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efrovisie.nl/?attachment_id=6099&amp;kgvid_video_embed%5Benable%5D=true" TargetMode="Externa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nl-NL" dirty="0" smtClean="0"/>
          </a:p>
          <a:p>
            <a:r>
              <a:rPr lang="nl-NL" dirty="0" smtClean="0"/>
              <a:t>Renine</a:t>
            </a:r>
          </a:p>
          <a:p>
            <a:pPr lvl="1"/>
            <a:r>
              <a:rPr lang="nl-NL" dirty="0" smtClean="0"/>
              <a:t>Dataverzoeken onderzoek</a:t>
            </a:r>
          </a:p>
          <a:p>
            <a:pPr lvl="1"/>
            <a:r>
              <a:rPr lang="nl-NL" dirty="0" smtClean="0"/>
              <a:t>Landelijk platform kwaliteitsregistraties</a:t>
            </a:r>
          </a:p>
          <a:p>
            <a:pPr lvl="1"/>
            <a:r>
              <a:rPr lang="nl-NL" dirty="0" smtClean="0"/>
              <a:t>Koppeling met HIX</a:t>
            </a:r>
          </a:p>
          <a:p>
            <a:pPr lvl="1"/>
            <a:r>
              <a:rPr lang="nl-NL" dirty="0" err="1" smtClean="0"/>
              <a:t>PROMs</a:t>
            </a:r>
            <a:endParaRPr lang="nl-NL" dirty="0" smtClean="0"/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CNS nascholing en implementatie</a:t>
            </a:r>
          </a:p>
          <a:p>
            <a:endParaRPr lang="nl-NL" dirty="0" smtClean="0"/>
          </a:p>
          <a:p>
            <a:r>
              <a:rPr lang="nl-NL" dirty="0" smtClean="0"/>
              <a:t>Nieratlas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 smtClean="0">
                <a:solidFill>
                  <a:srgbClr val="01B1EC"/>
                </a:solidFill>
              </a:rPr>
              <a:t>Klinische vergadering 27-3-2019</a:t>
            </a:r>
            <a:br>
              <a:rPr lang="nl-NL" sz="2800" b="1" dirty="0" smtClean="0">
                <a:solidFill>
                  <a:srgbClr val="01B1EC"/>
                </a:solidFill>
              </a:rPr>
            </a:br>
            <a:endParaRPr lang="nl-NL" sz="2800" b="1" dirty="0">
              <a:solidFill>
                <a:srgbClr val="01B1E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1B1EC"/>
                </a:solidFill>
              </a:rPr>
              <a:t>Zorgkosten CNS (</a:t>
            </a:r>
            <a:r>
              <a:rPr lang="nl-NL" b="1" dirty="0" err="1" smtClean="0">
                <a:solidFill>
                  <a:srgbClr val="01B1EC"/>
                </a:solidFill>
              </a:rPr>
              <a:t>eGFR</a:t>
            </a:r>
            <a:r>
              <a:rPr lang="nl-NL" b="1" dirty="0" smtClean="0">
                <a:solidFill>
                  <a:srgbClr val="01B1EC"/>
                </a:solidFill>
              </a:rPr>
              <a:t>&lt;30)</a:t>
            </a:r>
            <a:endParaRPr lang="nl-NL" b="1" dirty="0">
              <a:solidFill>
                <a:srgbClr val="01B1EC"/>
              </a:solidFill>
            </a:endParaRPr>
          </a:p>
        </p:txBody>
      </p:sp>
      <p:pic>
        <p:nvPicPr>
          <p:cNvPr id="4" name="Afbeelding 3" descr="Schermafbeelding 2018-10-08 om 21.33.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172075"/>
          </a:xfrm>
          <a:prstGeom prst="rect">
            <a:avLst/>
          </a:prstGeom>
        </p:spPr>
      </p:pic>
      <p:pic>
        <p:nvPicPr>
          <p:cNvPr id="5" name="Afbeelding 4" descr="Schermafbeelding 2019-03-24 om 10.07.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95157"/>
            <a:ext cx="4724400" cy="5262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2400" y="188640"/>
            <a:ext cx="6867872" cy="562074"/>
          </a:xfrm>
        </p:spPr>
        <p:txBody>
          <a:bodyPr/>
          <a:lstStyle/>
          <a:p>
            <a:r>
              <a:rPr lang="nl-NL" b="1" dirty="0" smtClean="0">
                <a:solidFill>
                  <a:srgbClr val="01B1EC"/>
                </a:solidFill>
              </a:rPr>
              <a:t>Kosten dialyse per jaar per patiënt </a:t>
            </a:r>
            <a:endParaRPr lang="nl-NL" b="1" dirty="0">
              <a:solidFill>
                <a:srgbClr val="01B1EC"/>
              </a:solidFill>
            </a:endParaRPr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/>
          </p:nvPr>
        </p:nvGraphicFramePr>
        <p:xfrm>
          <a:off x="0" y="1219200"/>
          <a:ext cx="7488832" cy="468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304800" y="6400800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M. van Oosten et al, </a:t>
            </a:r>
            <a:r>
              <a:rPr lang="nl-NL" sz="1400" dirty="0" err="1" smtClean="0"/>
              <a:t>submitted</a:t>
            </a:r>
            <a:endParaRPr lang="nl-NL" sz="1400" dirty="0"/>
          </a:p>
        </p:txBody>
      </p:sp>
      <p:pic>
        <p:nvPicPr>
          <p:cNvPr id="7" name="Picture 2" descr="http://ncz.nl/wp-content/uploads/2015/01/ISAL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6232" y="2514600"/>
            <a:ext cx="1157768" cy="52544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621" y="5105400"/>
            <a:ext cx="1401379" cy="5334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3840" y="3581400"/>
            <a:ext cx="1440160" cy="70797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2785" y="1828800"/>
            <a:ext cx="1661215" cy="27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Deelname onderzoek implementatie </a:t>
            </a:r>
            <a:r>
              <a:rPr lang="nl-NL" dirty="0" err="1" smtClean="0"/>
              <a:t>PROMs</a:t>
            </a:r>
            <a:r>
              <a:rPr lang="nl-NL" dirty="0" smtClean="0"/>
              <a:t>?</a:t>
            </a:r>
          </a:p>
          <a:p>
            <a:endParaRPr lang="nl-NL" dirty="0" smtClean="0"/>
          </a:p>
          <a:p>
            <a:r>
              <a:rPr lang="nl-NL" dirty="0" smtClean="0"/>
              <a:t>Herkenning en steun voor doelstellingen CNS implementatie?</a:t>
            </a:r>
          </a:p>
          <a:p>
            <a:endParaRPr lang="nl-NL" dirty="0" smtClean="0"/>
          </a:p>
          <a:p>
            <a:r>
              <a:rPr lang="nl-NL" dirty="0" smtClean="0"/>
              <a:t>Behoefte aan voortzetten Nieratlas met jaarlijkse update door Nefrovisie?</a:t>
            </a:r>
          </a:p>
          <a:p>
            <a:endParaRPr lang="nl-NL" dirty="0" smtClean="0"/>
          </a:p>
          <a:p>
            <a:pPr>
              <a:buNone/>
            </a:pPr>
            <a:r>
              <a:rPr lang="nl-NL" sz="2000" dirty="0" err="1" smtClean="0">
                <a:solidFill>
                  <a:srgbClr val="01B1EC"/>
                </a:solidFill>
              </a:rPr>
              <a:t>m.hemmelder</a:t>
            </a:r>
            <a:r>
              <a:rPr lang="nl-NL" sz="2000" dirty="0" smtClean="0">
                <a:solidFill>
                  <a:srgbClr val="01B1EC"/>
                </a:solidFill>
              </a:rPr>
              <a:t>@</a:t>
            </a:r>
            <a:r>
              <a:rPr lang="nl-NL" sz="2000" dirty="0" err="1" smtClean="0">
                <a:solidFill>
                  <a:srgbClr val="01B1EC"/>
                </a:solidFill>
              </a:rPr>
              <a:t>nefrovisie.nl</a:t>
            </a:r>
            <a:endParaRPr lang="nl-NL" sz="2000" dirty="0">
              <a:solidFill>
                <a:srgbClr val="01B1EC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1B1EC"/>
                </a:solidFill>
              </a:rPr>
              <a:t>Vragen?</a:t>
            </a:r>
            <a:endParaRPr lang="nl-NL" b="1" dirty="0">
              <a:solidFill>
                <a:srgbClr val="01B1E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Tot 1-1-2019 persoonsgegevens uit Renine na goedkeuring beschikbaar</a:t>
            </a:r>
          </a:p>
          <a:p>
            <a:endParaRPr lang="nl-NL" dirty="0" smtClean="0"/>
          </a:p>
          <a:p>
            <a:r>
              <a:rPr lang="nl-NL" dirty="0" smtClean="0"/>
              <a:t>AVG: geen herleidbare persoonsgegevens voor wetenschap verstrekken</a:t>
            </a:r>
          </a:p>
          <a:p>
            <a:endParaRPr lang="nl-NL" dirty="0" smtClean="0"/>
          </a:p>
          <a:p>
            <a:r>
              <a:rPr lang="nl-NL" dirty="0" smtClean="0"/>
              <a:t>Oplossingen:</a:t>
            </a:r>
          </a:p>
          <a:p>
            <a:pPr lvl="1"/>
            <a:r>
              <a:rPr lang="nl-NL" dirty="0" smtClean="0"/>
              <a:t>Nefrovisie doet de analyse en onderzoekers ontvangen geaggregeerde data</a:t>
            </a:r>
          </a:p>
          <a:p>
            <a:pPr lvl="1"/>
            <a:r>
              <a:rPr lang="nl-NL" dirty="0" smtClean="0"/>
              <a:t>Nefrovisie richt digitale werkplek voor onderzoeker in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1B1EC"/>
                </a:solidFill>
              </a:rPr>
              <a:t>AVG en wetenschap</a:t>
            </a:r>
            <a:endParaRPr lang="nl-NL" b="1" dirty="0">
              <a:solidFill>
                <a:srgbClr val="01B1E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Platform</a:t>
            </a:r>
          </a:p>
          <a:p>
            <a:endParaRPr lang="nl-NL" dirty="0" smtClean="0"/>
          </a:p>
          <a:p>
            <a:r>
              <a:rPr lang="nl-NL" dirty="0" smtClean="0"/>
              <a:t>Doel = uniforme werkwijze </a:t>
            </a:r>
            <a:r>
              <a:rPr lang="nl-NL" dirty="0" err="1" smtClean="0"/>
              <a:t>m.b.t.</a:t>
            </a:r>
            <a:endParaRPr lang="nl-NL" dirty="0" smtClean="0"/>
          </a:p>
          <a:p>
            <a:pPr lvl="1"/>
            <a:r>
              <a:rPr lang="nl-NL" dirty="0" err="1" smtClean="0"/>
              <a:t>Governance</a:t>
            </a:r>
            <a:endParaRPr lang="nl-NL" dirty="0" smtClean="0"/>
          </a:p>
          <a:p>
            <a:pPr lvl="1"/>
            <a:r>
              <a:rPr lang="nl-NL" dirty="0" smtClean="0"/>
              <a:t>Financiering </a:t>
            </a:r>
          </a:p>
          <a:p>
            <a:pPr lvl="1"/>
            <a:r>
              <a:rPr lang="nl-NL" dirty="0" smtClean="0"/>
              <a:t>Data verzameling uit EPD</a:t>
            </a:r>
          </a:p>
          <a:p>
            <a:pPr lvl="1"/>
            <a:r>
              <a:rPr lang="nl-NL" dirty="0" smtClean="0"/>
              <a:t>Zorgbouwsteen definities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Actieplan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1B1EC"/>
                </a:solidFill>
              </a:rPr>
              <a:t>NL kwaliteitsregistraties</a:t>
            </a:r>
            <a:endParaRPr lang="nl-NL" b="1" dirty="0">
              <a:solidFill>
                <a:srgbClr val="01B1EC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3429000"/>
            <a:ext cx="1346200" cy="13462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818" y="1219200"/>
            <a:ext cx="1526947" cy="9906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2286000"/>
            <a:ext cx="1346200" cy="13462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4495800"/>
            <a:ext cx="1422400" cy="10668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5562600"/>
            <a:ext cx="2249616" cy="55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13 deelnemende centra</a:t>
            </a:r>
          </a:p>
          <a:p>
            <a:r>
              <a:rPr lang="nl-NL" dirty="0" smtClean="0"/>
              <a:t>211 ingevulde vragenlijsten</a:t>
            </a:r>
          </a:p>
          <a:p>
            <a:r>
              <a:rPr lang="nl-NL" dirty="0" smtClean="0"/>
              <a:t>+ DOMESTICO deelnemers</a:t>
            </a:r>
          </a:p>
          <a:p>
            <a:r>
              <a:rPr lang="nl-NL" dirty="0" smtClean="0"/>
              <a:t>Onderzoek barrières implementatie </a:t>
            </a:r>
          </a:p>
          <a:p>
            <a:r>
              <a:rPr lang="nl-NL" dirty="0" smtClean="0"/>
              <a:t>Vragenlijst in EPD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rgbClr val="01B1EC"/>
                </a:solidFill>
              </a:rPr>
              <a:t>PROMs</a:t>
            </a:r>
            <a:r>
              <a:rPr lang="nl-NL" b="1" dirty="0" smtClean="0">
                <a:solidFill>
                  <a:srgbClr val="01B1EC"/>
                </a:solidFill>
              </a:rPr>
              <a:t> tussenstand</a:t>
            </a:r>
            <a:endParaRPr lang="nl-NL" b="1" dirty="0">
              <a:solidFill>
                <a:srgbClr val="01B1EC"/>
              </a:solidFill>
            </a:endParaRPr>
          </a:p>
        </p:txBody>
      </p:sp>
      <p:pic>
        <p:nvPicPr>
          <p:cNvPr id="4" name="Tijdelijke aanduiding voor inhoud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67200" y="3733800"/>
            <a:ext cx="4480277" cy="2520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afbeelding 2019-03-25 om 12.46.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69215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Nascholing</a:t>
            </a:r>
          </a:p>
          <a:p>
            <a:pPr lvl="1"/>
            <a:r>
              <a:rPr lang="nl-NL" dirty="0" smtClean="0"/>
              <a:t>Huisartsen via stichting </a:t>
            </a:r>
            <a:r>
              <a:rPr lang="nl-NL" dirty="0" err="1" smtClean="0"/>
              <a:t>Langerhans</a:t>
            </a:r>
            <a:endParaRPr lang="nl-NL" dirty="0" smtClean="0"/>
          </a:p>
          <a:p>
            <a:pPr lvl="1"/>
            <a:r>
              <a:rPr lang="nl-NL" dirty="0" smtClean="0"/>
              <a:t>NIV </a:t>
            </a:r>
            <a:r>
              <a:rPr lang="nl-NL" dirty="0" smtClean="0"/>
              <a:t>kennis quiz</a:t>
            </a:r>
          </a:p>
          <a:p>
            <a:pPr lvl="1"/>
            <a:r>
              <a:rPr lang="nl-NL" dirty="0" smtClean="0"/>
              <a:t>Regionale initiatieven</a:t>
            </a:r>
          </a:p>
          <a:p>
            <a:endParaRPr lang="nl-NL" dirty="0" smtClean="0"/>
          </a:p>
          <a:p>
            <a:r>
              <a:rPr lang="nl-NL" dirty="0" smtClean="0"/>
              <a:t>Implementatie</a:t>
            </a:r>
          </a:p>
          <a:p>
            <a:pPr lvl="1"/>
            <a:r>
              <a:rPr lang="nl-NL" dirty="0" smtClean="0"/>
              <a:t>Kerngroep NFN, KNMP, NHG, Nefrovisie, </a:t>
            </a:r>
            <a:r>
              <a:rPr lang="nl-NL" dirty="0" err="1" smtClean="0"/>
              <a:t>Nierstichting</a:t>
            </a:r>
            <a:endParaRPr lang="nl-NL" dirty="0" smtClean="0"/>
          </a:p>
          <a:p>
            <a:pPr lvl="1"/>
            <a:r>
              <a:rPr lang="nl-NL" dirty="0" smtClean="0"/>
              <a:t>7 mei conferentie met externe </a:t>
            </a:r>
            <a:r>
              <a:rPr lang="nl-NL" dirty="0" smtClean="0"/>
              <a:t>partijen</a:t>
            </a:r>
            <a:endParaRPr lang="nl-NL" dirty="0" smtClean="0"/>
          </a:p>
          <a:p>
            <a:pPr lvl="1"/>
            <a:r>
              <a:rPr lang="nl-NL" dirty="0" smtClean="0"/>
              <a:t>Regionale </a:t>
            </a:r>
            <a:r>
              <a:rPr lang="nl-NL" dirty="0" smtClean="0"/>
              <a:t>initiatieven</a:t>
            </a:r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1B1EC"/>
                </a:solidFill>
              </a:rPr>
              <a:t>Richtlijn CNS</a:t>
            </a:r>
            <a:endParaRPr lang="nl-NL" b="1" dirty="0">
              <a:solidFill>
                <a:srgbClr val="01B1E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sz="2323" dirty="0" smtClean="0"/>
              <a:t>Scholing</a:t>
            </a:r>
          </a:p>
          <a:p>
            <a:endParaRPr lang="nl-NL" sz="2323" dirty="0" smtClean="0"/>
          </a:p>
          <a:p>
            <a:r>
              <a:rPr lang="nl-NL" sz="2323" dirty="0" smtClean="0"/>
              <a:t>Bepaling van </a:t>
            </a:r>
            <a:r>
              <a:rPr lang="nl-NL" sz="2323" dirty="0" err="1" smtClean="0"/>
              <a:t>eGFR</a:t>
            </a:r>
            <a:r>
              <a:rPr lang="nl-NL" sz="2323" dirty="0" smtClean="0"/>
              <a:t> en </a:t>
            </a:r>
            <a:r>
              <a:rPr lang="nl-NL" sz="2323" dirty="0" err="1" smtClean="0"/>
              <a:t>albuminurie</a:t>
            </a:r>
            <a:r>
              <a:rPr lang="nl-NL" sz="2323" dirty="0" smtClean="0"/>
              <a:t> bij minimaal 90% van bekende patiënten met chronische nierschade, DM, hypertensie en/of CVRM in de geadviseerde frequentie volgens de richtlijnen CNS</a:t>
            </a:r>
          </a:p>
          <a:p>
            <a:endParaRPr lang="nl-NL" sz="2323" dirty="0" smtClean="0"/>
          </a:p>
          <a:p>
            <a:r>
              <a:rPr lang="nl-NL" sz="2323" dirty="0" smtClean="0"/>
              <a:t>Behandeling van patiënten met CNS:</a:t>
            </a:r>
          </a:p>
          <a:p>
            <a:pPr lvl="1"/>
            <a:r>
              <a:rPr lang="nl-NL" sz="2286" dirty="0" smtClean="0"/>
              <a:t>Alle patiënten met CNS hebben een individueel behandelplan dat bekend is bij de patiënt, huisarts/POH, apotheker en eventuele andere behandelaren. Bij voorkeur geïntegreerd in PGO.</a:t>
            </a:r>
          </a:p>
          <a:p>
            <a:pPr lvl="1"/>
            <a:r>
              <a:rPr lang="nl-NL" sz="2286" dirty="0" smtClean="0"/>
              <a:t>Er is een toename van 20% patiënten die voldoen aan de streefwaarde van de bloeddruk.</a:t>
            </a:r>
          </a:p>
          <a:p>
            <a:pPr lvl="1"/>
            <a:r>
              <a:rPr lang="nl-NL" sz="2286" dirty="0" smtClean="0"/>
              <a:t>Er is een toename van 20% patiënten die een ACE remmer of </a:t>
            </a:r>
            <a:r>
              <a:rPr lang="nl-NL" sz="2286" dirty="0" err="1" smtClean="0"/>
              <a:t>angiotensine</a:t>
            </a:r>
            <a:r>
              <a:rPr lang="nl-NL" sz="2286" dirty="0" smtClean="0"/>
              <a:t> 2 antagonist gebruiken bij een (sterk) verhoogde </a:t>
            </a:r>
            <a:r>
              <a:rPr lang="nl-NL" sz="2286" dirty="0" err="1" smtClean="0"/>
              <a:t>albuminurie</a:t>
            </a:r>
            <a:r>
              <a:rPr lang="nl-NL" sz="2286" dirty="0" smtClean="0"/>
              <a:t>.</a:t>
            </a:r>
          </a:p>
          <a:p>
            <a:pPr lvl="1"/>
            <a:r>
              <a:rPr lang="nl-NL" sz="2286" dirty="0" smtClean="0"/>
              <a:t>optioneel: elke nieuwe patiënt met CNS krijgt een adequaat dieet advies</a:t>
            </a:r>
          </a:p>
          <a:p>
            <a:pPr lvl="2"/>
            <a:r>
              <a:rPr lang="nl-NL" dirty="0" smtClean="0"/>
              <a:t>In de eerste lijn: gedocumenteerd advies van POH over zoutbeperking</a:t>
            </a:r>
          </a:p>
          <a:p>
            <a:pPr lvl="2"/>
            <a:r>
              <a:rPr lang="nl-NL" dirty="0" smtClean="0"/>
              <a:t>In de tweede lijn bij </a:t>
            </a:r>
            <a:r>
              <a:rPr lang="nl-NL" dirty="0" err="1" smtClean="0"/>
              <a:t>eGFR</a:t>
            </a:r>
            <a:r>
              <a:rPr lang="nl-NL" dirty="0" smtClean="0"/>
              <a:t> &lt; 30: verwijzing naar </a:t>
            </a:r>
            <a:r>
              <a:rPr lang="nl-NL" dirty="0" err="1" smtClean="0"/>
              <a:t>dietist</a:t>
            </a:r>
            <a:r>
              <a:rPr lang="nl-NL" dirty="0" smtClean="0"/>
              <a:t> voor zout- en eiwitbeperking</a:t>
            </a:r>
          </a:p>
          <a:p>
            <a:endParaRPr lang="nl-NL" sz="2571" dirty="0" smtClean="0"/>
          </a:p>
          <a:p>
            <a:r>
              <a:rPr lang="nl-NL" sz="2571" dirty="0" smtClean="0"/>
              <a:t>Verbetering medicatie veiligheid bij CNS </a:t>
            </a:r>
          </a:p>
          <a:p>
            <a:endParaRPr lang="nl-NL" sz="2571" dirty="0" smtClean="0"/>
          </a:p>
          <a:p>
            <a:r>
              <a:rPr lang="nl-NL" sz="2571" dirty="0" smtClean="0"/>
              <a:t>Een toename van bewustzijnsverandering bij patiënten, zorgverleners en beleidsmakers over het belang van CNS </a:t>
            </a:r>
            <a:endParaRPr lang="nl-NL" sz="257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2400" y="188640"/>
            <a:ext cx="6867872" cy="562074"/>
          </a:xfrm>
        </p:spPr>
        <p:txBody>
          <a:bodyPr/>
          <a:lstStyle/>
          <a:p>
            <a:r>
              <a:rPr lang="nl-NL" b="1" dirty="0" smtClean="0">
                <a:solidFill>
                  <a:srgbClr val="01B1EC"/>
                </a:solidFill>
              </a:rPr>
              <a:t>Doelstelling </a:t>
            </a:r>
            <a:r>
              <a:rPr lang="nl-NL" b="1" dirty="0" smtClean="0">
                <a:solidFill>
                  <a:srgbClr val="01B1EC"/>
                </a:solidFill>
              </a:rPr>
              <a:t>CNS </a:t>
            </a:r>
            <a:r>
              <a:rPr lang="nl-NL" b="1" dirty="0" smtClean="0">
                <a:solidFill>
                  <a:srgbClr val="01B1EC"/>
                </a:solidFill>
              </a:rPr>
              <a:t>2025 [concept]</a:t>
            </a:r>
            <a:endParaRPr lang="nl-NL" b="1" dirty="0">
              <a:solidFill>
                <a:srgbClr val="01B1E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1B1EC"/>
                </a:solidFill>
              </a:rPr>
              <a:t>Nieratlas in concept</a:t>
            </a:r>
            <a:endParaRPr lang="nl-NL" b="1" dirty="0">
              <a:solidFill>
                <a:srgbClr val="01B1EC"/>
              </a:solidFill>
            </a:endParaRPr>
          </a:p>
        </p:txBody>
      </p:sp>
      <p:pic>
        <p:nvPicPr>
          <p:cNvPr id="5" name="Afbeelding 4" descr="Schermafbeelding 2018-10-08 om 21.22.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91172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295400" y="6019800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Zowel op </a:t>
            </a:r>
            <a:r>
              <a:rPr lang="nl-NL" dirty="0" err="1" smtClean="0"/>
              <a:t>smartphone</a:t>
            </a:r>
            <a:r>
              <a:rPr lang="nl-NL" dirty="0" smtClean="0"/>
              <a:t>, tablet als PC leesbaar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1B1EC"/>
                </a:solidFill>
              </a:rPr>
              <a:t>6 thema’s</a:t>
            </a:r>
            <a:endParaRPr lang="nl-NL" b="1" dirty="0">
              <a:solidFill>
                <a:srgbClr val="01B1EC"/>
              </a:solidFill>
            </a:endParaRPr>
          </a:p>
        </p:txBody>
      </p:sp>
      <p:pic>
        <p:nvPicPr>
          <p:cNvPr id="4" name="Afbeelding 3" descr="Schermafbeelding 2018-10-08 om 21.22.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1"/>
            <a:ext cx="9144000" cy="528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frovisie-nov2014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Nefrovisie-nov2014.potx</Template>
  <TotalTime>16615</TotalTime>
  <Words>369</Words>
  <Application>Microsoft Macintosh PowerPoint</Application>
  <PresentationFormat>Diavoorstelling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Nefrovisie-nov2014</vt:lpstr>
      <vt:lpstr>Klinische vergadering 27-3-2019 </vt:lpstr>
      <vt:lpstr>AVG en wetenschap</vt:lpstr>
      <vt:lpstr>NL kwaliteitsregistraties</vt:lpstr>
      <vt:lpstr>PROMs tussenstand</vt:lpstr>
      <vt:lpstr>Dia 5</vt:lpstr>
      <vt:lpstr>Richtlijn CNS</vt:lpstr>
      <vt:lpstr>Doelstelling CNS 2025 [concept]</vt:lpstr>
      <vt:lpstr>Nieratlas in concept</vt:lpstr>
      <vt:lpstr>6 thema’s</vt:lpstr>
      <vt:lpstr>Zorgkosten CNS (eGFR&lt;30)</vt:lpstr>
      <vt:lpstr>Kosten dialyse per jaar per patiënt </vt:lpstr>
      <vt:lpstr>Vragen?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Marc Hemmelder</dc:creator>
  <cp:lastModifiedBy>Marc Hemmelder</cp:lastModifiedBy>
  <cp:revision>93</cp:revision>
  <dcterms:created xsi:type="dcterms:W3CDTF">2019-03-25T11:46:31Z</dcterms:created>
  <dcterms:modified xsi:type="dcterms:W3CDTF">2019-03-25T11:52:15Z</dcterms:modified>
</cp:coreProperties>
</file>