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6" r:id="rId11"/>
    <p:sldId id="267" r:id="rId12"/>
    <p:sldId id="273" r:id="rId13"/>
    <p:sldId id="277" r:id="rId14"/>
    <p:sldId id="278" r:id="rId15"/>
    <p:sldId id="279" r:id="rId16"/>
    <p:sldId id="276" r:id="rId17"/>
    <p:sldId id="270" r:id="rId18"/>
    <p:sldId id="275" r:id="rId19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70" y="-84"/>
      </p:cViewPr>
      <p:guideLst>
        <p:guide orient="horz" pos="2160"/>
        <p:guide orient="horz" pos="36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-3606" y="-96"/>
      </p:cViewPr>
      <p:guideLst>
        <p:guide orient="horz" pos="2880"/>
        <p:guide orient="horz" pos="204"/>
        <p:guide pos="2160"/>
        <p:guide pos="342"/>
        <p:guide pos="397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925" y="195263"/>
            <a:ext cx="28860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2925" y="8636000"/>
            <a:ext cx="501967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42925" y="8816975"/>
            <a:ext cx="501967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9588" y="8816975"/>
            <a:ext cx="7191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D70CDB7C-F82A-48B1-9D12-43510BC88102}" type="slidenum">
              <a:rPr lang="nl-NL"/>
              <a:pPr/>
              <a:t>‹nr.›</a:t>
            </a:fld>
            <a:endParaRPr lang="nl-NL"/>
          </a:p>
        </p:txBody>
      </p:sp>
      <p:pic>
        <p:nvPicPr>
          <p:cNvPr id="6150" name="Picture 1030" descr="P:\Jeroen Bosch Ziekenhuis\_Internal\Logos\JBZ_C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3350" y="0"/>
            <a:ext cx="2914650" cy="565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7205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42925" y="914400"/>
            <a:ext cx="4867275" cy="3651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42925" y="4876800"/>
            <a:ext cx="5765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925" y="195263"/>
            <a:ext cx="2886075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2925" y="8636000"/>
            <a:ext cx="501967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nl-NL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542925" y="8816975"/>
            <a:ext cx="501967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endParaRPr lang="nl-NL" sz="1100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5589588" y="8816975"/>
            <a:ext cx="71913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/>
            <a:fld id="{FF5B6116-7819-4982-803F-BE3D655365EB}" type="slidenum">
              <a:rPr lang="nl-NL" sz="1100"/>
              <a:pPr algn="r"/>
              <a:t>‹nr.›</a:t>
            </a:fld>
            <a:endParaRPr lang="nl-NL" sz="1100"/>
          </a:p>
        </p:txBody>
      </p:sp>
      <p:pic>
        <p:nvPicPr>
          <p:cNvPr id="7180" name="Picture 12" descr="P:\Jeroen Bosch Ziekenhuis\_Internal\Logos\JBZ_C.e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43350" y="0"/>
            <a:ext cx="2914650" cy="565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237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1925" indent="-16192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23850" indent="-16192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485775" indent="-16192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647700" indent="-16192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809625" indent="-161925" algn="l" rtl="0" fontAlgn="base">
      <a:spcBef>
        <a:spcPct val="30000"/>
      </a:spcBef>
      <a:spcAft>
        <a:spcPct val="0"/>
      </a:spcAft>
      <a:defRPr sz="11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Slechts benoemen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19006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925" marR="0" indent="-16192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Slechts benoemen</a:t>
            </a:r>
          </a:p>
          <a:p>
            <a:pPr marL="161925" marR="0" indent="-16192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Benadrukken</a:t>
            </a:r>
            <a:r>
              <a:rPr lang="nl-NL" baseline="0" dirty="0" smtClean="0"/>
              <a:t> dat er geen extra eisen worden gesteld vanuit NFN, vooral toepassen bestaande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342380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1925" marR="0" indent="-161925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 smtClean="0"/>
              <a:t>Slechts benoemen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8158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Bestaande situaties: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01593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Doelstelling is dat bestaande installaties gehandhaafd kunnen worden zolang deze in het verleden aan NFN de eis voor HDF voldeden</a:t>
            </a:r>
            <a:r>
              <a:rPr lang="nl-NL" baseline="0" dirty="0" smtClean="0"/>
              <a:t> en aan de HUIDIGE kwaliteitseis voor WFI voldoen.</a:t>
            </a:r>
          </a:p>
          <a:p>
            <a:endParaRPr lang="nl-NL" baseline="0" dirty="0" smtClean="0"/>
          </a:p>
          <a:p>
            <a:r>
              <a:rPr lang="nl-NL" baseline="0" dirty="0" smtClean="0"/>
              <a:t>Beschreven technische eisen zijn vooral voor nieuwe installaties.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9585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ChangeArrowheads="1"/>
          </p:cNvSpPr>
          <p:nvPr userDrawn="1"/>
        </p:nvSpPr>
        <p:spPr bwMode="hidden">
          <a:xfrm>
            <a:off x="0" y="0"/>
            <a:ext cx="9144000" cy="10112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2338388"/>
            <a:ext cx="8496300" cy="1219200"/>
          </a:xfrm>
        </p:spPr>
        <p:txBody>
          <a:bodyPr anchor="b"/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895725"/>
            <a:ext cx="8496300" cy="1079500"/>
          </a:xfrm>
        </p:spPr>
        <p:txBody>
          <a:bodyPr/>
          <a:lstStyle>
            <a:lvl1pPr marL="0" indent="0" algn="ctr">
              <a:buFontTx/>
              <a:buNone/>
              <a:defRPr sz="3200" i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323850" y="6602413"/>
            <a:ext cx="1439863" cy="1841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085975" y="6602413"/>
            <a:ext cx="4970463" cy="1841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380288" y="6602413"/>
            <a:ext cx="1439862" cy="184150"/>
          </a:xfrm>
        </p:spPr>
        <p:txBody>
          <a:bodyPr/>
          <a:lstStyle>
            <a:lvl1pPr>
              <a:defRPr/>
            </a:lvl1pPr>
          </a:lstStyle>
          <a:p>
            <a:fld id="{11E985C6-90DF-4830-8DF8-37F0BB8B2CE2}" type="slidenum">
              <a:rPr lang="nl-NL"/>
              <a:pPr/>
              <a:t>‹nr.›</a:t>
            </a:fld>
            <a:endParaRPr lang="nl-NL"/>
          </a:p>
        </p:txBody>
      </p:sp>
      <p:pic>
        <p:nvPicPr>
          <p:cNvPr id="4106" name="Picture 10" descr="P:\Jeroen Bosch Ziekenhuis\PowerPoint\_Internal\Images\JBZ_Small_C.g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175" y="319088"/>
            <a:ext cx="2212975" cy="39052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9CA04-BEE0-4053-9685-2048860ECC1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96075" y="198438"/>
            <a:ext cx="2124075" cy="60134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23850" y="198438"/>
            <a:ext cx="6219825" cy="6013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3900BB-837E-4AD1-84EB-A35343B814CC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047F4-3B87-4AB4-8D24-AD636352153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59881-5637-4C31-B6D5-1BA678C6D315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323850" y="1482725"/>
            <a:ext cx="4171950" cy="472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2725"/>
            <a:ext cx="4171950" cy="4729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06FCD-52BC-4B4F-ACEB-A3E7004E6C5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C06ED-BB2D-451B-B1C6-2017173C0D7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53665-8CDA-4158-8B74-B2040449DB3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387A1-F5C2-4EDF-B6A3-3FBD9646E4B2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6F26B4-A215-499A-9F27-768FF7FF627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8C7B5-BF07-47A2-AE3F-EF30B998C68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98438"/>
            <a:ext cx="607695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482725"/>
            <a:ext cx="8496300" cy="472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hidden">
          <a:xfrm>
            <a:off x="0" y="6534150"/>
            <a:ext cx="9144000" cy="3238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602413"/>
            <a:ext cx="14398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85975" y="6602413"/>
            <a:ext cx="49704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602413"/>
            <a:ext cx="1439862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3851D414-B738-4524-8A41-DE7583218B20}" type="slidenum">
              <a:rPr lang="nl-NL"/>
              <a:pPr/>
              <a:t>‹nr.›</a:t>
            </a:fld>
            <a:endParaRPr lang="nl-NL"/>
          </a:p>
        </p:txBody>
      </p:sp>
      <p:pic>
        <p:nvPicPr>
          <p:cNvPr id="1041" name="Picture 17" descr="P:\Jeroen Bosch Ziekenhuis\PowerPoint\_Internal\Images\JBZ_Small_C.gi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07175" y="319088"/>
            <a:ext cx="2212975" cy="39052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3238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-"/>
        <a:defRPr sz="2000">
          <a:solidFill>
            <a:schemeClr val="tx1"/>
          </a:solidFill>
          <a:latin typeface="+mn-lt"/>
        </a:defRPr>
      </a:lvl2pPr>
      <a:lvl3pPr marL="9715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3pPr>
      <a:lvl4pPr marL="129540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-"/>
        <a:defRPr sz="2000">
          <a:solidFill>
            <a:schemeClr val="tx1"/>
          </a:solidFill>
          <a:latin typeface="+mn-lt"/>
        </a:defRPr>
      </a:lvl4pPr>
      <a:lvl5pPr marL="16192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5pPr>
      <a:lvl6pPr marL="20764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6pPr>
      <a:lvl7pPr marL="25336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7pPr>
      <a:lvl8pPr marL="29908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8pPr>
      <a:lvl9pPr marL="3448050" indent="-3238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hyperlink" Target="Appendices%20RL%20Waterbehandeling%202019.pdf" TargetMode="Externa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NFN-RichtlijnWaterbehandeling%20concept%202019.pdf" TargetMode="External"/><Relationship Id="rId5" Type="http://schemas.openxmlformats.org/officeDocument/2006/relationships/slide" Target="slide18.xml"/><Relationship Id="rId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:\Jeroen Bosch Ziekenhuis\PowerPoint\_Internal\Images\Welcome_Cropp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</p:spPr>
      </p:pic>
      <p:pic>
        <p:nvPicPr>
          <p:cNvPr id="3079" name="Picture 7" descr="P:\Jeroen Bosch Ziekenhuis\PowerPoint\_Internal\Images\JBZ_Large_C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0813" y="1154113"/>
            <a:ext cx="6297612" cy="11160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Europese farmacopee </a:t>
            </a:r>
            <a:br>
              <a:rPr lang="nl-NL" dirty="0" smtClean="0"/>
            </a:br>
            <a:r>
              <a:rPr lang="nl-NL" sz="2400" dirty="0" smtClean="0"/>
              <a:t>Implementatie WFI, uitvoering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Praktische vertaling monografie &lt;169&gt;:</a:t>
            </a:r>
          </a:p>
          <a:p>
            <a:pPr lvl="1"/>
            <a:r>
              <a:rPr lang="nl-NL" dirty="0" smtClean="0"/>
              <a:t>Extra gezuiverd water heet voortaan WFI</a:t>
            </a:r>
          </a:p>
          <a:p>
            <a:pPr lvl="1"/>
            <a:r>
              <a:rPr lang="nl-NL" dirty="0" smtClean="0"/>
              <a:t>Waterinstallatie: dubbel RO met UF en thermische reiniging van ringleiding &lt; nieuwbouw &gt;</a:t>
            </a:r>
          </a:p>
          <a:p>
            <a:pPr lvl="1"/>
            <a:r>
              <a:rPr lang="nl-NL" dirty="0" smtClean="0"/>
              <a:t>Kwaliteitseis = WFI (voorheen minimaal </a:t>
            </a:r>
            <a:r>
              <a:rPr lang="nl-NL" dirty="0" err="1" smtClean="0"/>
              <a:t>Gezuiverdwater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Benaming Extra gezuiverde dialysevloeistof en substitutievloeistof blijft</a:t>
            </a:r>
          </a:p>
          <a:p>
            <a:r>
              <a:rPr lang="nl-NL" dirty="0" smtClean="0"/>
              <a:t>Bestaande installaties &amp; WFI:</a:t>
            </a:r>
          </a:p>
          <a:p>
            <a:pPr lvl="1"/>
            <a:r>
              <a:rPr lang="nl-NL" dirty="0" smtClean="0"/>
              <a:t>Dienen minimaal te voldoen aan de NFN eis voor HDF online uit verleden</a:t>
            </a:r>
            <a:endParaRPr lang="nl-NL" u="sng" dirty="0" smtClean="0"/>
          </a:p>
          <a:p>
            <a:pPr lvl="1"/>
            <a:r>
              <a:rPr lang="nl-NL" dirty="0" smtClean="0"/>
              <a:t>Echter kwaliteitseis = WFI in de ringleiding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55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Europese farmacopee</a:t>
            </a:r>
            <a:br>
              <a:rPr lang="nl-NL" dirty="0" smtClean="0"/>
            </a:br>
            <a:r>
              <a:rPr lang="nl-NL" sz="2400" dirty="0" smtClean="0"/>
              <a:t>Implementatie, WFI kwaliteit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Kwaliteitseis WFI nagenoeg identiek met Extra gezuiverd Water wat tot heden gebruikt werd</a:t>
            </a:r>
          </a:p>
          <a:p>
            <a:r>
              <a:rPr lang="nl-NL" dirty="0" smtClean="0"/>
              <a:t>Elektrische geleidbaarheid (anorganische kwaliteit):</a:t>
            </a:r>
          </a:p>
          <a:p>
            <a:pPr lvl="1"/>
            <a:r>
              <a:rPr lang="nl-NL" dirty="0" smtClean="0"/>
              <a:t>Geen harde eis, zolang lab. uitslagen goed (trend bewaken)</a:t>
            </a:r>
          </a:p>
          <a:p>
            <a:r>
              <a:rPr lang="nl-NL" dirty="0" smtClean="0"/>
              <a:t>TOC – </a:t>
            </a:r>
            <a:r>
              <a:rPr lang="nl-NL" u="sng" dirty="0" smtClean="0"/>
              <a:t>T</a:t>
            </a:r>
            <a:r>
              <a:rPr lang="nl-NL" dirty="0" smtClean="0"/>
              <a:t>otal </a:t>
            </a:r>
            <a:r>
              <a:rPr lang="nl-NL" u="sng" dirty="0" err="1" smtClean="0"/>
              <a:t>O</a:t>
            </a:r>
            <a:r>
              <a:rPr lang="nl-NL" dirty="0" err="1" smtClean="0"/>
              <a:t>rganic</a:t>
            </a:r>
            <a:r>
              <a:rPr lang="nl-NL" dirty="0" smtClean="0"/>
              <a:t> </a:t>
            </a:r>
            <a:r>
              <a:rPr lang="nl-NL" u="sng" dirty="0" smtClean="0"/>
              <a:t>C</a:t>
            </a:r>
            <a:r>
              <a:rPr lang="nl-NL" dirty="0" smtClean="0"/>
              <a:t>arbon (organische kwaliteit):</a:t>
            </a:r>
          </a:p>
          <a:p>
            <a:pPr lvl="1"/>
            <a:r>
              <a:rPr lang="nl-NL" dirty="0" smtClean="0"/>
              <a:t>Via laboratorium onderzoek, hoeft niet continue gemeten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29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Europese farmacopee</a:t>
            </a:r>
            <a:br>
              <a:rPr lang="nl-NL" dirty="0" smtClean="0"/>
            </a:br>
            <a:r>
              <a:rPr lang="nl-NL" sz="2400" dirty="0" smtClean="0"/>
              <a:t>Implementatie, </a:t>
            </a:r>
            <a:r>
              <a:rPr lang="nl-NL" sz="2400" dirty="0" err="1" smtClean="0"/>
              <a:t>Gezuiverdwater</a:t>
            </a:r>
            <a:r>
              <a:rPr lang="nl-NL" sz="2400" dirty="0" smtClean="0"/>
              <a:t> kwaliteit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Minimaal enkele RO</a:t>
            </a:r>
          </a:p>
          <a:p>
            <a:r>
              <a:rPr lang="nl-NL" dirty="0" smtClean="0"/>
              <a:t>Met UF + thermische reiniging van ringleidingen &lt; nieuwbouw &gt;</a:t>
            </a:r>
          </a:p>
          <a:p>
            <a:r>
              <a:rPr lang="nl-NL" dirty="0" smtClean="0"/>
              <a:t>Ontmoedigd voor centrum dialyse:</a:t>
            </a:r>
          </a:p>
          <a:p>
            <a:pPr lvl="1"/>
            <a:r>
              <a:rPr lang="nl-NL" dirty="0" smtClean="0"/>
              <a:t>Waterkwaliteit niet goed te borgen met enkel RO</a:t>
            </a:r>
          </a:p>
          <a:p>
            <a:pPr lvl="1"/>
            <a:r>
              <a:rPr lang="nl-NL" dirty="0" smtClean="0"/>
              <a:t>Beperkt de functionaliteit van huidige generatie dialyse apparatuur</a:t>
            </a:r>
          </a:p>
          <a:p>
            <a:r>
              <a:rPr lang="nl-NL" dirty="0" smtClean="0"/>
              <a:t>Toepassing  vooral bij:</a:t>
            </a:r>
          </a:p>
          <a:p>
            <a:pPr lvl="1"/>
            <a:r>
              <a:rPr lang="nl-NL" dirty="0" smtClean="0"/>
              <a:t>Dialyse op intensive care en hartbewaking met vaste installatie</a:t>
            </a:r>
          </a:p>
          <a:p>
            <a:pPr lvl="1"/>
            <a:r>
              <a:rPr lang="nl-NL" dirty="0" smtClean="0"/>
              <a:t>Tijdelijke dialysecentra bij verhuizing of renovatie</a:t>
            </a:r>
          </a:p>
          <a:p>
            <a:pPr lvl="1"/>
            <a:r>
              <a:rPr lang="nl-NL" dirty="0" smtClean="0"/>
              <a:t>Intensive care, hartbewaking, thuisdialyse via mobiele RO</a:t>
            </a:r>
          </a:p>
          <a:p>
            <a:pPr lvl="1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29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</a:t>
            </a:r>
            <a:br>
              <a:rPr lang="nl-NL" dirty="0" smtClean="0"/>
            </a:br>
            <a:r>
              <a:rPr lang="nl-NL" sz="2400" dirty="0" smtClean="0"/>
              <a:t>Gezuiverdwater </a:t>
            </a:r>
            <a:r>
              <a:rPr lang="nl-NL" sz="2400" dirty="0" err="1" smtClean="0"/>
              <a:t>vs</a:t>
            </a:r>
            <a:r>
              <a:rPr lang="nl-NL" sz="2400" dirty="0" smtClean="0"/>
              <a:t> WFI protocol (1/3)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23850" y="4725144"/>
            <a:ext cx="8496300" cy="1486744"/>
          </a:xfrm>
        </p:spPr>
        <p:txBody>
          <a:bodyPr/>
          <a:lstStyle/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467544" y="1484784"/>
          <a:ext cx="8208912" cy="2952327"/>
        </p:xfrm>
        <a:graphic>
          <a:graphicData uri="http://schemas.openxmlformats.org/drawingml/2006/table">
            <a:tbl>
              <a:tblPr/>
              <a:tblGrid>
                <a:gridCol w="3039642"/>
                <a:gridCol w="1575746"/>
                <a:gridCol w="3593524"/>
              </a:tblGrid>
              <a:tr h="26839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Protocol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>
                          <a:latin typeface="Calibri"/>
                          <a:ea typeface="Times New Roman"/>
                          <a:cs typeface="Times New Roman"/>
                        </a:rPr>
                        <a:t>Gezuiverd Water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WFI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87"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Toepassing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8051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Therapieën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Hemodialyse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Hemodialyse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 err="1">
                          <a:latin typeface="Calibri"/>
                          <a:ea typeface="Times New Roman"/>
                          <a:cs typeface="Times New Roman"/>
                        </a:rPr>
                        <a:t>Hemofiltratie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Hemodiafiltratie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8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latin typeface="Calibri"/>
                          <a:ea typeface="Times New Roman"/>
                          <a:cs typeface="Times New Roman"/>
                        </a:rPr>
                        <a:t>Bijzondere </a:t>
                      </a: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verrichtingen middels </a:t>
                      </a:r>
                      <a:r>
                        <a:rPr lang="nl-NL" sz="1600" dirty="0" smtClean="0">
                          <a:latin typeface="Calibri"/>
                          <a:ea typeface="Times New Roman"/>
                          <a:cs typeface="Times New Roman"/>
                        </a:rPr>
                        <a:t>substitutievloeistof </a:t>
                      </a:r>
                      <a:r>
                        <a:rPr lang="nl-NL" sz="1600" baseline="30000" dirty="0" smtClean="0">
                          <a:latin typeface="Calibri"/>
                          <a:ea typeface="Times New Roman"/>
                          <a:cs typeface="Times New Roman"/>
                        </a:rPr>
                        <a:t>1)</a:t>
                      </a:r>
                      <a:endParaRPr lang="nl-NL" sz="1600" baseline="30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Vullen van bloedlijnen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Bolus toedienen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Afsluiten patiënt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78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Gebruik </a:t>
                      </a:r>
                      <a:r>
                        <a:rPr lang="nl-NL" sz="1600" dirty="0" smtClean="0">
                          <a:latin typeface="Calibri"/>
                          <a:ea typeface="Times New Roman"/>
                          <a:cs typeface="Times New Roman"/>
                        </a:rPr>
                        <a:t>kunstnieren </a:t>
                      </a:r>
                      <a:r>
                        <a:rPr lang="nl-NL" sz="1600" strike="noStrike" baseline="30000" dirty="0" smtClean="0">
                          <a:latin typeface="Calibri"/>
                          <a:ea typeface="Times New Roman"/>
                          <a:cs typeface="Times New Roman"/>
                        </a:rPr>
                        <a:t>2)</a:t>
                      </a:r>
                      <a:endParaRPr lang="nl-NL" sz="1600" strike="noStrike" baseline="30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latin typeface="Calibri"/>
                          <a:ea typeface="Times New Roman"/>
                          <a:cs typeface="Times New Roman"/>
                        </a:rPr>
                        <a:t>Low / medium / </a:t>
                      </a:r>
                      <a:r>
                        <a:rPr lang="nl-N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high-flux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latin typeface="Calibri"/>
                          <a:ea typeface="Times New Roman"/>
                          <a:cs typeface="Times New Roman"/>
                        </a:rPr>
                        <a:t>Low / medium / </a:t>
                      </a:r>
                      <a:r>
                        <a:rPr lang="nl-NL" sz="1600" dirty="0" err="1" smtClean="0">
                          <a:latin typeface="Calibri"/>
                          <a:ea typeface="Times New Roman"/>
                          <a:cs typeface="Times New Roman"/>
                        </a:rPr>
                        <a:t>high-flux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323528" y="4653136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nl-NL" sz="2000" dirty="0" smtClean="0"/>
              <a:t>Er is sprake van </a:t>
            </a:r>
            <a:r>
              <a:rPr lang="nl-NL" sz="2000" dirty="0" err="1" smtClean="0"/>
              <a:t>infundatie</a:t>
            </a:r>
            <a:endParaRPr lang="nl-NL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nl-NL" sz="2000" dirty="0" smtClean="0"/>
              <a:t>Risico vooral (</a:t>
            </a:r>
            <a:r>
              <a:rPr lang="nl-NL" sz="2000" dirty="0" err="1" smtClean="0"/>
              <a:t>an</a:t>
            </a:r>
            <a:r>
              <a:rPr lang="nl-NL" sz="2000" dirty="0" smtClean="0"/>
              <a:t>)organisch niet microbiologie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84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</a:t>
            </a:r>
            <a:br>
              <a:rPr lang="nl-NL" dirty="0" smtClean="0"/>
            </a:br>
            <a:r>
              <a:rPr lang="nl-NL" sz="2400" dirty="0" smtClean="0"/>
              <a:t>Gezuiverdwater </a:t>
            </a:r>
            <a:r>
              <a:rPr lang="nl-NL" sz="2400" dirty="0" err="1" smtClean="0"/>
              <a:t>vs</a:t>
            </a:r>
            <a:r>
              <a:rPr lang="nl-NL" sz="2400" dirty="0" smtClean="0"/>
              <a:t> WFI protocol (2/3)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467545" y="1484784"/>
          <a:ext cx="8147521" cy="3200400"/>
        </p:xfrm>
        <a:graphic>
          <a:graphicData uri="http://schemas.openxmlformats.org/drawingml/2006/table">
            <a:tbl>
              <a:tblPr/>
              <a:tblGrid>
                <a:gridCol w="2277695"/>
                <a:gridCol w="829265"/>
                <a:gridCol w="1645567"/>
                <a:gridCol w="3394994"/>
              </a:tblGrid>
              <a:tr h="216026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Protocol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>
                          <a:latin typeface="Calibri"/>
                          <a:ea typeface="Times New Roman"/>
                          <a:cs typeface="Times New Roman"/>
                        </a:rPr>
                        <a:t>Gezuiverd Water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>
                          <a:latin typeface="Calibri"/>
                          <a:ea typeface="Times New Roman"/>
                          <a:cs typeface="Times New Roman"/>
                        </a:rPr>
                        <a:t>WFI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7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Eisen aan producten Waterbehandelingsinstallatie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57108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Kwaliteit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Gezuiverd Water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WFI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Uitvoering</a:t>
                      </a:r>
                      <a:r>
                        <a:rPr lang="nl-NL" sz="1600" baseline="30000">
                          <a:latin typeface="Calibri"/>
                          <a:ea typeface="Times New Roman"/>
                          <a:cs typeface="Times New Roman"/>
                        </a:rPr>
                        <a:t>1)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RO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RO + RO + UF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Ringleiding</a:t>
                      </a:r>
                      <a:r>
                        <a:rPr lang="nl-NL" sz="1600" baseline="30000" dirty="0">
                          <a:latin typeface="Calibri"/>
                          <a:ea typeface="Times New Roman"/>
                          <a:cs typeface="Times New Roman"/>
                        </a:rPr>
                        <a:t>2)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Thermisch gereinigd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Thermisch gereinigd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Producteisen</a:t>
                      </a:r>
                      <a:r>
                        <a:rPr lang="nl-NL" sz="1600" baseline="30000">
                          <a:latin typeface="Calibri"/>
                          <a:ea typeface="Times New Roman"/>
                          <a:cs typeface="Times New Roman"/>
                        </a:rPr>
                        <a:t>3)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Kiemgetal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Kve/ml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&lt;100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Endotoxinen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Eu/ml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&lt;0,25 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Geleidbaarheid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µS/cm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Toelichting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Toelichting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TOC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mg/L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&lt;0,5 mg/L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(an)Organische stoffen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Tabel 6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Tabel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23528" y="4797153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nl-NL" sz="2000" dirty="0" smtClean="0"/>
              <a:t>1+2) Minimum eis nieuwbouw</a:t>
            </a:r>
          </a:p>
          <a:p>
            <a:pPr marL="457200" indent="-457200"/>
            <a:r>
              <a:rPr lang="nl-NL" sz="2000" dirty="0" smtClean="0"/>
              <a:t>3) Nagenoeg onveranderd in vergelijk met Extra Gezuiverd water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84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</a:t>
            </a:r>
            <a:br>
              <a:rPr lang="nl-NL" dirty="0" smtClean="0"/>
            </a:br>
            <a:r>
              <a:rPr lang="nl-NL" sz="2400" dirty="0" smtClean="0"/>
              <a:t>Gezuiverdwater </a:t>
            </a:r>
            <a:r>
              <a:rPr lang="nl-NL" sz="2400" dirty="0" err="1" smtClean="0"/>
              <a:t>vs</a:t>
            </a:r>
            <a:r>
              <a:rPr lang="nl-NL" sz="2400" dirty="0" smtClean="0"/>
              <a:t> WFI protocol (3/3)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graphicFrame>
        <p:nvGraphicFramePr>
          <p:cNvPr id="6" name="Tabel 5"/>
          <p:cNvGraphicFramePr>
            <a:graphicFrameLocks noGrp="1"/>
          </p:cNvGraphicFramePr>
          <p:nvPr/>
        </p:nvGraphicFramePr>
        <p:xfrm>
          <a:off x="395536" y="1484784"/>
          <a:ext cx="8352927" cy="2194560"/>
        </p:xfrm>
        <a:graphic>
          <a:graphicData uri="http://schemas.openxmlformats.org/drawingml/2006/table">
            <a:tbl>
              <a:tblPr/>
              <a:tblGrid>
                <a:gridCol w="2338164"/>
                <a:gridCol w="754806"/>
                <a:gridCol w="1603390"/>
                <a:gridCol w="1856368"/>
                <a:gridCol w="1800199"/>
              </a:tblGrid>
              <a:tr h="216026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Protocol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>
                          <a:latin typeface="Calibri"/>
                          <a:ea typeface="Times New Roman"/>
                          <a:cs typeface="Times New Roman"/>
                        </a:rPr>
                        <a:t>Gezuiverd Water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b="1">
                          <a:latin typeface="Calibri"/>
                          <a:ea typeface="Times New Roman"/>
                          <a:cs typeface="Times New Roman"/>
                        </a:rPr>
                        <a:t>WFI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432047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 b="1" dirty="0">
                          <a:latin typeface="Calibri"/>
                          <a:ea typeface="Times New Roman"/>
                          <a:cs typeface="Times New Roman"/>
                        </a:rPr>
                        <a:t>Eisen aan producten Dialyseapparatuur</a:t>
                      </a:r>
                      <a:endParaRPr lang="nl-NL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1571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Producteisen</a:t>
                      </a:r>
                      <a:r>
                        <a:rPr lang="nl-NL" sz="1600" baseline="30000">
                          <a:latin typeface="Calibri"/>
                          <a:ea typeface="Times New Roman"/>
                          <a:cs typeface="Times New Roman"/>
                        </a:rPr>
                        <a:t>4)</a:t>
                      </a: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Dialysevloeistof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Extra Gezuiverde dialysevloeistof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Substitutievloeistof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Kiemgetal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kve/ml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&lt;100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&lt;1kve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Endotoxinen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Eu/ml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&lt;0,25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&lt;0,05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Geleidbaarheid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mS/cm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12-15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12-15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12-15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108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Biochemische eisen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Tabel 8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>
                          <a:latin typeface="Calibri"/>
                          <a:ea typeface="Times New Roman"/>
                          <a:cs typeface="Times New Roman"/>
                        </a:rPr>
                        <a:t>Tabel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600" dirty="0">
                          <a:latin typeface="Calibri"/>
                          <a:ea typeface="Times New Roman"/>
                          <a:cs typeface="Times New Roman"/>
                        </a:rPr>
                        <a:t>Tabel 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323528" y="3933056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nl-NL" sz="2000" dirty="0" smtClean="0"/>
              <a:t>4) Geen verandering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384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</a:t>
            </a:r>
            <a:br>
              <a:rPr lang="nl-NL" dirty="0" smtClean="0"/>
            </a:br>
            <a:r>
              <a:rPr lang="nl-NL" sz="2400" dirty="0" smtClean="0"/>
              <a:t>Gezuiverdwater </a:t>
            </a:r>
            <a:r>
              <a:rPr lang="nl-NL" sz="2400" dirty="0" err="1" smtClean="0"/>
              <a:t>vs</a:t>
            </a:r>
            <a:r>
              <a:rPr lang="nl-NL" sz="2400" dirty="0" smtClean="0"/>
              <a:t> WFI protocol</a:t>
            </a:r>
            <a:endParaRPr lang="nl-NL" sz="2400" dirty="0"/>
          </a:p>
        </p:txBody>
      </p:sp>
      <p:sp>
        <p:nvSpPr>
          <p:cNvPr id="6" name="Rectangle 8"/>
          <p:cNvSpPr txBox="1">
            <a:spLocks noChangeArrowheads="1"/>
          </p:cNvSpPr>
          <p:nvPr/>
        </p:nvSpPr>
        <p:spPr bwMode="auto">
          <a:xfrm>
            <a:off x="323528" y="4509120"/>
            <a:ext cx="8496300" cy="1855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endParaRPr kumimoji="0" lang="nl-NL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Tabel 13"/>
          <p:cNvGraphicFramePr>
            <a:graphicFrameLocks noGrp="1"/>
          </p:cNvGraphicFramePr>
          <p:nvPr/>
        </p:nvGraphicFramePr>
        <p:xfrm>
          <a:off x="323528" y="1556792"/>
          <a:ext cx="8424936" cy="3418304"/>
        </p:xfrm>
        <a:graphic>
          <a:graphicData uri="http://schemas.openxmlformats.org/drawingml/2006/table">
            <a:tbl>
              <a:tblPr/>
              <a:tblGrid>
                <a:gridCol w="344106"/>
                <a:gridCol w="2248182"/>
                <a:gridCol w="2099524"/>
                <a:gridCol w="895528"/>
                <a:gridCol w="895528"/>
                <a:gridCol w="971034"/>
                <a:gridCol w="971034"/>
              </a:tblGrid>
              <a:tr h="0">
                <a:tc rowSpan="3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Protocol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Gezuiverd Water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WFI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Situatie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Validatie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Calibri"/>
                          <a:ea typeface="Times New Roman"/>
                          <a:cs typeface="Arial"/>
                        </a:rPr>
                        <a:t>Beheer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Validatie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Beheer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b="1" dirty="0" smtClean="0">
                          <a:latin typeface="Calibri"/>
                          <a:ea typeface="Times New Roman"/>
                          <a:cs typeface="Arial"/>
                        </a:rPr>
                        <a:t>Duur</a:t>
                      </a:r>
                      <a:r>
                        <a:rPr lang="nl-NL" sz="1200" b="0" i="0" baseline="30000" dirty="0" smtClean="0">
                          <a:latin typeface="Calibri"/>
                          <a:ea typeface="Times New Roman"/>
                          <a:cs typeface="Arial"/>
                        </a:rPr>
                        <a:t>1)</a:t>
                      </a:r>
                      <a:endParaRPr lang="nl-NL" sz="1200" b="0" i="0" baseline="30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Calibri"/>
                          <a:ea typeface="Times New Roman"/>
                          <a:cs typeface="Arial"/>
                        </a:rPr>
                        <a:t>4 weken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Onbepaald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dirty="0">
                          <a:latin typeface="Calibri"/>
                          <a:ea typeface="Times New Roman"/>
                          <a:cs typeface="Arial"/>
                        </a:rPr>
                        <a:t>4 weken</a:t>
                      </a:r>
                      <a:r>
                        <a:rPr lang="nl-NL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Onbepaald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#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Te bemonsteren vloeistof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Parameters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Frequentie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Frequentie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Frequentie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Frequentie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4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Begin ringleiding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Kiemgetal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Kwartaal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Maand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93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Endotoxinen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Kwartaal</a:t>
                      </a:r>
                      <a:r>
                        <a:rPr lang="nl-NL" sz="120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Maand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5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Tappunten ringleiding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Kiemgetal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Steekproef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Matrix/Jr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Steekproef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Calibri"/>
                          <a:ea typeface="Times New Roman"/>
                          <a:cs typeface="Arial"/>
                        </a:rPr>
                        <a:t>Niet</a:t>
                      </a:r>
                      <a:r>
                        <a:rPr lang="nl-NL" sz="1200" baseline="30000" dirty="0" smtClean="0">
                          <a:latin typeface="Calibri"/>
                          <a:ea typeface="Times New Roman"/>
                          <a:cs typeface="Arial"/>
                        </a:rPr>
                        <a:t>2)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Endotoxinen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Steekproef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Matrix/Jr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Steekproef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latin typeface="Calibri"/>
                          <a:ea typeface="Times New Roman"/>
                          <a:cs typeface="Arial"/>
                        </a:rPr>
                        <a:t>Niet</a:t>
                      </a:r>
                      <a:r>
                        <a:rPr lang="nl-NL" sz="1200" baseline="30000" dirty="0" smtClean="0">
                          <a:latin typeface="Calibri"/>
                          <a:ea typeface="Times New Roman"/>
                          <a:cs typeface="Arial"/>
                        </a:rPr>
                        <a:t>2)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6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Einde ringleiding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Geleidbaarheid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Continue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Continue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Continue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Continue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Kiemgetal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Maand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Endotoxinen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Maand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Week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nl-NL" sz="1200" dirty="0" err="1">
                          <a:latin typeface="Calibri"/>
                          <a:ea typeface="Times New Roman"/>
                          <a:cs typeface="Arial"/>
                        </a:rPr>
                        <a:t>An</a:t>
                      </a: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)organische </a:t>
                      </a:r>
                      <a:r>
                        <a:rPr lang="nl-NL" sz="1200" dirty="0" smtClean="0">
                          <a:latin typeface="Calibri"/>
                          <a:ea typeface="Times New Roman"/>
                          <a:cs typeface="Arial"/>
                        </a:rPr>
                        <a:t>samenstelling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1x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Jaar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1x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Jaar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TOC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-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-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1x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Jaar</a:t>
                      </a:r>
                      <a:r>
                        <a:rPr lang="nl-NL" sz="1200" dirty="0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Dialyse apparatuur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Behandeling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Hemodialyse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>
                          <a:latin typeface="Calibri"/>
                          <a:ea typeface="Times New Roman"/>
                          <a:cs typeface="Arial"/>
                        </a:rPr>
                        <a:t>HDF Online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7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Dialysevloeistof of 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Extra Gezuiverde Dialysevloeistof of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Kiemgetal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Endotoxinen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aseline="30000" dirty="0" smtClean="0">
                          <a:latin typeface="Calibri"/>
                          <a:ea typeface="Times New Roman"/>
                          <a:cs typeface="Arial"/>
                        </a:rPr>
                        <a:t>4)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aseline="30000" dirty="0" smtClean="0">
                          <a:latin typeface="Calibri"/>
                          <a:ea typeface="Times New Roman"/>
                          <a:cs typeface="Arial"/>
                        </a:rPr>
                        <a:t>4)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Kwartaal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>
                          <a:latin typeface="Calibri"/>
                          <a:ea typeface="Times New Roman"/>
                          <a:cs typeface="Arial"/>
                        </a:rPr>
                        <a:t>Kwartaal</a:t>
                      </a:r>
                      <a:endParaRPr lang="nl-NL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aseline="30000" dirty="0" smtClean="0">
                          <a:latin typeface="Calibri"/>
                          <a:ea typeface="Times New Roman"/>
                          <a:cs typeface="Arial"/>
                        </a:rPr>
                        <a:t>4)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aseline="30000" dirty="0" smtClean="0">
                          <a:latin typeface="Calibri"/>
                          <a:ea typeface="Times New Roman"/>
                          <a:cs typeface="Arial"/>
                        </a:rPr>
                        <a:t>4)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Kwartaal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Kwartaal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latin typeface="Calibri"/>
                          <a:ea typeface="Times New Roman"/>
                          <a:cs typeface="Arial"/>
                        </a:rPr>
                        <a:t>Substitutievloeistof</a:t>
                      </a:r>
                      <a:endParaRPr lang="nl-NL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Rectangle 8"/>
          <p:cNvSpPr txBox="1">
            <a:spLocks noChangeArrowheads="1"/>
          </p:cNvSpPr>
          <p:nvPr/>
        </p:nvSpPr>
        <p:spPr bwMode="auto">
          <a:xfrm>
            <a:off x="323528" y="5013176"/>
            <a:ext cx="84963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endParaRPr kumimoji="0" lang="nl-NL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323528" y="5085185"/>
            <a:ext cx="84249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nl-NL" sz="2000" dirty="0" smtClean="0"/>
              <a:t>Korte validatie tijd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 smtClean="0"/>
              <a:t>Niet bij WFI i.v.m. hoge waterkwaliteit en gevoelige analyse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 smtClean="0"/>
              <a:t>TOC analyse bij WFI via laboratorium</a:t>
            </a:r>
          </a:p>
          <a:p>
            <a:pPr marL="457200" indent="-457200">
              <a:buFont typeface="+mj-lt"/>
              <a:buAutoNum type="arabicParenR"/>
            </a:pPr>
            <a:r>
              <a:rPr lang="nl-NL" sz="2000" dirty="0" smtClean="0"/>
              <a:t>1 analyse bij uitbreiding en steekproef bij nieuwe apparatuur</a:t>
            </a:r>
          </a:p>
        </p:txBody>
      </p:sp>
    </p:spTree>
    <p:extLst>
      <p:ext uri="{BB962C8B-B14F-4D97-AF65-F5344CB8AC3E}">
        <p14:creationId xmlns:p14="http://schemas.microsoft.com/office/powerpoint/2010/main" val="17384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Samenvatting</a:t>
            </a:r>
            <a:br>
              <a:rPr lang="nl-NL" dirty="0" smtClean="0"/>
            </a:br>
            <a:r>
              <a:rPr lang="nl-NL" sz="2400" dirty="0" smtClean="0"/>
              <a:t>Thuishemodialyse</a:t>
            </a:r>
            <a:endParaRPr lang="nl-NL" sz="2400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7" name="Rectangle 8"/>
          <p:cNvSpPr txBox="1">
            <a:spLocks noChangeArrowheads="1"/>
          </p:cNvSpPr>
          <p:nvPr/>
        </p:nvSpPr>
        <p:spPr bwMode="auto">
          <a:xfrm>
            <a:off x="323528" y="1635125"/>
            <a:ext cx="8496300" cy="472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647700" marR="0" lvl="1" indent="-3238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nl-NL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Uitgebreidere monstername </a:t>
            </a:r>
            <a:r>
              <a:rPr kumimoji="0" lang="nl-NL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(</a:t>
            </a:r>
            <a:r>
              <a:rPr kumimoji="0" lang="nl-NL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an</a:t>
            </a:r>
            <a:r>
              <a:rPr kumimoji="0" lang="nl-NL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)organische parameters bij 1</a:t>
            </a:r>
            <a:r>
              <a:rPr kumimoji="0" lang="nl-NL" sz="20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</a:t>
            </a:r>
            <a:r>
              <a:rPr kumimoji="0" lang="nl-NL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vrijgave mobiele RO bij patiënt huis</a:t>
            </a:r>
          </a:p>
          <a:p>
            <a:pPr marL="647700" marR="0" lvl="1" indent="-3238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nl-NL" sz="2000" kern="0" dirty="0" smtClean="0">
                <a:latin typeface="+mn-lt"/>
              </a:rPr>
              <a:t>Koper, lood en aluminium (KLA) screenen i</a:t>
            </a:r>
            <a:r>
              <a:rPr kumimoji="0" lang="nl-NL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n de jaren erna</a:t>
            </a:r>
          </a:p>
          <a:p>
            <a:pPr marL="647700" marR="0" lvl="1" indent="-3238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nl-NL" sz="2000" kern="0" baseline="0" dirty="0" smtClean="0">
                <a:latin typeface="+mn-lt"/>
              </a:rPr>
              <a:t>Ziekenhuis/behandelaar technisch verantwoordelijk</a:t>
            </a:r>
            <a:r>
              <a:rPr lang="nl-NL" sz="2000" kern="0" dirty="0" smtClean="0">
                <a:latin typeface="+mn-lt"/>
              </a:rPr>
              <a:t> voor apparatuur en elektrische installatie thuis, toezicht:</a:t>
            </a:r>
          </a:p>
          <a:p>
            <a:pPr marL="1104900" lvl="2" indent="-323850">
              <a:spcBef>
                <a:spcPct val="20000"/>
              </a:spcBef>
              <a:buClr>
                <a:schemeClr val="bg2"/>
              </a:buClr>
              <a:buFont typeface="Arial" pitchFamily="34" charset="0"/>
              <a:buChar char="•"/>
            </a:pPr>
            <a:r>
              <a:rPr kumimoji="0" lang="nl-NL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O</a:t>
            </a:r>
            <a:r>
              <a:rPr kumimoji="0" lang="nl-NL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plevering</a:t>
            </a:r>
          </a:p>
          <a:p>
            <a:pPr marL="1104900" lvl="2" indent="-323850">
              <a:spcBef>
                <a:spcPct val="20000"/>
              </a:spcBef>
              <a:buClr>
                <a:schemeClr val="bg2"/>
              </a:buClr>
              <a:buFont typeface="Arial" pitchFamily="34" charset="0"/>
              <a:buChar char="•"/>
            </a:pPr>
            <a:r>
              <a:rPr lang="nl-NL" sz="2000" kern="0" dirty="0" smtClean="0">
                <a:latin typeface="+mn-lt"/>
              </a:rPr>
              <a:t>Onderhoud/reparaties/veiligheidstesten</a:t>
            </a:r>
          </a:p>
          <a:p>
            <a:pPr marL="1104900" lvl="2" indent="-323850">
              <a:spcBef>
                <a:spcPct val="20000"/>
              </a:spcBef>
              <a:buClr>
                <a:schemeClr val="bg2"/>
              </a:buClr>
              <a:buFont typeface="Arial" pitchFamily="34" charset="0"/>
              <a:buChar char="•"/>
            </a:pPr>
            <a:endParaRPr lang="nl-NL" sz="2000" kern="0" dirty="0" smtClean="0">
              <a:latin typeface="+mn-lt"/>
            </a:endParaRPr>
          </a:p>
          <a:p>
            <a:pPr marL="1104900" lvl="2" indent="-323850">
              <a:spcBef>
                <a:spcPct val="20000"/>
              </a:spcBef>
              <a:buClr>
                <a:schemeClr val="bg2"/>
              </a:buClr>
              <a:buFont typeface="Arial" pitchFamily="34" charset="0"/>
              <a:buChar char="•"/>
            </a:pPr>
            <a:endParaRPr kumimoji="0" lang="nl-NL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Tx/>
              <a:buNone/>
              <a:tabLst/>
              <a:defRPr/>
            </a:pPr>
            <a:endParaRPr kumimoji="0" lang="nl-NL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71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Impact richtlijn</a:t>
            </a:r>
            <a:br>
              <a:rPr lang="nl-NL" dirty="0" smtClean="0"/>
            </a:br>
            <a:r>
              <a:rPr lang="nl-NL" sz="2400" dirty="0" smtClean="0"/>
              <a:t>Belangrijkste veranderingen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Kwaliteitseis ringleiding WFI installatie = WFI (ook bestaande situaties)</a:t>
            </a:r>
          </a:p>
          <a:p>
            <a:r>
              <a:rPr lang="nl-NL" dirty="0" smtClean="0"/>
              <a:t>Monsterneming individuele tappunten ringleiding bij WFI installaties vervalt</a:t>
            </a:r>
          </a:p>
          <a:p>
            <a:r>
              <a:rPr lang="nl-NL" dirty="0" smtClean="0"/>
              <a:t>Validatie periode van 4 weken voor alle waterinstallaties</a:t>
            </a:r>
          </a:p>
          <a:p>
            <a:r>
              <a:rPr lang="nl-NL" dirty="0" smtClean="0"/>
              <a:t>Meestal validatie dialyse apparatuur middels 1 monster</a:t>
            </a:r>
          </a:p>
          <a:p>
            <a:r>
              <a:rPr lang="nl-NL" dirty="0" smtClean="0"/>
              <a:t>Gebruik </a:t>
            </a:r>
            <a:r>
              <a:rPr lang="nl-NL" dirty="0" err="1" smtClean="0"/>
              <a:t>highflux</a:t>
            </a:r>
            <a:r>
              <a:rPr lang="nl-NL" dirty="0" smtClean="0"/>
              <a:t> kunstnieren altijd toegestaan</a:t>
            </a:r>
          </a:p>
          <a:p>
            <a:r>
              <a:rPr lang="nl-NL" dirty="0" smtClean="0"/>
              <a:t>Gebruik substitutievloeistoffen alleen bij WFI installatie</a:t>
            </a:r>
          </a:p>
          <a:p>
            <a:r>
              <a:rPr lang="nl-NL" dirty="0" smtClean="0"/>
              <a:t>Thuishemodialyse: eerste anorganische vrijgave monster uitgebreider</a:t>
            </a:r>
          </a:p>
          <a:p>
            <a:r>
              <a:rPr lang="nl-NL" dirty="0" smtClean="0"/>
              <a:t>Ziekenhuis/behandelaar altijd technisch verantwoordelijk (aanwijzing vanuit convenant medische technologie)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323850" y="1993776"/>
            <a:ext cx="8496300" cy="1867272"/>
          </a:xfrm>
        </p:spPr>
        <p:txBody>
          <a:bodyPr/>
          <a:lstStyle/>
          <a:p>
            <a:r>
              <a:rPr lang="nl-NL" sz="3200" dirty="0"/>
              <a:t>Waterbehandeling voor hemodialyse (HD) en online </a:t>
            </a:r>
            <a:r>
              <a:rPr lang="nl-NL" sz="3200" dirty="0" err="1"/>
              <a:t>hemo</a:t>
            </a:r>
            <a:r>
              <a:rPr lang="nl-NL" sz="3200" dirty="0"/>
              <a:t>(dia)filtratie (HDF) </a:t>
            </a:r>
            <a:r>
              <a:rPr lang="nl-NL" sz="3200" dirty="0" smtClean="0"/>
              <a:t>Waterrichtlijn</a:t>
            </a:r>
            <a:br>
              <a:rPr lang="nl-NL" sz="3200" dirty="0" smtClean="0"/>
            </a:br>
            <a:r>
              <a:rPr lang="nl-NL" sz="3200" dirty="0" smtClean="0"/>
              <a:t/>
            </a:r>
            <a:br>
              <a:rPr lang="nl-NL" sz="3200" dirty="0" smtClean="0"/>
            </a:br>
            <a:r>
              <a:rPr lang="nl-NL" sz="3200" dirty="0" smtClean="0"/>
              <a:t>Geheel nieuw document</a:t>
            </a:r>
            <a:endParaRPr lang="nl-NL" sz="3200" dirty="0"/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ubTitle" idx="1"/>
          </p:nvPr>
        </p:nvSpPr>
        <p:spPr>
          <a:xfrm>
            <a:off x="323850" y="4365103"/>
            <a:ext cx="8496300" cy="610121"/>
          </a:xfrm>
        </p:spPr>
        <p:txBody>
          <a:bodyPr/>
          <a:lstStyle/>
          <a:p>
            <a:r>
              <a:rPr lang="nl-NL" sz="2400" dirty="0">
                <a:solidFill>
                  <a:schemeClr val="tx1"/>
                </a:solidFill>
              </a:rPr>
              <a:t>Revisie 2019 concept</a:t>
            </a:r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251520" y="5373216"/>
            <a:ext cx="2979504" cy="1196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nl-NL" sz="1800" dirty="0" smtClean="0">
                <a:solidFill>
                  <a:schemeClr val="tx1"/>
                </a:solidFill>
              </a:rPr>
              <a:t>Ing. </a:t>
            </a:r>
            <a:r>
              <a:rPr lang="nl-NL" sz="1800" dirty="0" err="1" smtClean="0">
                <a:solidFill>
                  <a:schemeClr val="tx1"/>
                </a:solidFill>
              </a:rPr>
              <a:t>R.Vermeulen</a:t>
            </a:r>
            <a:endParaRPr lang="nl-NL" sz="1800" dirty="0" smtClean="0">
              <a:solidFill>
                <a:schemeClr val="tx1"/>
              </a:solidFill>
            </a:endParaRPr>
          </a:p>
          <a:p>
            <a:pPr algn="l"/>
            <a:r>
              <a:rPr lang="nl-NL" sz="1800" dirty="0" smtClean="0">
                <a:solidFill>
                  <a:schemeClr val="tx1"/>
                </a:solidFill>
              </a:rPr>
              <a:t>Medisch Technoloog</a:t>
            </a:r>
          </a:p>
          <a:p>
            <a:pPr algn="l"/>
            <a:r>
              <a:rPr lang="nl-NL" sz="1800" dirty="0" smtClean="0">
                <a:solidFill>
                  <a:schemeClr val="tx1"/>
                </a:solidFill>
              </a:rPr>
              <a:t>Jeroen Bosch Ziekenhuis</a:t>
            </a:r>
          </a:p>
          <a:p>
            <a:pPr algn="l"/>
            <a:r>
              <a:rPr lang="nl-NL" sz="1800" i="1" dirty="0" smtClean="0">
                <a:solidFill>
                  <a:schemeClr val="tx1"/>
                </a:solidFill>
              </a:rPr>
              <a:t>Secretaris NFN watercommissie</a:t>
            </a:r>
          </a:p>
          <a:p>
            <a:pPr algn="l"/>
            <a:endParaRPr lang="nl-NL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</a:t>
            </a:r>
            <a:endParaRPr lang="nl-NL" dirty="0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59832" y="2060848"/>
            <a:ext cx="2952328" cy="2664296"/>
          </a:xfrm>
        </p:spPr>
        <p:txBody>
          <a:bodyPr/>
          <a:lstStyle/>
          <a:p>
            <a:r>
              <a:rPr lang="nl-NL" dirty="0" smtClean="0">
                <a:hlinkClick r:id="rId2" action="ppaction://hlinksldjump"/>
              </a:rPr>
              <a:t>Aanleiding</a:t>
            </a:r>
            <a:endParaRPr lang="nl-NL" dirty="0" smtClean="0"/>
          </a:p>
          <a:p>
            <a:r>
              <a:rPr lang="nl-NL" dirty="0" smtClean="0">
                <a:hlinkClick r:id="rId3" action="ppaction://hlinksldjump"/>
              </a:rPr>
              <a:t>Uitgangspunten</a:t>
            </a:r>
            <a:endParaRPr lang="nl-NL" dirty="0" smtClean="0"/>
          </a:p>
          <a:p>
            <a:r>
              <a:rPr lang="nl-NL" dirty="0" smtClean="0">
                <a:hlinkClick r:id="rId4" action="ppaction://hlinksldjump"/>
              </a:rPr>
              <a:t>Samenvatting</a:t>
            </a:r>
            <a:endParaRPr lang="nl-NL" dirty="0" smtClean="0"/>
          </a:p>
          <a:p>
            <a:r>
              <a:rPr lang="nl-NL" dirty="0" smtClean="0">
                <a:hlinkClick r:id="rId5" action="ppaction://hlinksldjump"/>
              </a:rPr>
              <a:t>Impact</a:t>
            </a:r>
            <a:endParaRPr lang="nl-NL" dirty="0" smtClean="0"/>
          </a:p>
          <a:p>
            <a:r>
              <a:rPr lang="nl-NL" dirty="0" smtClean="0">
                <a:hlinkClick r:id="rId6" action="ppaction://hlinkfile"/>
              </a:rPr>
              <a:t>Richtlijn</a:t>
            </a:r>
            <a:endParaRPr lang="nl-NL" dirty="0" smtClean="0"/>
          </a:p>
          <a:p>
            <a:r>
              <a:rPr lang="nl-NL" dirty="0" smtClean="0">
                <a:hlinkClick r:id="rId7" action="ppaction://hlinkfile"/>
              </a:rPr>
              <a:t>Appendix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Wijziging Europese farmacopee m.b.t. bereiding WFI (voorheen extra gezuiverd water)</a:t>
            </a:r>
          </a:p>
          <a:p>
            <a:r>
              <a:rPr lang="nl-NL" dirty="0" smtClean="0"/>
              <a:t>Introductie Medisch Technisch convenant, sinds 2011</a:t>
            </a:r>
          </a:p>
          <a:p>
            <a:r>
              <a:rPr lang="nl-NL" dirty="0" smtClean="0"/>
              <a:t>Modernere technologie van waterinstallaties en dialyse apparatuur</a:t>
            </a:r>
          </a:p>
          <a:p>
            <a:r>
              <a:rPr lang="nl-NL" dirty="0" smtClean="0"/>
              <a:t>Toegenomen schaal HDF online en gebruik van </a:t>
            </a:r>
            <a:r>
              <a:rPr lang="nl-NL" dirty="0" err="1" smtClean="0"/>
              <a:t>highflux</a:t>
            </a:r>
            <a:r>
              <a:rPr lang="nl-NL" dirty="0" smtClean="0"/>
              <a:t> kunstnieren</a:t>
            </a:r>
          </a:p>
          <a:p>
            <a:r>
              <a:rPr lang="nl-NL" dirty="0" smtClean="0"/>
              <a:t>Toegenomen schaal thuishemodialyse en diversiteit organisaties</a:t>
            </a:r>
          </a:p>
          <a:p>
            <a:r>
              <a:rPr lang="nl-NL" dirty="0" smtClean="0"/>
              <a:t>Uitbesteden technische dienstverlening</a:t>
            </a:r>
          </a:p>
          <a:p>
            <a:r>
              <a:rPr lang="nl-NL" dirty="0" smtClean="0"/>
              <a:t>Document toekomst bestendig maken</a:t>
            </a:r>
          </a:p>
          <a:p>
            <a:r>
              <a:rPr lang="nl-NL" dirty="0" smtClean="0"/>
              <a:t>Verwerken binnengekomen opmerkingen commissie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577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br>
              <a:rPr lang="nl-NL" dirty="0" smtClean="0"/>
            </a:br>
            <a:r>
              <a:rPr lang="nl-NL" sz="2400" dirty="0" smtClean="0"/>
              <a:t>Wijziging Europese farmacopee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 heden:</a:t>
            </a:r>
          </a:p>
          <a:p>
            <a:r>
              <a:rPr lang="nl-NL" dirty="0" smtClean="0"/>
              <a:t>HDF online gedoogd door IGZ</a:t>
            </a:r>
          </a:p>
          <a:p>
            <a:r>
              <a:rPr lang="nl-NL" dirty="0" smtClean="0"/>
              <a:t>Infuusvloeistof (WFI) mocht alleen worden bereid via stoomdestillatie</a:t>
            </a:r>
          </a:p>
          <a:p>
            <a:r>
              <a:rPr lang="nl-NL" dirty="0" smtClean="0"/>
              <a:t>Bij hemodialyse is stoomdestillatie niet mogelijk, dus altijd systemen op basis van RO techniek gebruikt</a:t>
            </a:r>
          </a:p>
          <a:p>
            <a:pPr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Nieuw in monografie &lt;169&gt; uit de Europese farmacopee:</a:t>
            </a:r>
          </a:p>
          <a:p>
            <a:r>
              <a:rPr lang="nl-NL" dirty="0" smtClean="0"/>
              <a:t>WFI mag geproduceerd worden d.m.v. dubbel RO, met toevoeging van UF of EDI, mits kwaliteiteisen worden behaald</a:t>
            </a:r>
          </a:p>
          <a:p>
            <a:r>
              <a:rPr lang="nl-NL" dirty="0" smtClean="0"/>
              <a:t>Daarmee einde aan gedoogbeleid, mits aan voorwaarden voldaan</a:t>
            </a:r>
          </a:p>
          <a:p>
            <a:pPr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409840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br>
              <a:rPr lang="nl-NL" dirty="0" smtClean="0"/>
            </a:br>
            <a:r>
              <a:rPr lang="nl-NL" sz="2400" dirty="0" smtClean="0"/>
              <a:t>Medisch Technisch convenant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opdracht van IGZ en sinds 2011 actief</a:t>
            </a:r>
          </a:p>
          <a:p>
            <a:r>
              <a:rPr lang="nl-NL" dirty="0" smtClean="0"/>
              <a:t>Onderdeel v.h. VMS, Veiligheidsmanagement systeem</a:t>
            </a:r>
          </a:p>
          <a:p>
            <a:r>
              <a:rPr lang="nl-NL" dirty="0" smtClean="0"/>
              <a:t>Bestrijkt ziekenhuizen, revalidatie en privé klinieken</a:t>
            </a:r>
          </a:p>
          <a:p>
            <a:r>
              <a:rPr lang="nl-NL" dirty="0" smtClean="0"/>
              <a:t>Beschrijft verantwoordelijkheden en processen vanaf de aanschaf tot afstoting van medische apparatuur en systemen, om veilig gebruik te bereiken</a:t>
            </a:r>
          </a:p>
          <a:p>
            <a:r>
              <a:rPr lang="nl-NL" dirty="0" smtClean="0"/>
              <a:t>NFN richtlijn:</a:t>
            </a:r>
          </a:p>
          <a:p>
            <a:pPr lvl="1"/>
            <a:r>
              <a:rPr lang="nl-NL" dirty="0" smtClean="0"/>
              <a:t>Gaat er van uit dat organisatie e.a. geïmplementeerd heeft</a:t>
            </a:r>
          </a:p>
          <a:p>
            <a:pPr lvl="1"/>
            <a:r>
              <a:rPr lang="nl-NL" dirty="0" smtClean="0"/>
              <a:t>Denk aan:</a:t>
            </a:r>
          </a:p>
          <a:p>
            <a:pPr lvl="2"/>
            <a:r>
              <a:rPr lang="nl-NL" dirty="0" smtClean="0"/>
              <a:t>Vrijgave en validatie van apparatuur en installaties</a:t>
            </a:r>
          </a:p>
          <a:p>
            <a:pPr lvl="2"/>
            <a:r>
              <a:rPr lang="nl-NL" dirty="0" smtClean="0"/>
              <a:t>Onderhoud aan apparatuur en installaties</a:t>
            </a:r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067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br>
              <a:rPr lang="nl-NL" dirty="0" smtClean="0"/>
            </a:br>
            <a:r>
              <a:rPr lang="nl-NL" sz="2400" dirty="0" smtClean="0"/>
              <a:t>Moderne technologie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Extra gezuiverd waterinstallaties (nu WFI) gemeengoed:</a:t>
            </a:r>
          </a:p>
          <a:p>
            <a:pPr lvl="1"/>
            <a:r>
              <a:rPr lang="nl-NL" dirty="0" smtClean="0"/>
              <a:t>Meervoudige systemen (mix van RO, EDI en UF) met automatische reiniging</a:t>
            </a:r>
          </a:p>
          <a:p>
            <a:pPr lvl="1"/>
            <a:r>
              <a:rPr lang="nl-NL" dirty="0" smtClean="0"/>
              <a:t>Waterkwaliteit goed in de hand</a:t>
            </a:r>
          </a:p>
          <a:p>
            <a:r>
              <a:rPr lang="nl-NL" dirty="0" smtClean="0"/>
              <a:t>HDF online apparatuur, substitutievloeistof:</a:t>
            </a:r>
          </a:p>
          <a:p>
            <a:pPr lvl="1"/>
            <a:r>
              <a:rPr lang="nl-NL" dirty="0" smtClean="0"/>
              <a:t>H(D)F behandeling</a:t>
            </a:r>
          </a:p>
          <a:p>
            <a:pPr lvl="1"/>
            <a:r>
              <a:rPr lang="nl-NL" dirty="0" smtClean="0"/>
              <a:t>Online opbouwen en afsluiten</a:t>
            </a:r>
          </a:p>
          <a:p>
            <a:pPr lvl="1"/>
            <a:r>
              <a:rPr lang="nl-NL" dirty="0" smtClean="0"/>
              <a:t>Bolussen geven</a:t>
            </a:r>
          </a:p>
          <a:p>
            <a:r>
              <a:rPr lang="nl-NL" dirty="0" smtClean="0"/>
              <a:t>Nieuwere HD apparatuur (soms):</a:t>
            </a:r>
          </a:p>
          <a:p>
            <a:pPr lvl="1"/>
            <a:r>
              <a:rPr lang="nl-NL" dirty="0" smtClean="0"/>
              <a:t>Online opbouwen en afsluiten</a:t>
            </a:r>
          </a:p>
          <a:p>
            <a:pPr lvl="1"/>
            <a:r>
              <a:rPr lang="nl-NL" dirty="0" smtClean="0"/>
              <a:t>Bolussen geven</a:t>
            </a:r>
          </a:p>
          <a:p>
            <a:r>
              <a:rPr lang="nl-NL" dirty="0" err="1" smtClean="0"/>
              <a:t>Highflux</a:t>
            </a:r>
            <a:r>
              <a:rPr lang="nl-NL" dirty="0" smtClean="0"/>
              <a:t> kunstnier</a:t>
            </a:r>
          </a:p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693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Aanleiding</a:t>
            </a:r>
            <a:br>
              <a:rPr lang="nl-NL" dirty="0" smtClean="0"/>
            </a:br>
            <a:r>
              <a:rPr lang="nl-NL" sz="2400" dirty="0" smtClean="0"/>
              <a:t>Thuishemodialyse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Toegenomen schaal thuishemodialyse</a:t>
            </a:r>
          </a:p>
          <a:p>
            <a:r>
              <a:rPr lang="nl-NL" dirty="0" smtClean="0"/>
              <a:t>Diversiteit aan organisaties</a:t>
            </a:r>
          </a:p>
          <a:p>
            <a:r>
              <a:rPr lang="nl-NL" dirty="0" smtClean="0"/>
              <a:t>Het uitbesteden van technisch beheer en verantwoording techniek</a:t>
            </a:r>
          </a:p>
          <a:p>
            <a:r>
              <a:rPr lang="nl-NL" dirty="0" smtClean="0"/>
              <a:t>Soms problemen waterkwaliteit uit mobiele RO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94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Uitgangspunten</a:t>
            </a:r>
            <a:br>
              <a:rPr lang="nl-NL" dirty="0" smtClean="0"/>
            </a:br>
            <a:r>
              <a:rPr lang="nl-NL" sz="2400" dirty="0" smtClean="0"/>
              <a:t>Nieuwe richtlijn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Einde gedoogbeleid IGJZ door Europese farmacopee te implementeren</a:t>
            </a:r>
          </a:p>
          <a:p>
            <a:r>
              <a:rPr lang="nl-NL" dirty="0" smtClean="0"/>
              <a:t>Bestaande waterinstallaties accepteren, </a:t>
            </a:r>
            <a:r>
              <a:rPr lang="nl-NL" u="sng" dirty="0" smtClean="0"/>
              <a:t>mits aan kwaliteitseis wordt voldaan</a:t>
            </a:r>
          </a:p>
          <a:p>
            <a:r>
              <a:rPr lang="nl-NL" dirty="0" smtClean="0"/>
              <a:t>Introductie twee protocollen:</a:t>
            </a:r>
          </a:p>
          <a:p>
            <a:pPr lvl="1"/>
            <a:r>
              <a:rPr lang="nl-NL" dirty="0" smtClean="0"/>
              <a:t>WFI protocol voor HDF: dialyse centra</a:t>
            </a:r>
          </a:p>
          <a:p>
            <a:pPr lvl="1"/>
            <a:r>
              <a:rPr lang="nl-NL" dirty="0" err="1" smtClean="0"/>
              <a:t>Gezuiverdwater</a:t>
            </a:r>
            <a:r>
              <a:rPr lang="nl-NL" dirty="0" smtClean="0"/>
              <a:t> protocol voor HD: tijdelijke centra, IC dialyse en thuisdialyse</a:t>
            </a:r>
          </a:p>
          <a:p>
            <a:r>
              <a:rPr lang="nl-NL" dirty="0" smtClean="0"/>
              <a:t>Duidelijkheid:</a:t>
            </a:r>
          </a:p>
          <a:p>
            <a:pPr lvl="1"/>
            <a:r>
              <a:rPr lang="nl-NL" dirty="0" smtClean="0"/>
              <a:t>Gebruik van substitutievloeistof uit de dialysemachine t.b.v.: vullen van lijnen, aan/afsluiten en bolussen</a:t>
            </a:r>
          </a:p>
          <a:p>
            <a:pPr lvl="1"/>
            <a:r>
              <a:rPr lang="nl-NL" dirty="0" smtClean="0"/>
              <a:t>Gebruik </a:t>
            </a:r>
            <a:r>
              <a:rPr lang="nl-NL" dirty="0" err="1" smtClean="0"/>
              <a:t>highflux</a:t>
            </a:r>
            <a:r>
              <a:rPr lang="nl-NL" dirty="0" smtClean="0"/>
              <a:t> kunstnier bij enkele RO</a:t>
            </a:r>
          </a:p>
          <a:p>
            <a:pPr lvl="1"/>
            <a:r>
              <a:rPr lang="nl-NL" dirty="0" smtClean="0"/>
              <a:t>Valideren/vrijgeven van dialysemachines, mobiele </a:t>
            </a:r>
            <a:r>
              <a:rPr lang="nl-NL" dirty="0" err="1" smtClean="0"/>
              <a:t>RO’s</a:t>
            </a:r>
            <a:r>
              <a:rPr lang="nl-NL" dirty="0" smtClean="0"/>
              <a:t> etc.</a:t>
            </a:r>
          </a:p>
          <a:p>
            <a:r>
              <a:rPr lang="nl-NL" dirty="0" smtClean="0"/>
              <a:t>Heldere documentstructuur, richtlijn, samenvatting en educatief</a:t>
            </a:r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926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BZ Licht">
  <a:themeElements>
    <a:clrScheme name="">
      <a:dk1>
        <a:srgbClr val="000000"/>
      </a:dk1>
      <a:lt1>
        <a:srgbClr val="FFFFFF"/>
      </a:lt1>
      <a:dk2>
        <a:srgbClr val="007DAD"/>
      </a:dk2>
      <a:lt2>
        <a:srgbClr val="808080"/>
      </a:lt2>
      <a:accent1>
        <a:srgbClr val="9E005D"/>
      </a:accent1>
      <a:accent2>
        <a:srgbClr val="00AAAD"/>
      </a:accent2>
      <a:accent3>
        <a:srgbClr val="FFFFFF"/>
      </a:accent3>
      <a:accent4>
        <a:srgbClr val="000000"/>
      </a:accent4>
      <a:accent5>
        <a:srgbClr val="CCAAB6"/>
      </a:accent5>
      <a:accent6>
        <a:srgbClr val="009A9C"/>
      </a:accent6>
      <a:hlink>
        <a:srgbClr val="8CC63F"/>
      </a:hlink>
      <a:folHlink>
        <a:srgbClr val="FCAF17"/>
      </a:folHlink>
    </a:clrScheme>
    <a:fontScheme name="Standaardontwer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JBZ Licht</Template>
  <TotalTime>2423</TotalTime>
  <Words>1060</Words>
  <Application>Microsoft Office PowerPoint</Application>
  <PresentationFormat>Diavoorstelling (4:3)</PresentationFormat>
  <Paragraphs>320</Paragraphs>
  <Slides>18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JBZ Licht</vt:lpstr>
      <vt:lpstr>PowerPoint-presentatie</vt:lpstr>
      <vt:lpstr>Waterbehandeling voor hemodialyse (HD) en online hemo(dia)filtratie (HDF) Waterrichtlijn  Geheel nieuw document</vt:lpstr>
      <vt:lpstr>Onderwerpen</vt:lpstr>
      <vt:lpstr>Aanleiding</vt:lpstr>
      <vt:lpstr>Aanleiding Wijziging Europese farmacopee</vt:lpstr>
      <vt:lpstr>Aanleiding Medisch Technisch convenant</vt:lpstr>
      <vt:lpstr>Aanleiding Moderne technologie</vt:lpstr>
      <vt:lpstr>Aanleiding Thuishemodialyse</vt:lpstr>
      <vt:lpstr>Uitgangspunten Nieuwe richtlijn</vt:lpstr>
      <vt:lpstr>Europese farmacopee  Implementatie WFI, uitvoering</vt:lpstr>
      <vt:lpstr>Europese farmacopee Implementatie, WFI kwaliteit</vt:lpstr>
      <vt:lpstr>Europese farmacopee Implementatie, Gezuiverdwater kwaliteit</vt:lpstr>
      <vt:lpstr>Samenvatting Gezuiverdwater vs WFI protocol (1/3)</vt:lpstr>
      <vt:lpstr>Samenvatting Gezuiverdwater vs WFI protocol (2/3)</vt:lpstr>
      <vt:lpstr>Samenvatting Gezuiverdwater vs WFI protocol (3/3)</vt:lpstr>
      <vt:lpstr>Samenvatting Gezuiverdwater vs WFI protocol</vt:lpstr>
      <vt:lpstr>Samenvatting Thuishemodialyse</vt:lpstr>
      <vt:lpstr>Impact richtlijn Belangrijkste veranderingen</vt:lpstr>
    </vt:vector>
  </TitlesOfParts>
  <Company>Jeroen Bosch Ziekenhuis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Vermeulen, Rene</dc:creator>
  <cp:lastModifiedBy>Vermeulen, Rene</cp:lastModifiedBy>
  <cp:revision>69</cp:revision>
  <dcterms:created xsi:type="dcterms:W3CDTF">2019-03-11T10:47:40Z</dcterms:created>
  <dcterms:modified xsi:type="dcterms:W3CDTF">2019-03-25T21:32:40Z</dcterms:modified>
</cp:coreProperties>
</file>