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46" r:id="rId3"/>
    <p:sldId id="335" r:id="rId4"/>
    <p:sldId id="340" r:id="rId5"/>
    <p:sldId id="337" r:id="rId6"/>
    <p:sldId id="342" r:id="rId7"/>
    <p:sldId id="339" r:id="rId8"/>
    <p:sldId id="343" r:id="rId9"/>
    <p:sldId id="338" r:id="rId10"/>
    <p:sldId id="341" r:id="rId11"/>
    <p:sldId id="360" r:id="rId12"/>
    <p:sldId id="326" r:id="rId13"/>
    <p:sldId id="329" r:id="rId14"/>
    <p:sldId id="331" r:id="rId15"/>
    <p:sldId id="333" r:id="rId16"/>
    <p:sldId id="334" r:id="rId17"/>
    <p:sldId id="345" r:id="rId18"/>
    <p:sldId id="347" r:id="rId19"/>
    <p:sldId id="356" r:id="rId20"/>
    <p:sldId id="349" r:id="rId21"/>
    <p:sldId id="362" r:id="rId22"/>
    <p:sldId id="350" r:id="rId23"/>
    <p:sldId id="353" r:id="rId24"/>
    <p:sldId id="355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nie van IJzerloo" initials="HvI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2"/>
    <a:srgbClr val="01B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39" autoAdjust="0"/>
  </p:normalViewPr>
  <p:slideViewPr>
    <p:cSldViewPr>
      <p:cViewPr varScale="1">
        <p:scale>
          <a:sx n="127" d="100"/>
          <a:sy n="127" d="100"/>
        </p:scale>
        <p:origin x="121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3FC7-638D-4545-828C-02A666FD448C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B8494-970C-4800-9ABA-B1A40C644D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81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1B1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12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1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1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7" name="Afbeelding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6563072" cy="5620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B1EC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19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2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4C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658126" y="3284984"/>
            <a:ext cx="7918648" cy="1176536"/>
          </a:xfrm>
        </p:spPr>
        <p:txBody>
          <a:bodyPr>
            <a:normAutofit/>
          </a:bodyPr>
          <a:lstStyle/>
          <a:p>
            <a:endParaRPr lang="nl-NL" sz="2400" dirty="0">
              <a:solidFill>
                <a:srgbClr val="004C82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1B1EC"/>
                </a:solidFill>
              </a:rPr>
              <a:t>Herziening</a:t>
            </a:r>
            <a:r>
              <a:rPr lang="en-US" sz="3600" dirty="0" smtClean="0">
                <a:solidFill>
                  <a:srgbClr val="01B1EC"/>
                </a:solidFill>
              </a:rPr>
              <a:t> </a:t>
            </a:r>
            <a:r>
              <a:rPr lang="en-US" sz="3600" dirty="0" err="1" smtClean="0">
                <a:solidFill>
                  <a:srgbClr val="01B1EC"/>
                </a:solidFill>
              </a:rPr>
              <a:t>visitatiesystematiek</a:t>
            </a:r>
            <a:r>
              <a:rPr lang="en-US" sz="3600" dirty="0" smtClean="0">
                <a:solidFill>
                  <a:srgbClr val="01B1EC"/>
                </a:solidFill>
              </a:rPr>
              <a:t/>
            </a:r>
            <a:br>
              <a:rPr lang="en-US" sz="3600" dirty="0" smtClean="0">
                <a:solidFill>
                  <a:srgbClr val="01B1EC"/>
                </a:solidFill>
              </a:rPr>
            </a:br>
            <a:r>
              <a:rPr lang="en-US" sz="3600" dirty="0">
                <a:solidFill>
                  <a:srgbClr val="01B1EC"/>
                </a:solidFill>
              </a:rPr>
              <a:t> </a:t>
            </a:r>
            <a:endParaRPr lang="nl-NL" sz="3600" dirty="0">
              <a:solidFill>
                <a:srgbClr val="01B1EC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25144"/>
            <a:ext cx="2376264" cy="16803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50" y="5066795"/>
            <a:ext cx="1566333" cy="8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Voor zelfstandige dialysecentra 3</a:t>
            </a:r>
            <a:r>
              <a:rPr lang="nl-NL" b="1" dirty="0" smtClean="0"/>
              <a:t> </a:t>
            </a:r>
            <a:r>
              <a:rPr lang="nl-NL" b="1" dirty="0"/>
              <a:t>mogelijkheden</a:t>
            </a:r>
            <a:r>
              <a:rPr lang="nl-NL" b="1" dirty="0" smtClean="0"/>
              <a:t>:</a:t>
            </a:r>
          </a:p>
          <a:p>
            <a:pPr marL="0" indent="0">
              <a:buNone/>
            </a:pPr>
            <a:endParaRPr lang="nl-NL" b="1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 smtClean="0"/>
              <a:t>Certificatie </a:t>
            </a:r>
            <a:r>
              <a:rPr lang="nl-NL" dirty="0"/>
              <a:t>tegen de huidige HKZ norm dialyse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 smtClean="0"/>
              <a:t>Certificatie </a:t>
            </a:r>
            <a:r>
              <a:rPr lang="nl-NL" dirty="0"/>
              <a:t>tegen de nieuwe HKZ norm Zorg en </a:t>
            </a:r>
            <a:r>
              <a:rPr lang="nl-NL" dirty="0" smtClean="0"/>
              <a:t>         Welzijn.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 smtClean="0"/>
              <a:t>Certificatie tegen het ZKN keurmerk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Inzet PVC </a:t>
            </a:r>
            <a:r>
              <a:rPr lang="nl-NL" dirty="0"/>
              <a:t>materiedeskundigen </a:t>
            </a:r>
            <a:r>
              <a:rPr lang="nl-NL" dirty="0" smtClean="0"/>
              <a:t>ter </a:t>
            </a:r>
            <a:r>
              <a:rPr lang="nl-NL" dirty="0"/>
              <a:t>ondersteuning </a:t>
            </a:r>
            <a:r>
              <a:rPr lang="nl-NL" dirty="0" smtClean="0"/>
              <a:t>CI gecontinueerd. 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ialysespecifiek</a:t>
            </a:r>
            <a:r>
              <a:rPr lang="en-US" dirty="0" smtClean="0"/>
              <a:t> </a:t>
            </a:r>
            <a:r>
              <a:rPr lang="en-US" dirty="0" err="1" smtClean="0"/>
              <a:t>toetsingskader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nieuwe</a:t>
            </a:r>
            <a:r>
              <a:rPr lang="en-US" dirty="0" smtClean="0"/>
              <a:t> HKZ norm </a:t>
            </a:r>
            <a:r>
              <a:rPr lang="en-US" dirty="0" err="1" smtClean="0"/>
              <a:t>zorg</a:t>
            </a:r>
            <a:r>
              <a:rPr lang="en-US" dirty="0" smtClean="0"/>
              <a:t> en </a:t>
            </a:r>
            <a:r>
              <a:rPr lang="en-US" dirty="0" err="1" smtClean="0"/>
              <a:t>welzijn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 HKZ: conclusie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07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nl-NL" sz="3600" b="1" dirty="0">
              <a:solidFill>
                <a:srgbClr val="000000"/>
              </a:solidFill>
            </a:endParaRP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Herziening </a:t>
            </a:r>
            <a:r>
              <a:rPr lang="nl-NL" dirty="0" smtClean="0"/>
              <a:t>normen: </a:t>
            </a:r>
            <a:r>
              <a:rPr lang="nl-NL" sz="2400" dirty="0" smtClean="0"/>
              <a:t>betrokken  </a:t>
            </a:r>
            <a:r>
              <a:rPr lang="nl-NL" sz="2400" dirty="0"/>
              <a:t>partijen</a:t>
            </a:r>
            <a:br>
              <a:rPr lang="nl-NL" sz="2400" dirty="0"/>
            </a:br>
            <a:endParaRPr lang="nl-NL" sz="2400" dirty="0"/>
          </a:p>
        </p:txBody>
      </p:sp>
      <p:pic>
        <p:nvPicPr>
          <p:cNvPr id="4" name="Afbeelding 3" descr="Unknown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2232248" cy="2232248"/>
          </a:xfrm>
          <a:prstGeom prst="rect">
            <a:avLst/>
          </a:prstGeom>
        </p:spPr>
      </p:pic>
      <p:pic>
        <p:nvPicPr>
          <p:cNvPr id="5" name="Afbeelding 4" descr="images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52736"/>
            <a:ext cx="2331145" cy="1900492"/>
          </a:xfrm>
          <a:prstGeom prst="rect">
            <a:avLst/>
          </a:prstGeom>
        </p:spPr>
      </p:pic>
      <p:pic>
        <p:nvPicPr>
          <p:cNvPr id="6" name="Afbeelding 5" descr="Unknow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24944"/>
            <a:ext cx="2808312" cy="914666"/>
          </a:xfrm>
          <a:prstGeom prst="rect">
            <a:avLst/>
          </a:prstGeom>
        </p:spPr>
      </p:pic>
      <p:pic>
        <p:nvPicPr>
          <p:cNvPr id="7" name="Afbeelding 6" descr="Unknown-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8" y="2957591"/>
            <a:ext cx="2267744" cy="2267744"/>
          </a:xfrm>
          <a:prstGeom prst="rect">
            <a:avLst/>
          </a:prstGeom>
        </p:spPr>
      </p:pic>
      <p:pic>
        <p:nvPicPr>
          <p:cNvPr id="8" name="Afbeelding 7" descr="Unknown-6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79" y="2927039"/>
            <a:ext cx="1646737" cy="1654089"/>
          </a:xfrm>
          <a:prstGeom prst="rect">
            <a:avLst/>
          </a:prstGeom>
        </p:spPr>
      </p:pic>
      <p:pic>
        <p:nvPicPr>
          <p:cNvPr id="9" name="Afbeelding 8" descr="Unknow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37112"/>
            <a:ext cx="2016224" cy="1401105"/>
          </a:xfrm>
          <a:prstGeom prst="rect">
            <a:avLst/>
          </a:prstGeom>
        </p:spPr>
      </p:pic>
      <p:pic>
        <p:nvPicPr>
          <p:cNvPr id="10" name="Afbeelding 9" descr="image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65" y="4397243"/>
            <a:ext cx="1656184" cy="1656184"/>
          </a:xfrm>
          <a:prstGeom prst="rect">
            <a:avLst/>
          </a:prstGeom>
        </p:spPr>
      </p:pic>
      <p:pic>
        <p:nvPicPr>
          <p:cNvPr id="11" name="Afbeelding 10" descr="Unknown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9" y="5661224"/>
            <a:ext cx="5860244" cy="9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Geen </a:t>
            </a:r>
            <a:r>
              <a:rPr lang="nl-NL" dirty="0" smtClean="0"/>
              <a:t>doublures met andere toetsing</a:t>
            </a:r>
          </a:p>
          <a:p>
            <a:r>
              <a:rPr lang="nl-NL" dirty="0" smtClean="0"/>
              <a:t>Scope beperken tot ons vakgebied</a:t>
            </a:r>
          </a:p>
          <a:p>
            <a:r>
              <a:rPr lang="nl-NL" dirty="0" smtClean="0"/>
              <a:t>Detailniveau beperken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Herziening normen: ontregel de zorg</a:t>
            </a:r>
            <a:endParaRPr lang="nl-NL" sz="2800" dirty="0"/>
          </a:p>
        </p:txBody>
      </p:sp>
      <p:pic>
        <p:nvPicPr>
          <p:cNvPr id="5" name="Afbeelding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17032"/>
            <a:ext cx="483631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smtClean="0"/>
              <a:t>Leerklimaat stimuleren: meer afkijken</a:t>
            </a:r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Team klimaat</a:t>
            </a:r>
          </a:p>
          <a:p>
            <a:pPr lvl="0"/>
            <a:r>
              <a:rPr lang="nl-NL" dirty="0" smtClean="0"/>
              <a:t>Patiënten perspectief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Herziening normen: nieuwe onderwerpen</a:t>
            </a:r>
            <a:endParaRPr lang="nl-NL" sz="2400" dirty="0"/>
          </a:p>
        </p:txBody>
      </p:sp>
      <p:pic>
        <p:nvPicPr>
          <p:cNvPr id="5" name="Afbeelding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Stadia: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Innovatie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Goed voorbeeld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Centra moeten het nastreven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Meer centra moeten voldoen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Alle  centra  moeten voldoen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Alle centra voldoen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Voorbeeld : “</a:t>
            </a:r>
            <a:r>
              <a:rPr lang="nl-NL" dirty="0" err="1" smtClean="0"/>
              <a:t>Nierteam</a:t>
            </a:r>
            <a:r>
              <a:rPr lang="nl-NL" dirty="0" smtClean="0"/>
              <a:t> aan huis”  tussen stadium 2 naar 3?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Herziening normen: evolutie</a:t>
            </a:r>
            <a:endParaRPr lang="nl-NL" sz="2800" dirty="0"/>
          </a:p>
        </p:txBody>
      </p:sp>
      <p:pic>
        <p:nvPicPr>
          <p:cNvPr id="4" name="Tijdelijke aanduiding voor inhoud 9"/>
          <p:cNvPicPr>
            <a:picLocks noChangeAspect="1"/>
          </p:cNvPicPr>
          <p:nvPr/>
        </p:nvPicPr>
        <p:blipFill>
          <a:blip r:embed="rId2"/>
          <a:srcRect l="-63659" r="-63659"/>
          <a:stretch>
            <a:fillRect/>
          </a:stretch>
        </p:blipFill>
        <p:spPr>
          <a:xfrm>
            <a:off x="1115616" y="1052736"/>
            <a:ext cx="1099783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Stellingen </a:t>
            </a:r>
            <a:r>
              <a:rPr lang="nl-NL" dirty="0"/>
              <a:t>vervangen door randvoorwaarden, normen</a:t>
            </a:r>
          </a:p>
          <a:p>
            <a:endParaRPr lang="nl-NL" dirty="0"/>
          </a:p>
          <a:p>
            <a:r>
              <a:rPr lang="nl-NL" dirty="0"/>
              <a:t>Beoordeling van de norm vindt plaats op basis van een 3-5 </a:t>
            </a:r>
            <a:r>
              <a:rPr lang="nl-NL" dirty="0" err="1"/>
              <a:t>puntsschaal</a:t>
            </a:r>
            <a:r>
              <a:rPr lang="nl-NL" dirty="0"/>
              <a:t> 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Advies gekoppeld aan beoordeling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Herziening normen: advies FMS</a:t>
            </a:r>
            <a:endParaRPr lang="nl-NL" dirty="0"/>
          </a:p>
        </p:txBody>
      </p:sp>
      <p:pic>
        <p:nvPicPr>
          <p:cNvPr id="4" name="Afbeelding 3" descr="Unknown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Visiteren </a:t>
            </a:r>
            <a:r>
              <a:rPr lang="nl-NL" dirty="0"/>
              <a:t>op uitkomst en minder proces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5645"/>
            <a:ext cx="6563072" cy="562074"/>
          </a:xfrm>
        </p:spPr>
        <p:txBody>
          <a:bodyPr/>
          <a:lstStyle/>
          <a:p>
            <a:r>
              <a:rPr lang="nl-NL" sz="2800" dirty="0" smtClean="0"/>
              <a:t>Herziening normen 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04864"/>
            <a:ext cx="4585572" cy="252028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95536" y="515719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Toegepast bij aanleg dialysetoegang en transplantatie voorbereiding</a:t>
            </a:r>
          </a:p>
        </p:txBody>
      </p:sp>
    </p:spTree>
    <p:extLst>
      <p:ext uri="{BB962C8B-B14F-4D97-AF65-F5344CB8AC3E}">
        <p14:creationId xmlns:p14="http://schemas.microsoft.com/office/powerpoint/2010/main" val="31226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endParaRPr lang="nl-NL" dirty="0" smtClean="0"/>
          </a:p>
          <a:p>
            <a:endParaRPr lang="nl-NL" baseline="-25000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sz="2200" dirty="0" smtClean="0"/>
          </a:p>
          <a:p>
            <a:r>
              <a:rPr lang="nl-NL" sz="1900" dirty="0" smtClean="0"/>
              <a:t>Bij afwijking positieve zin  best </a:t>
            </a:r>
            <a:r>
              <a:rPr lang="nl-NL" sz="1900" dirty="0" err="1" smtClean="0"/>
              <a:t>practice</a:t>
            </a:r>
            <a:r>
              <a:rPr lang="nl-NL" sz="1900" dirty="0" smtClean="0"/>
              <a:t>?</a:t>
            </a:r>
          </a:p>
          <a:p>
            <a:r>
              <a:rPr lang="nl-NL" sz="1900" dirty="0" smtClean="0"/>
              <a:t>Bij afwijking </a:t>
            </a:r>
            <a:r>
              <a:rPr lang="nl-NL" sz="1900" dirty="0"/>
              <a:t>in negatieve </a:t>
            </a:r>
            <a:r>
              <a:rPr lang="nl-NL" sz="1900" dirty="0" smtClean="0"/>
              <a:t>zin: </a:t>
            </a:r>
          </a:p>
          <a:p>
            <a:pPr lvl="1"/>
            <a:r>
              <a:rPr lang="nl-NL" sz="1900" dirty="0" smtClean="0"/>
              <a:t>interne audit </a:t>
            </a:r>
          </a:p>
          <a:p>
            <a:pPr lvl="1"/>
            <a:r>
              <a:rPr lang="nl-NL" sz="1900" dirty="0"/>
              <a:t>v</a:t>
            </a:r>
            <a:r>
              <a:rPr lang="nl-NL" sz="1900" dirty="0" smtClean="0"/>
              <a:t>erbeteracties voorafgaande aan visitatie</a:t>
            </a:r>
          </a:p>
          <a:p>
            <a:pPr lvl="1"/>
            <a:r>
              <a:rPr lang="nl-NL" sz="1900" dirty="0"/>
              <a:t>t</a:t>
            </a:r>
            <a:r>
              <a:rPr lang="nl-NL" sz="1900" dirty="0" smtClean="0"/>
              <a:t>oetsing  bij visitatie</a:t>
            </a:r>
            <a:endParaRPr lang="nl-NL" sz="19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Visiteren op uitkomst: voorbeeld</a:t>
            </a:r>
            <a:endParaRPr lang="nl-NL" dirty="0"/>
          </a:p>
        </p:txBody>
      </p:sp>
      <p:pic>
        <p:nvPicPr>
          <p:cNvPr id="4" name="Afbeelding 3" descr="Schermafbeelding 2019-03-10 om 17.00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4320480" cy="3721374"/>
          </a:xfrm>
          <a:prstGeom prst="rect">
            <a:avLst/>
          </a:prstGeom>
        </p:spPr>
      </p:pic>
      <p:sp>
        <p:nvSpPr>
          <p:cNvPr id="6" name="Ring 5"/>
          <p:cNvSpPr/>
          <p:nvPr/>
        </p:nvSpPr>
        <p:spPr>
          <a:xfrm>
            <a:off x="3707904" y="2852936"/>
            <a:ext cx="144016" cy="144016"/>
          </a:xfrm>
          <a:prstGeom prst="don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Ring 6"/>
          <p:cNvSpPr/>
          <p:nvPr/>
        </p:nvSpPr>
        <p:spPr>
          <a:xfrm>
            <a:off x="3995936" y="3933056"/>
            <a:ext cx="144016" cy="144016"/>
          </a:xfrm>
          <a:prstGeom prst="don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8" name="Afbeelding 7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93096"/>
            <a:ext cx="3131840" cy="14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9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nl-NL" dirty="0" smtClean="0"/>
              <a:t>Frequentie multidisciplinaire visitatie:</a:t>
            </a:r>
          </a:p>
          <a:p>
            <a:pPr lvl="0"/>
            <a:r>
              <a:rPr lang="nl-NL" dirty="0" smtClean="0"/>
              <a:t>Visitatie </a:t>
            </a:r>
            <a:r>
              <a:rPr lang="nl-NL" dirty="0" err="1" smtClean="0"/>
              <a:t>ziekenhuisbreed</a:t>
            </a:r>
            <a:r>
              <a:rPr lang="nl-NL" dirty="0" smtClean="0"/>
              <a:t> geaccrediteerd DC: iedere </a:t>
            </a:r>
            <a:r>
              <a:rPr lang="nl-NL" dirty="0"/>
              <a:t>4 jaar </a:t>
            </a:r>
            <a:endParaRPr lang="nl-NL" dirty="0" smtClean="0"/>
          </a:p>
          <a:p>
            <a:pPr lvl="0"/>
            <a:r>
              <a:rPr lang="nl-NL" dirty="0" smtClean="0"/>
              <a:t>Voor zelfstandige centra en centra die HKZ certificering willen continueren: afhankelijk van ritme certificering, maar in ieder geval iedere 4 jaar</a:t>
            </a:r>
          </a:p>
          <a:p>
            <a:pPr marL="0" lvl="0" indent="0">
              <a:buNone/>
            </a:pP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 smtClean="0"/>
              <a:t>Duur </a:t>
            </a:r>
            <a:r>
              <a:rPr lang="nl-NL" dirty="0"/>
              <a:t>visitatie</a:t>
            </a:r>
            <a:r>
              <a:rPr lang="nl-NL" dirty="0" smtClean="0"/>
              <a:t>:</a:t>
            </a:r>
          </a:p>
          <a:p>
            <a:r>
              <a:rPr lang="nl-NL" dirty="0" smtClean="0"/>
              <a:t>centrum </a:t>
            </a:r>
            <a:r>
              <a:rPr lang="nl-NL" dirty="0"/>
              <a:t>met 1 locatie 1 dag, bij ieder extra locatie wordt de duur met halve dag uitgebreid </a:t>
            </a:r>
          </a:p>
          <a:p>
            <a:pPr lvl="0"/>
            <a:endParaRPr lang="nl-NL" dirty="0" smtClean="0"/>
          </a:p>
          <a:p>
            <a:pPr marL="0" lvl="0" indent="0">
              <a:buNone/>
            </a:pPr>
            <a:r>
              <a:rPr lang="nl-NL" dirty="0" smtClean="0"/>
              <a:t>Dataverificatie </a:t>
            </a:r>
            <a:r>
              <a:rPr lang="nl-NL" dirty="0"/>
              <a:t>Renine </a:t>
            </a:r>
            <a:r>
              <a:rPr lang="nl-NL" dirty="0" smtClean="0"/>
              <a:t>conform huidige procedure</a:t>
            </a:r>
          </a:p>
          <a:p>
            <a:pPr marL="0" lvl="0" indent="0">
              <a:buNone/>
            </a:pPr>
            <a:r>
              <a:rPr lang="nl-NL" dirty="0" smtClean="0"/>
              <a:t>(3 </a:t>
            </a:r>
            <a:r>
              <a:rPr lang="nl-NL" dirty="0"/>
              <a:t>maanden voor voorgenomen </a:t>
            </a:r>
            <a:r>
              <a:rPr lang="nl-NL" dirty="0" smtClean="0"/>
              <a:t>visitatiedatum)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Reglement visitatie: wijzigingen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47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nl-NL" dirty="0" smtClean="0"/>
              <a:t>Voorafgaand </a:t>
            </a:r>
            <a:r>
              <a:rPr lang="nl-NL" dirty="0"/>
              <a:t>in te leveren </a:t>
            </a:r>
            <a:r>
              <a:rPr lang="nl-NL" dirty="0" smtClean="0"/>
              <a:t>informatie (ADAS):</a:t>
            </a:r>
          </a:p>
          <a:p>
            <a:pPr marL="0" lvl="0" indent="0">
              <a:buNone/>
            </a:pPr>
            <a:endParaRPr lang="nl-NL" dirty="0"/>
          </a:p>
          <a:p>
            <a:pPr lvl="0"/>
            <a:r>
              <a:rPr lang="nl-NL" dirty="0"/>
              <a:t>Vragenlijst professionals</a:t>
            </a:r>
          </a:p>
          <a:p>
            <a:pPr lvl="0"/>
            <a:r>
              <a:rPr lang="nl-NL" dirty="0"/>
              <a:t>Zelfevaluatie op normen</a:t>
            </a:r>
          </a:p>
          <a:p>
            <a:pPr lvl="0"/>
            <a:r>
              <a:rPr lang="nl-NL" dirty="0"/>
              <a:t>PROM en PREM rapporten</a:t>
            </a:r>
          </a:p>
          <a:p>
            <a:pPr lvl="0"/>
            <a:r>
              <a:rPr lang="nl-NL" dirty="0"/>
              <a:t>Reninebenchmark rapport</a:t>
            </a:r>
          </a:p>
          <a:p>
            <a:pPr lvl="0"/>
            <a:r>
              <a:rPr lang="nl-NL" dirty="0"/>
              <a:t>Klinische parameters</a:t>
            </a:r>
          </a:p>
          <a:p>
            <a:pPr lvl="0"/>
            <a:r>
              <a:rPr lang="nl-NL" dirty="0"/>
              <a:t>Rapport ziekenhuis accreditatie/instellingaccreditatie op onderdelen die het dialysecentrum betreffen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Reglement visitatie: wijzigingen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7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100" dirty="0"/>
              <a:t>Commissie Herziening Visitatiesystematiek (CHV</a:t>
            </a:r>
            <a:r>
              <a:rPr lang="nl-NL" sz="2100" dirty="0" smtClean="0"/>
              <a:t>)</a:t>
            </a:r>
          </a:p>
          <a:p>
            <a:r>
              <a:rPr lang="nl-NL" sz="2100" dirty="0" smtClean="0"/>
              <a:t>Toekomst HKZ</a:t>
            </a:r>
          </a:p>
          <a:p>
            <a:pPr lvl="2"/>
            <a:r>
              <a:rPr lang="nl-NL" sz="1700" dirty="0" smtClean="0"/>
              <a:t>Ria de Kleijn, V&amp;VN D&amp;N</a:t>
            </a:r>
          </a:p>
          <a:p>
            <a:pPr lvl="2"/>
            <a:r>
              <a:rPr lang="nl-NL" sz="1700" dirty="0" smtClean="0"/>
              <a:t>Marc </a:t>
            </a:r>
            <a:r>
              <a:rPr lang="nl-NL" sz="1700" dirty="0"/>
              <a:t>ten </a:t>
            </a:r>
            <a:r>
              <a:rPr lang="nl-NL" sz="1700" dirty="0" smtClean="0"/>
              <a:t>Dam, </a:t>
            </a:r>
            <a:r>
              <a:rPr lang="nl-NL" sz="1700" dirty="0"/>
              <a:t>NFN</a:t>
            </a:r>
            <a:endParaRPr lang="nl-NL" dirty="0"/>
          </a:p>
          <a:p>
            <a:pPr lvl="2"/>
            <a:r>
              <a:rPr lang="nl-NL" sz="1300" dirty="0" smtClean="0"/>
              <a:t>Ondersteuning: Hennie </a:t>
            </a:r>
            <a:r>
              <a:rPr lang="nl-NL" sz="1300" dirty="0"/>
              <a:t>van </a:t>
            </a:r>
            <a:r>
              <a:rPr lang="nl-NL" sz="1300" dirty="0" smtClean="0"/>
              <a:t>IJzerloo, </a:t>
            </a:r>
            <a:r>
              <a:rPr lang="nl-NL" sz="1300" dirty="0"/>
              <a:t>Nefrovisie </a:t>
            </a:r>
          </a:p>
          <a:p>
            <a:pPr marL="457200" lvl="1" indent="0">
              <a:buNone/>
            </a:pPr>
            <a:endParaRPr lang="nl-NL" sz="1700" dirty="0" smtClean="0"/>
          </a:p>
          <a:p>
            <a:r>
              <a:rPr lang="nl-NL" sz="2100" dirty="0" smtClean="0"/>
              <a:t>Normendocument</a:t>
            </a:r>
            <a:endParaRPr lang="nl-NL" sz="2100" dirty="0"/>
          </a:p>
          <a:p>
            <a:pPr lvl="2"/>
            <a:r>
              <a:rPr lang="nl-NL" sz="1700" dirty="0"/>
              <a:t>Jolanda </a:t>
            </a:r>
            <a:r>
              <a:rPr lang="nl-NL" sz="1700" dirty="0" smtClean="0"/>
              <a:t>Jousma, V&amp;VN D&amp;N</a:t>
            </a:r>
            <a:endParaRPr lang="nl-NL" sz="1700" dirty="0"/>
          </a:p>
          <a:p>
            <a:pPr lvl="2"/>
            <a:r>
              <a:rPr lang="nl-NL" sz="1700" dirty="0"/>
              <a:t>Petra van der </a:t>
            </a:r>
            <a:r>
              <a:rPr lang="nl-NL" sz="1700" dirty="0" smtClean="0"/>
              <a:t>Vlist, V&amp;VN D&amp;N</a:t>
            </a:r>
            <a:endParaRPr lang="nl-NL" sz="1700" dirty="0"/>
          </a:p>
          <a:p>
            <a:pPr lvl="2"/>
            <a:r>
              <a:rPr lang="nl-NL" sz="1700" dirty="0"/>
              <a:t>Joost </a:t>
            </a:r>
            <a:r>
              <a:rPr lang="nl-NL" sz="1700" dirty="0" smtClean="0"/>
              <a:t>Bijlsma, </a:t>
            </a:r>
            <a:r>
              <a:rPr lang="nl-NL" sz="1700" dirty="0"/>
              <a:t>NFN</a:t>
            </a:r>
          </a:p>
          <a:p>
            <a:pPr lvl="2"/>
            <a:r>
              <a:rPr lang="nl-NL" sz="1700" dirty="0" smtClean="0"/>
              <a:t>Marc ten Dam, NFN</a:t>
            </a:r>
            <a:endParaRPr lang="nl-NL" dirty="0" smtClean="0"/>
          </a:p>
          <a:p>
            <a:pPr lvl="2"/>
            <a:r>
              <a:rPr lang="nl-NL" sz="1300" dirty="0"/>
              <a:t>Ondersteuning: Hennie van IJzerloo, Nefrovisie</a:t>
            </a:r>
          </a:p>
          <a:p>
            <a:pPr marL="914400" lvl="2" indent="0">
              <a:buNone/>
            </a:pPr>
            <a:endParaRPr lang="nl-NL" sz="17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Commissie Herziening Visitatiesystematiek </a:t>
            </a:r>
            <a:br>
              <a:rPr lang="nl-NL" sz="2400" dirty="0"/>
            </a:br>
            <a:endParaRPr lang="nl-NL" sz="2400" dirty="0"/>
          </a:p>
        </p:txBody>
      </p:sp>
      <p:pic>
        <p:nvPicPr>
          <p:cNvPr id="4" name="Afbeelding 3" descr="team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08920"/>
            <a:ext cx="3042502" cy="21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 smtClean="0"/>
              <a:t>Tussentijdse rapportage bij: </a:t>
            </a:r>
          </a:p>
          <a:p>
            <a:pPr lvl="0"/>
            <a:r>
              <a:rPr lang="nl-NL" dirty="0" smtClean="0"/>
              <a:t>voorwaarde met herhaal bezoek</a:t>
            </a:r>
            <a:endParaRPr lang="nl-NL" dirty="0"/>
          </a:p>
          <a:p>
            <a:pPr lvl="0"/>
            <a:r>
              <a:rPr lang="nl-NL" dirty="0" smtClean="0"/>
              <a:t>zwaarwegend advies</a:t>
            </a:r>
            <a:r>
              <a:rPr lang="nl-NL" dirty="0"/>
              <a:t> </a:t>
            </a:r>
            <a:r>
              <a:rPr lang="nl-NL" dirty="0" smtClean="0"/>
              <a:t>indien nodig herhaal </a:t>
            </a:r>
            <a:r>
              <a:rPr lang="nl-NL" dirty="0"/>
              <a:t>bezoek </a:t>
            </a:r>
            <a:endParaRPr lang="nl-NL" dirty="0" smtClean="0"/>
          </a:p>
          <a:p>
            <a:pPr lvl="0"/>
            <a:r>
              <a:rPr lang="nl-NL" dirty="0" smtClean="0"/>
              <a:t>aanbeveling indien geen </a:t>
            </a:r>
            <a:r>
              <a:rPr lang="nl-NL" dirty="0"/>
              <a:t>voortgang gemaakt </a:t>
            </a:r>
            <a:r>
              <a:rPr lang="nl-NL" dirty="0" smtClean="0"/>
              <a:t>is</a:t>
            </a:r>
          </a:p>
          <a:p>
            <a:pPr lvl="0"/>
            <a:endParaRPr lang="nl-NL" dirty="0"/>
          </a:p>
          <a:p>
            <a:pPr marL="0" lvl="0" indent="0">
              <a:buNone/>
            </a:pPr>
            <a:r>
              <a:rPr lang="nl-NL" dirty="0" smtClean="0"/>
              <a:t>Reglement melding IGJ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Reglement visitatie: wijzigingen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10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3800" dirty="0" smtClean="0"/>
              <a:t>Besparing kosten visitatie zonder HKZ certificaat:</a:t>
            </a:r>
          </a:p>
          <a:p>
            <a:pPr marL="0" indent="0">
              <a:buNone/>
            </a:pPr>
            <a:endParaRPr lang="nl-NL" sz="3800" dirty="0" smtClean="0"/>
          </a:p>
          <a:p>
            <a:r>
              <a:rPr lang="nl-NL" sz="3300" dirty="0" smtClean="0"/>
              <a:t>Geen </a:t>
            </a:r>
            <a:r>
              <a:rPr lang="nl-NL" sz="3300" dirty="0"/>
              <a:t>declaratie CI </a:t>
            </a:r>
          </a:p>
          <a:p>
            <a:r>
              <a:rPr lang="nl-NL" sz="3300" dirty="0" smtClean="0"/>
              <a:t>Wel kosten </a:t>
            </a:r>
            <a:r>
              <a:rPr lang="nl-NL" sz="3300" dirty="0"/>
              <a:t>NIAZ</a:t>
            </a:r>
          </a:p>
          <a:p>
            <a:r>
              <a:rPr lang="nl-NL" sz="3300" dirty="0" smtClean="0"/>
              <a:t>Wel declaratie </a:t>
            </a:r>
            <a:r>
              <a:rPr lang="nl-NL" sz="3300" dirty="0"/>
              <a:t>PVC </a:t>
            </a:r>
            <a:r>
              <a:rPr lang="nl-NL" sz="3300" dirty="0" smtClean="0"/>
              <a:t>leden</a:t>
            </a:r>
            <a:endParaRPr lang="en-US" sz="33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3800" dirty="0" smtClean="0"/>
              <a:t>Eerste verkenning naar besparing</a:t>
            </a:r>
          </a:p>
          <a:p>
            <a:pPr marL="0" indent="0">
              <a:buNone/>
            </a:pPr>
            <a:r>
              <a:rPr lang="nl-NL" sz="3800" dirty="0" smtClean="0"/>
              <a:t>dialysecentrum (1 locatie) onderdeel van NIAZ geaccrediteerd </a:t>
            </a:r>
            <a:r>
              <a:rPr lang="nl-NL" sz="3800" dirty="0" err="1" smtClean="0"/>
              <a:t>Zkh</a:t>
            </a:r>
            <a:r>
              <a:rPr lang="nl-NL" sz="3800" dirty="0" smtClean="0"/>
              <a:t>.</a:t>
            </a:r>
          </a:p>
          <a:p>
            <a:pPr marL="0" indent="0">
              <a:buNone/>
            </a:pPr>
            <a:endParaRPr lang="nl-NL" sz="3300" dirty="0"/>
          </a:p>
          <a:p>
            <a:r>
              <a:rPr lang="nl-NL" sz="3300" dirty="0" smtClean="0"/>
              <a:t>Besparing </a:t>
            </a:r>
            <a:r>
              <a:rPr lang="nl-NL" sz="3300" dirty="0" err="1" smtClean="0"/>
              <a:t>CI’s</a:t>
            </a:r>
            <a:r>
              <a:rPr lang="nl-NL" sz="3300" dirty="0" smtClean="0"/>
              <a:t> HKZ		-/- </a:t>
            </a:r>
            <a:r>
              <a:rPr lang="nl-NL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nl-NL" sz="3300" dirty="0" smtClean="0"/>
              <a:t>18.000 </a:t>
            </a:r>
            <a:endParaRPr lang="nl-NL" sz="3300" dirty="0"/>
          </a:p>
          <a:p>
            <a:r>
              <a:rPr lang="nl-NL" sz="3300" dirty="0"/>
              <a:t>Extra kosten NIAZ </a:t>
            </a:r>
            <a:r>
              <a:rPr lang="nl-NL" sz="3300" dirty="0" smtClean="0"/>
              <a:t>		     </a:t>
            </a:r>
            <a:r>
              <a:rPr lang="nl-NL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€   </a:t>
            </a:r>
            <a:r>
              <a:rPr lang="nl-NL" sz="3300" dirty="0" smtClean="0"/>
              <a:t>5.000</a:t>
            </a:r>
          </a:p>
          <a:p>
            <a:r>
              <a:rPr lang="nl-NL" sz="3300" dirty="0" smtClean="0"/>
              <a:t>Kosten visiteurs PVC </a:t>
            </a:r>
            <a:r>
              <a:rPr lang="nl-NL" sz="3300" dirty="0"/>
              <a:t>	</a:t>
            </a:r>
            <a:r>
              <a:rPr lang="nl-NL" sz="3300" dirty="0" smtClean="0"/>
              <a:t>    	     </a:t>
            </a:r>
            <a:r>
              <a:rPr lang="nl-NL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€   </a:t>
            </a:r>
            <a:r>
              <a:rPr lang="nl-NL" sz="3300" dirty="0" smtClean="0"/>
              <a:t>1.500 </a:t>
            </a:r>
          </a:p>
          <a:p>
            <a:r>
              <a:rPr lang="nl-NL" sz="3300" dirty="0"/>
              <a:t>Besparing  		</a:t>
            </a:r>
            <a:r>
              <a:rPr lang="nl-NL" sz="3300" dirty="0" smtClean="0"/>
              <a:t>	</a:t>
            </a:r>
            <a:r>
              <a:rPr lang="nl-NL" sz="3300" b="1" dirty="0" smtClean="0"/>
              <a:t>     </a:t>
            </a:r>
            <a:r>
              <a:rPr lang="nl-NL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nl-NL" sz="3300" b="1" dirty="0" smtClean="0"/>
              <a:t>11.500 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 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</a:t>
            </a:r>
            <a:r>
              <a:rPr lang="nl-NL" dirty="0" smtClean="0"/>
              <a:t>onsequenties kosten visitatie</a:t>
            </a:r>
            <a:endParaRPr lang="nl-NL" dirty="0"/>
          </a:p>
        </p:txBody>
      </p:sp>
      <p:pic>
        <p:nvPicPr>
          <p:cNvPr id="4" name="Afbeelding 3" descr="Unknown-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44824"/>
            <a:ext cx="2448272" cy="13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Streef start 1-9-2019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Goedkeuring V&amp;VN en NFN</a:t>
            </a:r>
          </a:p>
          <a:p>
            <a:r>
              <a:rPr lang="nl-NL" dirty="0" smtClean="0"/>
              <a:t>Agenda visitatiebezoek herinrichten</a:t>
            </a:r>
          </a:p>
          <a:p>
            <a:r>
              <a:rPr lang="nl-NL" dirty="0" smtClean="0"/>
              <a:t>Financiële administratie herinrichten</a:t>
            </a:r>
          </a:p>
          <a:p>
            <a:r>
              <a:rPr lang="nl-NL" dirty="0" smtClean="0"/>
              <a:t>Rapportage (ADAS) herinrichten </a:t>
            </a:r>
          </a:p>
          <a:p>
            <a:r>
              <a:rPr lang="nl-NL" dirty="0" smtClean="0"/>
              <a:t>Dialysecentra aangeven waar ze voor kiezen</a:t>
            </a:r>
          </a:p>
          <a:p>
            <a:r>
              <a:rPr lang="nl-NL" dirty="0" smtClean="0"/>
              <a:t>Overgangsregeling voor oudere HKZ certificaten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Ingangsdatum “nieuwe visiteren” </a:t>
            </a:r>
            <a:endParaRPr lang="nl-NL" dirty="0"/>
          </a:p>
        </p:txBody>
      </p:sp>
      <p:pic>
        <p:nvPicPr>
          <p:cNvPr id="4" name="Afbeelding 3" descr="Unknown-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08720"/>
            <a:ext cx="2413321" cy="213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400" b="1" dirty="0" smtClean="0"/>
              <a:t>Voor </a:t>
            </a:r>
            <a:r>
              <a:rPr lang="nl-NL" sz="2400" b="1" dirty="0"/>
              <a:t>dialysecentra die onderdeel zijn van een NIAZ- of JCI-geaccrediteerde of ISO-gecertificeerd ziekenhuis </a:t>
            </a:r>
            <a:endParaRPr lang="nl-NL" sz="2400" b="1" dirty="0" smtClean="0"/>
          </a:p>
          <a:p>
            <a:pPr marL="0" indent="0">
              <a:buNone/>
            </a:pPr>
            <a:r>
              <a:rPr lang="nl-NL" sz="2400" dirty="0" smtClean="0"/>
              <a:t>HKZ </a:t>
            </a:r>
            <a:r>
              <a:rPr lang="nl-NL" sz="2400" dirty="0"/>
              <a:t>certificatie niet langer verplicht gesteld moet worden </a:t>
            </a:r>
            <a:r>
              <a:rPr lang="nl-NL" sz="2400" dirty="0" smtClean="0"/>
              <a:t>mits</a:t>
            </a:r>
            <a:r>
              <a:rPr lang="nl-NL" sz="2400" dirty="0"/>
              <a:t>:</a:t>
            </a:r>
          </a:p>
          <a:p>
            <a:pPr lvl="1"/>
            <a:r>
              <a:rPr lang="nl-NL" sz="2000" dirty="0"/>
              <a:t>de kwaliteit van het dialysecentrum specifiek wordt meegenomen in de </a:t>
            </a:r>
            <a:r>
              <a:rPr lang="nl-NL" sz="2000" dirty="0" err="1"/>
              <a:t>ziekenhuisbrede</a:t>
            </a:r>
            <a:r>
              <a:rPr lang="nl-NL" sz="2000" dirty="0"/>
              <a:t> kwaliteitsborging en </a:t>
            </a:r>
          </a:p>
          <a:p>
            <a:pPr lvl="1"/>
            <a:r>
              <a:rPr lang="nl-NL" sz="2000" dirty="0"/>
              <a:t>de multidisciplinaire beroepsinhoudelijke visitatie uitgevoerd door de PVC, wordt gecontinueerd</a:t>
            </a:r>
            <a:r>
              <a:rPr lang="nl-NL" sz="2000" dirty="0" smtClean="0"/>
              <a:t>.</a:t>
            </a:r>
          </a:p>
          <a:p>
            <a:pPr marL="457200" lvl="1" indent="0">
              <a:buNone/>
            </a:pPr>
            <a:r>
              <a:rPr lang="nl-NL" sz="2000" dirty="0" smtClean="0"/>
              <a:t> </a:t>
            </a: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Voor </a:t>
            </a:r>
            <a:r>
              <a:rPr lang="nl-NL" sz="2000" b="1" dirty="0" smtClean="0"/>
              <a:t>overige dialysecentra continuering huidige systematiek met de keuze uit de volgende normen: </a:t>
            </a:r>
          </a:p>
          <a:p>
            <a:pPr lvl="1"/>
            <a:r>
              <a:rPr lang="nl-NL" sz="2100" dirty="0"/>
              <a:t>HKZ norm </a:t>
            </a:r>
            <a:r>
              <a:rPr lang="nl-NL" sz="2100" dirty="0" smtClean="0"/>
              <a:t>dialyse </a:t>
            </a:r>
            <a:endParaRPr lang="nl-NL" sz="2100" dirty="0"/>
          </a:p>
          <a:p>
            <a:pPr lvl="1"/>
            <a:r>
              <a:rPr lang="nl-NL" sz="2100" dirty="0"/>
              <a:t>HKZ norm Zorg en </a:t>
            </a:r>
            <a:r>
              <a:rPr lang="nl-NL" sz="2100" dirty="0" smtClean="0"/>
              <a:t>Welzijn </a:t>
            </a:r>
            <a:endParaRPr lang="nl-NL" sz="2100" dirty="0"/>
          </a:p>
          <a:p>
            <a:pPr lvl="1"/>
            <a:r>
              <a:rPr lang="nl-NL" sz="2100" dirty="0"/>
              <a:t>ZKN certificaat</a:t>
            </a:r>
          </a:p>
          <a:p>
            <a:pPr marL="0" indent="0">
              <a:buNone/>
            </a:pPr>
            <a:endParaRPr lang="nl-NL" sz="2000" b="1" dirty="0"/>
          </a:p>
          <a:p>
            <a:endParaRPr lang="nl-NL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 stemming: toekomst HKZ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5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2. </a:t>
            </a:r>
            <a:r>
              <a:rPr lang="nl-NL" b="1" dirty="0"/>
              <a:t>Normendocument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3. Nieuwe uitgangspunten visitatie regelement</a:t>
            </a:r>
            <a:endParaRPr lang="nl-NL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 stemming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70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Toekomst HKZ certificering</a:t>
            </a:r>
          </a:p>
          <a:p>
            <a:r>
              <a:rPr lang="nl-NL" dirty="0" smtClean="0"/>
              <a:t>Nieuwe normen document</a:t>
            </a:r>
          </a:p>
          <a:p>
            <a:r>
              <a:rPr lang="nl-NL" dirty="0" smtClean="0"/>
              <a:t>Uitganspunten nieuw visitatie reglement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1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 smtClean="0"/>
              <a:t>Moet HKZ </a:t>
            </a:r>
            <a:r>
              <a:rPr lang="nl-NL" dirty="0"/>
              <a:t>certificatie </a:t>
            </a:r>
            <a:r>
              <a:rPr lang="nl-NL" dirty="0" smtClean="0"/>
              <a:t>verplicht blijven </a:t>
            </a:r>
            <a:r>
              <a:rPr lang="nl-NL" dirty="0"/>
              <a:t>voor dialysecentra die onderdeel zijn van een NIAZ- of JCI-</a:t>
            </a:r>
            <a:r>
              <a:rPr lang="nl-NL" dirty="0" smtClean="0"/>
              <a:t>geaccrediteerd </a:t>
            </a:r>
            <a:r>
              <a:rPr lang="nl-NL" dirty="0"/>
              <a:t>of ISO-gecertificeerd ziekenhuis </a:t>
            </a:r>
            <a:r>
              <a:rPr lang="nl-NL" dirty="0" smtClean="0"/>
              <a:t>?</a:t>
            </a:r>
          </a:p>
          <a:p>
            <a:pPr marL="514350" indent="-514350">
              <a:buAutoNum type="arabicPeriod"/>
            </a:pPr>
            <a:endParaRPr lang="nl-NL" dirty="0" smtClean="0"/>
          </a:p>
          <a:p>
            <a:pPr marL="514350" indent="-514350">
              <a:buAutoNum type="arabicPeriod"/>
            </a:pPr>
            <a:r>
              <a:rPr lang="nl-NL" dirty="0" smtClean="0"/>
              <a:t>Is er voor zelfstandige dialysecentra een alternatieve certificering  mogelijk waarbij ook de lasten worden teruggedrongen?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 HKZ: vraagstelling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22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Veldraadpleging</a:t>
            </a:r>
          </a:p>
          <a:p>
            <a:r>
              <a:rPr lang="nl-NL" dirty="0" err="1" smtClean="0"/>
              <a:t>Invitational</a:t>
            </a:r>
            <a:r>
              <a:rPr lang="nl-NL" dirty="0" smtClean="0"/>
              <a:t> conference</a:t>
            </a:r>
            <a:r>
              <a:rPr lang="nl-NL" dirty="0"/>
              <a:t> </a:t>
            </a:r>
            <a:r>
              <a:rPr lang="nl-NL" dirty="0" smtClean="0"/>
              <a:t>deelname:</a:t>
            </a:r>
          </a:p>
          <a:p>
            <a:pPr lvl="1"/>
            <a:r>
              <a:rPr lang="nl-NL" sz="2000" dirty="0" smtClean="0"/>
              <a:t>NVN</a:t>
            </a:r>
          </a:p>
          <a:p>
            <a:pPr lvl="1"/>
            <a:r>
              <a:rPr lang="nl-NL" sz="2000" dirty="0" smtClean="0"/>
              <a:t>ZN </a:t>
            </a:r>
          </a:p>
          <a:p>
            <a:pPr lvl="1"/>
            <a:r>
              <a:rPr lang="nl-NL" sz="2000" dirty="0" smtClean="0"/>
              <a:t>HKZ </a:t>
            </a:r>
          </a:p>
          <a:p>
            <a:pPr lvl="1"/>
            <a:r>
              <a:rPr lang="nl-NL" sz="2000" dirty="0" smtClean="0"/>
              <a:t>FMS kennisinstituut</a:t>
            </a:r>
          </a:p>
          <a:p>
            <a:pPr lvl="1"/>
            <a:r>
              <a:rPr lang="nl-NL" sz="2000" dirty="0" smtClean="0"/>
              <a:t>Beroepsverenigingen</a:t>
            </a:r>
          </a:p>
          <a:p>
            <a:r>
              <a:rPr lang="nl-NL" dirty="0" smtClean="0"/>
              <a:t>Overleg IGJ, NVZ, NFU, externe deskundigen</a:t>
            </a:r>
          </a:p>
          <a:p>
            <a:r>
              <a:rPr lang="nl-NL" dirty="0" smtClean="0"/>
              <a:t>Overleg NIAZ, ZKN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 HKZ: hoe onderzocht 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06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 smtClean="0"/>
              <a:t>Uitvraag bij centra die met combinaties ervaring hebben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1.Welke HKZ normen worden al voldoende bij </a:t>
            </a:r>
            <a:r>
              <a:rPr lang="nl-NL" sz="2400" dirty="0" err="1" smtClean="0"/>
              <a:t>instellingsbrede</a:t>
            </a:r>
            <a:r>
              <a:rPr lang="nl-NL" sz="2400" dirty="0" smtClean="0"/>
              <a:t> accreditatie </a:t>
            </a:r>
            <a:r>
              <a:rPr lang="nl-NL" sz="2400" dirty="0"/>
              <a:t>of certificering </a:t>
            </a:r>
            <a:r>
              <a:rPr lang="nl-NL" sz="2400" dirty="0" smtClean="0"/>
              <a:t>getoetst?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2</a:t>
            </a:r>
            <a:r>
              <a:rPr lang="nl-NL" sz="2400" dirty="0"/>
              <a:t>. Is de dialyse afdeling voldoende in beeld? 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3</a:t>
            </a:r>
            <a:r>
              <a:rPr lang="nl-NL" sz="2400" dirty="0"/>
              <a:t>. Is de expertise van het accreditatieteam voldoende </a:t>
            </a:r>
            <a:r>
              <a:rPr lang="nl-NL" sz="2400" dirty="0" smtClean="0"/>
              <a:t>? </a:t>
            </a:r>
            <a:r>
              <a:rPr lang="nl-NL" sz="2400" dirty="0"/>
              <a:t> </a:t>
            </a:r>
          </a:p>
          <a:p>
            <a:pPr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Vergelijking HKZ  </a:t>
            </a:r>
            <a:r>
              <a:rPr lang="nl-NL" sz="2400" dirty="0" err="1" smtClean="0"/>
              <a:t>vs</a:t>
            </a:r>
            <a:r>
              <a:rPr lang="nl-NL" sz="2400" dirty="0" smtClean="0"/>
              <a:t> NIAZ, </a:t>
            </a:r>
            <a:r>
              <a:rPr lang="nl-NL" sz="2400" dirty="0"/>
              <a:t>JCI, ISO </a:t>
            </a:r>
            <a:r>
              <a:rPr lang="nl-NL" sz="2400" dirty="0" smtClean="0"/>
              <a:t>,ZKN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363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nl-NL" sz="2000" dirty="0" smtClean="0"/>
              <a:t>Kwaliteitsmanagement systeem</a:t>
            </a:r>
            <a:r>
              <a:rPr lang="nl-NL" sz="2000" dirty="0"/>
              <a:t> </a:t>
            </a:r>
            <a:endParaRPr lang="nl-NL" sz="2000" dirty="0" smtClean="0"/>
          </a:p>
          <a:p>
            <a:pPr marL="514350" indent="-514350">
              <a:buAutoNum type="arabicPeriod"/>
            </a:pPr>
            <a:r>
              <a:rPr lang="nl-NL" sz="2000" dirty="0" smtClean="0"/>
              <a:t>Infectie preventie</a:t>
            </a:r>
            <a:r>
              <a:rPr lang="nl-NL" sz="2000" dirty="0"/>
              <a:t> </a:t>
            </a:r>
            <a:endParaRPr lang="nl-NL" sz="2000" dirty="0" smtClean="0"/>
          </a:p>
          <a:p>
            <a:pPr marL="514350" indent="-514350">
              <a:buAutoNum type="arabicPeriod"/>
            </a:pPr>
            <a:r>
              <a:rPr lang="nl-NL" sz="2000" dirty="0" smtClean="0"/>
              <a:t>Medicatie veiligheid</a:t>
            </a:r>
            <a:r>
              <a:rPr lang="nl-NL" sz="2000" dirty="0"/>
              <a:t> </a:t>
            </a:r>
          </a:p>
          <a:p>
            <a:pPr marL="514350" indent="-514350">
              <a:buAutoNum type="arabicPeriod"/>
            </a:pPr>
            <a:r>
              <a:rPr lang="nl-NL" sz="2000" dirty="0" smtClean="0"/>
              <a:t>Techniek exclusief water en dialysemachines</a:t>
            </a:r>
          </a:p>
          <a:p>
            <a:pPr marL="514350" indent="-514350">
              <a:buAutoNum type="arabicPeriod"/>
            </a:pPr>
            <a:r>
              <a:rPr lang="nl-NL" sz="2000" dirty="0" smtClean="0"/>
              <a:t>Calamiteitenplan</a:t>
            </a:r>
            <a:endParaRPr lang="nl-NL" sz="2000" dirty="0"/>
          </a:p>
          <a:p>
            <a:pPr marL="514350" indent="-514350">
              <a:buAutoNum type="arabicPeriod"/>
            </a:pPr>
            <a:r>
              <a:rPr lang="nl-NL" sz="2000" dirty="0" smtClean="0"/>
              <a:t>Spoedzorg</a:t>
            </a:r>
            <a:r>
              <a:rPr lang="nl-NL" sz="2000" dirty="0"/>
              <a:t> </a:t>
            </a:r>
            <a:endParaRPr lang="nl-NL" sz="2000" dirty="0" smtClean="0"/>
          </a:p>
          <a:p>
            <a:pPr marL="514350" indent="-514350">
              <a:buAutoNum type="arabicPeriod"/>
            </a:pPr>
            <a:r>
              <a:rPr lang="nl-NL" sz="2000" dirty="0" err="1"/>
              <a:t>H</a:t>
            </a:r>
            <a:r>
              <a:rPr lang="nl-NL" sz="2000" dirty="0" err="1" smtClean="0"/>
              <a:t>oofbehandelaarschap</a:t>
            </a:r>
            <a:r>
              <a:rPr lang="nl-NL" sz="2000" dirty="0" smtClean="0"/>
              <a:t>/medebehandelaar/consult</a:t>
            </a:r>
          </a:p>
          <a:p>
            <a:pPr marL="514350" indent="-514350">
              <a:buAutoNum type="arabicPeriod"/>
            </a:pPr>
            <a:r>
              <a:rPr lang="nl-NL" sz="2000" dirty="0" smtClean="0"/>
              <a:t>Dossiervoering</a:t>
            </a:r>
            <a:r>
              <a:rPr lang="nl-NL" sz="2000" dirty="0"/>
              <a:t> </a:t>
            </a:r>
            <a:endParaRPr lang="nl-NL" sz="2000" dirty="0" smtClean="0"/>
          </a:p>
          <a:p>
            <a:pPr marL="514350" indent="-514350">
              <a:buAutoNum type="arabicPeriod"/>
            </a:pPr>
            <a:r>
              <a:rPr lang="nl-NL" sz="2000" dirty="0" smtClean="0"/>
              <a:t>Bekwaamheid zorgverleners</a:t>
            </a:r>
            <a:r>
              <a:rPr lang="nl-NL" sz="2000" dirty="0"/>
              <a:t> </a:t>
            </a:r>
            <a:endParaRPr lang="nl-NL" sz="2000" dirty="0" smtClean="0"/>
          </a:p>
          <a:p>
            <a:pPr marL="514350" indent="-514350">
              <a:buAutoNum type="arabicPeriod"/>
            </a:pPr>
            <a:r>
              <a:rPr lang="nl-NL" sz="2000" dirty="0" smtClean="0"/>
              <a:t>Bescherming </a:t>
            </a:r>
            <a:r>
              <a:rPr lang="nl-NL" sz="2000" dirty="0"/>
              <a:t>gegevens patiënt  (AVG) </a:t>
            </a:r>
          </a:p>
          <a:p>
            <a:pPr marL="0" indent="0">
              <a:buNone/>
            </a:pPr>
            <a:r>
              <a:rPr lang="nl-NL" sz="2000" dirty="0"/>
              <a:t>  </a:t>
            </a:r>
          </a:p>
          <a:p>
            <a:endParaRPr lang="nl-NL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ijst van onderwerpen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62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148861"/>
              </p:ext>
            </p:extLst>
          </p:nvPr>
        </p:nvGraphicFramePr>
        <p:xfrm>
          <a:off x="457200" y="1341438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Onderwerp</a:t>
                      </a:r>
                      <a:r>
                        <a:rPr lang="nl-NL" baseline="0" dirty="0" smtClean="0"/>
                        <a:t> in scope?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Dialyse in beeld?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Expertise  voldoende?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NIAZ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nl-NL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Afhankelijk</a:t>
                      </a:r>
                      <a:r>
                        <a:rPr lang="nl-NL" baseline="0" dirty="0" smtClean="0"/>
                        <a:t> afspraak </a:t>
                      </a:r>
                    </a:p>
                    <a:p>
                      <a:r>
                        <a:rPr lang="nl-NL" baseline="0" dirty="0" smtClean="0"/>
                        <a:t>NIAZ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nl-NL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JCI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nl-NL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nl-NL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nl-NL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ISO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nl-NL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nl-NL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nl-NL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ZKN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nl-NL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nl-NL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Materiedeskundige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PVC noodzakelijk</a:t>
                      </a:r>
                      <a:endParaRPr lang="nl-NL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 vergelijking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16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b="1" dirty="0" smtClean="0"/>
              <a:t>Voor </a:t>
            </a:r>
            <a:r>
              <a:rPr lang="nl-NL" sz="2400" b="1" dirty="0"/>
              <a:t>dialysecentra die onderdeel zijn van een NIAZ- of JCI-geaccrediteerde of ISO-gecertificeerd ziekenhuis </a:t>
            </a:r>
            <a:endParaRPr lang="nl-NL" sz="2400" b="1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HKZ </a:t>
            </a:r>
            <a:r>
              <a:rPr lang="nl-NL" sz="2400" dirty="0"/>
              <a:t>certificatie niet langer verplicht </a:t>
            </a:r>
            <a:r>
              <a:rPr lang="nl-NL" sz="2400" dirty="0" smtClean="0"/>
              <a:t>stellen mits:</a:t>
            </a:r>
          </a:p>
          <a:p>
            <a:pPr marL="0" indent="0">
              <a:buNone/>
            </a:pPr>
            <a:endParaRPr lang="nl-NL" sz="2400" dirty="0"/>
          </a:p>
          <a:p>
            <a:pPr lvl="1"/>
            <a:r>
              <a:rPr lang="nl-NL" sz="2000" dirty="0"/>
              <a:t>de kwaliteit van het dialysecentrum specifiek wordt meegenomen in de </a:t>
            </a:r>
            <a:r>
              <a:rPr lang="nl-NL" sz="2000" dirty="0" err="1"/>
              <a:t>ziekenhuisbrede</a:t>
            </a:r>
            <a:r>
              <a:rPr lang="nl-NL" sz="2000" dirty="0"/>
              <a:t> </a:t>
            </a:r>
            <a:r>
              <a:rPr lang="nl-NL" sz="2000" dirty="0" smtClean="0"/>
              <a:t>kwaliteitsborging</a:t>
            </a:r>
            <a:endParaRPr lang="nl-NL" sz="2000" dirty="0"/>
          </a:p>
          <a:p>
            <a:pPr lvl="1"/>
            <a:r>
              <a:rPr lang="nl-NL" sz="2000" dirty="0"/>
              <a:t>de multidisciplinaire beroepsinhoudelijke </a:t>
            </a:r>
            <a:r>
              <a:rPr lang="nl-NL" sz="2000" dirty="0" smtClean="0"/>
              <a:t>visitatie, uitgevoerd </a:t>
            </a:r>
            <a:r>
              <a:rPr lang="nl-NL" sz="2000" dirty="0"/>
              <a:t>door de PVC, wordt gecontinueerd. </a:t>
            </a:r>
          </a:p>
          <a:p>
            <a:endParaRPr lang="nl-NL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 HKZ: conclusie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5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frovis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frovisie_powerpoint.potm" id="{8F1C2649-5FDE-4867-83C7-F99646BDB670}" vid="{B044F66A-94DF-4A8D-B4AD-1B6960F205F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Nefrovisie_powerpoint</Template>
  <TotalTime>5359</TotalTime>
  <Words>765</Words>
  <Application>Microsoft Office PowerPoint</Application>
  <PresentationFormat>Diavoorstelling (4:3)</PresentationFormat>
  <Paragraphs>215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Zapf Dingbats</vt:lpstr>
      <vt:lpstr>Nefrovisie</vt:lpstr>
      <vt:lpstr>Herziening visitatiesystematiek  </vt:lpstr>
      <vt:lpstr>Commissie Herziening Visitatiesystematiek  </vt:lpstr>
      <vt:lpstr>PowerPoint-presentatie</vt:lpstr>
      <vt:lpstr>Toekomst HKZ: vraagstelling</vt:lpstr>
      <vt:lpstr>Toekomst HKZ: hoe onderzocht ?</vt:lpstr>
      <vt:lpstr>Vergelijking HKZ  vs NIAZ, JCI, ISO ,ZKN</vt:lpstr>
      <vt:lpstr>Lijst van onderwerpen</vt:lpstr>
      <vt:lpstr>Resultaten vergelijking </vt:lpstr>
      <vt:lpstr>Toekomst HKZ: conclusie</vt:lpstr>
      <vt:lpstr>Toekomst HKZ: conclusie</vt:lpstr>
      <vt:lpstr>Herziening normen: betrokken  partijen </vt:lpstr>
      <vt:lpstr>Herziening normen: ontregel de zorg</vt:lpstr>
      <vt:lpstr>Herziening normen: nieuwe onderwerpen</vt:lpstr>
      <vt:lpstr>Herziening normen: evolutie</vt:lpstr>
      <vt:lpstr>Herziening normen: advies FMS</vt:lpstr>
      <vt:lpstr>Herziening normen </vt:lpstr>
      <vt:lpstr>Visiteren op uitkomst: voorbeeld</vt:lpstr>
      <vt:lpstr>Reglement visitatie: wijzigingen </vt:lpstr>
      <vt:lpstr>Reglement visitatie: wijzigingen </vt:lpstr>
      <vt:lpstr>Reglement visitatie: wijzigingen </vt:lpstr>
      <vt:lpstr>Consequenties kosten visitatie</vt:lpstr>
      <vt:lpstr>Ingangsdatum “nieuwe visiteren” </vt:lpstr>
      <vt:lpstr>Ter stemming: toekomst HKZ</vt:lpstr>
      <vt:lpstr>Ter stemming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van zaken Herziening visitatiesystematiek</dc:title>
  <dc:creator>Hennie van IJzerloo</dc:creator>
  <cp:lastModifiedBy>Hennie van IJzerloo</cp:lastModifiedBy>
  <cp:revision>110</cp:revision>
  <dcterms:created xsi:type="dcterms:W3CDTF">2018-03-25T09:35:26Z</dcterms:created>
  <dcterms:modified xsi:type="dcterms:W3CDTF">2019-03-28T13:59:21Z</dcterms:modified>
</cp:coreProperties>
</file>