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305" r:id="rId4"/>
    <p:sldId id="306" r:id="rId5"/>
    <p:sldId id="312" r:id="rId6"/>
    <p:sldId id="313" r:id="rId7"/>
    <p:sldId id="314" r:id="rId8"/>
    <p:sldId id="310" r:id="rId9"/>
    <p:sldId id="307" r:id="rId10"/>
    <p:sldId id="302" r:id="rId11"/>
    <p:sldId id="304" r:id="rId12"/>
    <p:sldId id="309" r:id="rId13"/>
    <p:sldId id="311" r:id="rId1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840" autoAdjust="0"/>
  </p:normalViewPr>
  <p:slideViewPr>
    <p:cSldViewPr>
      <p:cViewPr varScale="1">
        <p:scale>
          <a:sx n="95" d="100"/>
          <a:sy n="95" d="100"/>
        </p:scale>
        <p:origin x="3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wdefijter:Documents:OPLEIDING:Opleiding%20IG:NIVcie-CBC:Brondata:AIOS%20IN-UI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AIOS-instroom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'[AIOS IN-UIT.xlsx]Blad2'!$AC$70</c:f>
              <c:strCache>
                <c:ptCount val="1"/>
                <c:pt idx="0">
                  <c:v>AIOS-instroom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>
                <a:solidFill>
                  <a:srgbClr val="000090"/>
                </a:solidFill>
              </a:ln>
            </c:spPr>
          </c:marker>
          <c:dPt>
            <c:idx val="9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E3E-2044-9AB8-C027DD28094B}"/>
              </c:ext>
            </c:extLst>
          </c:dPt>
          <c:dPt>
            <c:idx val="10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E3E-2044-9AB8-C027DD28094B}"/>
              </c:ext>
            </c:extLst>
          </c:dPt>
          <c:dPt>
            <c:idx val="11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E3E-2044-9AB8-C027DD28094B}"/>
              </c:ext>
            </c:extLst>
          </c:dPt>
          <c:dPt>
            <c:idx val="12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E3E-2044-9AB8-C027DD28094B}"/>
              </c:ext>
            </c:extLst>
          </c:dPt>
          <c:dPt>
            <c:idx val="13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4E3E-2044-9AB8-C027DD28094B}"/>
              </c:ext>
            </c:extLst>
          </c:dPt>
          <c:dPt>
            <c:idx val="14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4E3E-2044-9AB8-C027DD28094B}"/>
              </c:ext>
            </c:extLst>
          </c:dPt>
          <c:dPt>
            <c:idx val="15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4E3E-2044-9AB8-C027DD28094B}"/>
              </c:ext>
            </c:extLst>
          </c:dPt>
          <c:dPt>
            <c:idx val="16"/>
            <c:marker>
              <c:spPr>
                <a:solidFill>
                  <a:srgbClr val="FF0000"/>
                </a:solidFill>
                <a:ln>
                  <a:solidFill>
                    <a:srgbClr val="00009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4E3E-2044-9AB8-C027DD28094B}"/>
              </c:ext>
            </c:extLst>
          </c:dPt>
          <c:xVal>
            <c:numRef>
              <c:f>'[AIOS IN-UIT.xlsx]Blad2'!$AB$71:$AB$90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xVal>
          <c:yVal>
            <c:numRef>
              <c:f>'[AIOS IN-UIT.xlsx]Blad2'!$AC$71:$AC$90</c:f>
              <c:numCache>
                <c:formatCode>General</c:formatCode>
                <c:ptCount val="20"/>
                <c:pt idx="0">
                  <c:v>107</c:v>
                </c:pt>
                <c:pt idx="1">
                  <c:v>109</c:v>
                </c:pt>
                <c:pt idx="2">
                  <c:v>165</c:v>
                </c:pt>
                <c:pt idx="3">
                  <c:v>153</c:v>
                </c:pt>
                <c:pt idx="4">
                  <c:v>126</c:v>
                </c:pt>
                <c:pt idx="5">
                  <c:v>113</c:v>
                </c:pt>
                <c:pt idx="6">
                  <c:v>132</c:v>
                </c:pt>
                <c:pt idx="7">
                  <c:v>121</c:v>
                </c:pt>
                <c:pt idx="8">
                  <c:v>96</c:v>
                </c:pt>
                <c:pt idx="9">
                  <c:v>138</c:v>
                </c:pt>
                <c:pt idx="10">
                  <c:v>176</c:v>
                </c:pt>
                <c:pt idx="11">
                  <c:v>180</c:v>
                </c:pt>
                <c:pt idx="12">
                  <c:v>160</c:v>
                </c:pt>
                <c:pt idx="13">
                  <c:v>162</c:v>
                </c:pt>
                <c:pt idx="14">
                  <c:v>152</c:v>
                </c:pt>
                <c:pt idx="15">
                  <c:v>136</c:v>
                </c:pt>
                <c:pt idx="16">
                  <c:v>138</c:v>
                </c:pt>
                <c:pt idx="17">
                  <c:v>117</c:v>
                </c:pt>
                <c:pt idx="18">
                  <c:v>96</c:v>
                </c:pt>
                <c:pt idx="19">
                  <c:v>112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4E3E-2044-9AB8-C027DD280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1912288"/>
        <c:axId val="601916600"/>
      </c:scatterChart>
      <c:valAx>
        <c:axId val="601912288"/>
        <c:scaling>
          <c:orientation val="minMax"/>
          <c:max val="2020"/>
          <c:min val="2004"/>
        </c:scaling>
        <c:delete val="0"/>
        <c:axPos val="b"/>
        <c:numFmt formatCode="General" sourceLinked="1"/>
        <c:majorTickMark val="out"/>
        <c:minorTickMark val="none"/>
        <c:tickLblPos val="nextTo"/>
        <c:crossAx val="601916600"/>
        <c:crosses val="autoZero"/>
        <c:crossBetween val="midCat"/>
        <c:majorUnit val="2"/>
      </c:valAx>
      <c:valAx>
        <c:axId val="601916600"/>
        <c:scaling>
          <c:orientation val="minMax"/>
          <c:max val="180"/>
          <c:min val="6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601912288"/>
        <c:crosses val="autoZero"/>
        <c:crossBetween val="midCat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4" charset="-128"/>
              </a:defRPr>
            </a:lvl1pPr>
          </a:lstStyle>
          <a:p>
            <a:pPr>
              <a:defRPr/>
            </a:pPr>
            <a:fld id="{9AB2CA57-6E80-410B-8371-4CF5BBE5C1F9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84" charset="-128"/>
              </a:defRPr>
            </a:lvl1pPr>
          </a:lstStyle>
          <a:p>
            <a:pPr>
              <a:defRPr/>
            </a:pPr>
            <a:fld id="{6D010FF0-8BD9-4E04-875B-3AB84B48CBA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9402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9123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559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799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5405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785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7F56D3-9D55-44FA-8AD9-23BFF467648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517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 smtClean="0">
              <a:ea typeface="ＭＳ Ｐゴシック" pitchFamily="34" charset="-128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7128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10FF0-8BD9-4E04-875B-3AB84B48CBA0}" type="slidenum">
              <a:rPr lang="nl-NL" smtClean="0"/>
              <a:pPr>
                <a:defRPr/>
              </a:pPr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879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2130425"/>
            <a:ext cx="7416824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1F8A-6B96-4CEC-B73B-E265E9E7A0B6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DB5A9-A7E9-4CBB-B2C4-4C22D3BCC59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3D905-4AE1-44BE-BBF3-FDC16C0CC44E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1DEE-B93C-4386-8861-4427CFA96AC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002D3-8576-44FD-9499-BCA932B1D69E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8748-1408-4A50-8FF9-4E9CCB6D140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8810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6540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379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418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31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6803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521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425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32848" cy="107099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600200"/>
            <a:ext cx="7632848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6E709-7CB5-4451-B9F5-E20D0B2D076F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AD7A-8107-45A9-88D9-65C2611A5158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3050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10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81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62CB-A45B-45F7-8D97-B4B9490D345E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8919-744F-481B-925E-1B252F8230F7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19A5-E780-45FB-AADC-B85BB0BF1EA1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92A74-C9E7-4196-97E5-CDB622478B7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1AB3-F91B-4871-A556-08C9CB82106B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3441D-4943-4E15-8E39-E6766EA2736A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F0253-A7F0-4A85-B0DB-2E15DCAC5950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F6A4B-E114-4BA0-9BAD-4B049781B34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A3DAB-290D-4319-B9BD-3DFBD7B6E46C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B7A2-1659-4481-B755-75591AB1980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7BDFF-72D3-43BB-8E11-094E930F5764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0DF84-1619-4EB1-9EEB-DA7D7CE58ADB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E7107-C6E6-45D3-A08C-F7942C8D6CE6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90B4A-9711-4066-98F0-FA0BDDC87A7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4BE8D15B-76C0-4CD7-BF27-2ABA10850364}" type="datetimeFigureOut">
              <a:rPr lang="nl-NL"/>
              <a:pPr>
                <a:defRPr/>
              </a:pPr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29B235EA-0269-48D7-B007-C5396BE45850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DA5B-F55A-4A56-B550-D4C957B94B8A}" type="datetimeFigureOut">
              <a:rPr lang="nl-NL" smtClean="0"/>
              <a:t>12-12-2018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F5CE9-B6B8-44E3-A842-0328896D9C4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05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NL" sz="4000" dirty="0" smtClean="0"/>
              <a:t>Actualiteiten</a:t>
            </a:r>
            <a:br>
              <a:rPr lang="nl-NL" sz="4000" dirty="0" smtClean="0"/>
            </a:br>
            <a:r>
              <a:rPr lang="nl-NL" sz="4000" dirty="0" smtClean="0"/>
              <a:t>Nefrologische </a:t>
            </a:r>
            <a:r>
              <a:rPr lang="nl-NL" sz="4000" dirty="0"/>
              <a:t>B</a:t>
            </a:r>
            <a:r>
              <a:rPr lang="nl-NL" sz="4000" dirty="0" smtClean="0"/>
              <a:t>edrijfsvoering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nl-NL" sz="1400" dirty="0" smtClean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nl-NL" sz="1400" dirty="0" smtClean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nl-NL" sz="24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592288"/>
          </a:xfrm>
        </p:spPr>
        <p:txBody>
          <a:bodyPr/>
          <a:lstStyle/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≥ 65 jaar:       9 nefrologen</a:t>
            </a:r>
          </a:p>
          <a:p>
            <a:pPr>
              <a:buNone/>
            </a:pPr>
            <a:r>
              <a:rPr lang="nl-NL" sz="2400" dirty="0" smtClean="0"/>
              <a:t>60-65 jaar:  44 nefrologen </a:t>
            </a:r>
          </a:p>
          <a:p>
            <a:pPr>
              <a:buNone/>
            </a:pPr>
            <a:r>
              <a:rPr lang="nl-NL" sz="2400" dirty="0" smtClean="0"/>
              <a:t>Te verwachten ‘uitstroom’ komende 5 jaar ~10 nefrologen / jaar</a:t>
            </a:r>
          </a:p>
          <a:p>
            <a:pPr>
              <a:buNone/>
            </a:pPr>
            <a:endParaRPr lang="nl-NL" sz="2400" b="1" dirty="0" smtClean="0"/>
          </a:p>
          <a:p>
            <a:pPr>
              <a:buNone/>
            </a:pPr>
            <a:r>
              <a:rPr lang="nl-NL" sz="2400" b="1" dirty="0" smtClean="0"/>
              <a:t>Overschot </a:t>
            </a:r>
            <a:r>
              <a:rPr lang="nl-NL" sz="2400" b="1" dirty="0"/>
              <a:t>jonge klaren? </a:t>
            </a:r>
            <a:endParaRPr lang="nl-NL" sz="2400" dirty="0" smtClean="0"/>
          </a:p>
          <a:p>
            <a:pPr>
              <a:buNone/>
            </a:pPr>
            <a:endParaRPr lang="nl-NL" sz="2400" b="1" dirty="0" smtClean="0"/>
          </a:p>
          <a:p>
            <a:pPr>
              <a:buNone/>
            </a:pPr>
            <a:r>
              <a:rPr lang="nl-NL" sz="2400" b="1" dirty="0" smtClean="0"/>
              <a:t>					</a:t>
            </a:r>
            <a:r>
              <a:rPr lang="nl-NL" sz="1400" dirty="0" smtClean="0"/>
              <a:t>Bron: NIV</a:t>
            </a:r>
            <a:endParaRPr lang="nl-NL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8640"/>
            <a:ext cx="6912768" cy="409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2019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Verder getallen uitdiepen</a:t>
            </a:r>
          </a:p>
          <a:p>
            <a:r>
              <a:rPr lang="nl-NL" dirty="0" smtClean="0"/>
              <a:t>JNIV </a:t>
            </a:r>
            <a:r>
              <a:rPr lang="nl-NL" dirty="0"/>
              <a:t>jonge klaren </a:t>
            </a:r>
            <a:r>
              <a:rPr lang="nl-NL" dirty="0" smtClean="0"/>
              <a:t>enquête </a:t>
            </a:r>
            <a:r>
              <a:rPr lang="nl-NL" dirty="0"/>
              <a:t>(april 2019)</a:t>
            </a:r>
          </a:p>
          <a:p>
            <a:endParaRPr lang="nl-NL" dirty="0" smtClean="0"/>
          </a:p>
          <a:p>
            <a:r>
              <a:rPr lang="nl-NL" dirty="0" smtClean="0"/>
              <a:t>Terugkoppeling volgt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371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23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Sectie </a:t>
            </a:r>
            <a:r>
              <a:rPr lang="nl-NL" dirty="0" smtClean="0"/>
              <a:t>Bedrijfsvoering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 smtClean="0"/>
              <a:t>Marieke Yo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400" dirty="0"/>
              <a:t>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Charlotte de Bruin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Karima Farhat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Kristel Koeijvoets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Stijn Konings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Jeroen van der Net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sz="2400" dirty="0"/>
              <a:t>Marike Wabbijn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22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</a:t>
            </a:r>
            <a:r>
              <a:rPr lang="nl-NL" dirty="0"/>
              <a:t>a</a:t>
            </a:r>
            <a:r>
              <a:rPr lang="nl-NL" dirty="0" smtClean="0"/>
              <a:t>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DOTs </a:t>
            </a:r>
          </a:p>
          <a:p>
            <a:endParaRPr lang="nl-NL" dirty="0"/>
          </a:p>
          <a:p>
            <a:r>
              <a:rPr lang="nl-NL" dirty="0" smtClean="0"/>
              <a:t>Verpleegkundigen</a:t>
            </a:r>
          </a:p>
          <a:p>
            <a:r>
              <a:rPr lang="nl-NL" dirty="0" smtClean="0"/>
              <a:t>Nefrologen</a:t>
            </a:r>
          </a:p>
        </p:txBody>
      </p:sp>
    </p:spTree>
    <p:extLst>
      <p:ext uri="{BB962C8B-B14F-4D97-AF65-F5344CB8AC3E}">
        <p14:creationId xmlns:p14="http://schemas.microsoft.com/office/powerpoint/2010/main" val="11810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</a:t>
            </a:r>
            <a:r>
              <a:rPr lang="nl-NL" dirty="0"/>
              <a:t>a</a:t>
            </a:r>
            <a:r>
              <a:rPr lang="nl-NL" dirty="0" smtClean="0"/>
              <a:t>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DOTs -&gt; myo@tergooi.nl</a:t>
            </a:r>
          </a:p>
        </p:txBody>
      </p:sp>
    </p:spTree>
    <p:extLst>
      <p:ext uri="{BB962C8B-B14F-4D97-AF65-F5344CB8AC3E}">
        <p14:creationId xmlns:p14="http://schemas.microsoft.com/office/powerpoint/2010/main" val="18052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</a:t>
            </a:r>
            <a:r>
              <a:rPr lang="nl-NL" dirty="0"/>
              <a:t>a</a:t>
            </a:r>
            <a:r>
              <a:rPr lang="nl-NL" dirty="0" smtClean="0"/>
              <a:t>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DOTs </a:t>
            </a:r>
            <a:r>
              <a:rPr lang="nl-NL" dirty="0"/>
              <a:t>(myo@tergooi.nl</a:t>
            </a:r>
            <a:r>
              <a:rPr lang="nl-NL" dirty="0" smtClean="0"/>
              <a:t>)</a:t>
            </a:r>
          </a:p>
          <a:p>
            <a:r>
              <a:rPr lang="nl-NL" dirty="0" smtClean="0"/>
              <a:t>Verpleegkundigen</a:t>
            </a:r>
          </a:p>
          <a:p>
            <a:pPr lvl="1"/>
            <a:r>
              <a:rPr lang="nl-NL" dirty="0" smtClean="0"/>
              <a:t>CZO</a:t>
            </a:r>
          </a:p>
          <a:p>
            <a:pPr lvl="1"/>
            <a:r>
              <a:rPr lang="nl-NL" dirty="0" smtClean="0"/>
              <a:t>Opleidingseisen</a:t>
            </a:r>
          </a:p>
          <a:p>
            <a:pPr lvl="1"/>
            <a:r>
              <a:rPr lang="nl-NL" dirty="0" smtClean="0"/>
              <a:t>Taskforce thuisdialyse</a:t>
            </a:r>
          </a:p>
        </p:txBody>
      </p:sp>
    </p:spTree>
    <p:extLst>
      <p:ext uri="{BB962C8B-B14F-4D97-AF65-F5344CB8AC3E}">
        <p14:creationId xmlns:p14="http://schemas.microsoft.com/office/powerpoint/2010/main" val="55371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Them</a:t>
            </a:r>
            <a:r>
              <a:rPr lang="nl-NL" dirty="0"/>
              <a:t>a</a:t>
            </a:r>
            <a:r>
              <a:rPr lang="nl-NL" dirty="0" smtClean="0"/>
              <a:t>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DOTs </a:t>
            </a:r>
            <a:r>
              <a:rPr lang="nl-NL" dirty="0"/>
              <a:t>(myo@tergooi.nl</a:t>
            </a:r>
            <a:r>
              <a:rPr lang="nl-NL" dirty="0" smtClean="0"/>
              <a:t>)</a:t>
            </a:r>
          </a:p>
          <a:p>
            <a:r>
              <a:rPr lang="nl-NL" dirty="0" smtClean="0"/>
              <a:t>Verpleegkundigen</a:t>
            </a:r>
          </a:p>
          <a:p>
            <a:pPr lvl="1"/>
            <a:r>
              <a:rPr lang="nl-NL" dirty="0" smtClean="0"/>
              <a:t>CZO</a:t>
            </a:r>
          </a:p>
          <a:p>
            <a:pPr lvl="1"/>
            <a:r>
              <a:rPr lang="nl-NL" dirty="0" smtClean="0"/>
              <a:t>Opleidingseisen</a:t>
            </a:r>
          </a:p>
          <a:p>
            <a:pPr lvl="1"/>
            <a:r>
              <a:rPr lang="nl-NL" dirty="0" smtClean="0"/>
              <a:t>Taskforce thuisdialyse</a:t>
            </a:r>
          </a:p>
          <a:p>
            <a:r>
              <a:rPr lang="nl-NL" dirty="0" smtClean="0"/>
              <a:t>Nefrologen</a:t>
            </a:r>
          </a:p>
          <a:p>
            <a:pPr lvl="1"/>
            <a:r>
              <a:rPr lang="nl-NL" dirty="0" smtClean="0"/>
              <a:t>Capaciteitsraming 2020 (internisten)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5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Korte enquête augustus 2018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Aantal </a:t>
            </a:r>
            <a:r>
              <a:rPr lang="nl-NL" dirty="0"/>
              <a:t>nefrologen </a:t>
            </a:r>
            <a:r>
              <a:rPr lang="nl-NL" dirty="0" smtClean="0"/>
              <a:t>komende 10 </a:t>
            </a:r>
            <a:r>
              <a:rPr lang="nl-NL" dirty="0"/>
              <a:t>jaar</a:t>
            </a:r>
            <a:endParaRPr lang="nl-NL" dirty="0" smtClean="0"/>
          </a:p>
          <a:p>
            <a:pPr lvl="2"/>
            <a:r>
              <a:rPr lang="nl-NL" dirty="0" smtClean="0"/>
              <a:t>61</a:t>
            </a:r>
            <a:r>
              <a:rPr lang="nl-NL" dirty="0"/>
              <a:t>% </a:t>
            </a:r>
            <a:r>
              <a:rPr lang="nl-NL" dirty="0" smtClean="0"/>
              <a:t>geen </a:t>
            </a:r>
            <a:r>
              <a:rPr lang="nl-NL" dirty="0"/>
              <a:t>wijziging </a:t>
            </a:r>
          </a:p>
          <a:p>
            <a:pPr lvl="2"/>
            <a:r>
              <a:rPr lang="nl-NL" dirty="0" smtClean="0"/>
              <a:t>24</a:t>
            </a:r>
            <a:r>
              <a:rPr lang="nl-NL" dirty="0"/>
              <a:t>% </a:t>
            </a:r>
            <a:r>
              <a:rPr lang="nl-NL" dirty="0" smtClean="0"/>
              <a:t>groei </a:t>
            </a:r>
            <a:r>
              <a:rPr lang="nl-NL" dirty="0"/>
              <a:t>van 1 </a:t>
            </a:r>
            <a:r>
              <a:rPr lang="nl-NL" dirty="0" smtClean="0"/>
              <a:t>nefroloog</a:t>
            </a:r>
          </a:p>
          <a:p>
            <a:pPr lvl="2"/>
            <a:r>
              <a:rPr lang="nl-NL" dirty="0" smtClean="0"/>
              <a:t>7</a:t>
            </a:r>
            <a:r>
              <a:rPr lang="nl-NL" dirty="0"/>
              <a:t>% een groei van 2 of meer </a:t>
            </a:r>
            <a:r>
              <a:rPr lang="nl-NL" dirty="0" smtClean="0"/>
              <a:t>nefrologen</a:t>
            </a:r>
          </a:p>
          <a:p>
            <a:pPr lvl="2"/>
            <a:r>
              <a:rPr lang="nl-NL" dirty="0" smtClean="0"/>
              <a:t>6.5</a:t>
            </a:r>
            <a:r>
              <a:rPr lang="nl-NL" dirty="0"/>
              <a:t>% een daling met 1 </a:t>
            </a:r>
            <a:r>
              <a:rPr lang="nl-NL" dirty="0" smtClean="0"/>
              <a:t>nefroloog</a:t>
            </a:r>
          </a:p>
          <a:p>
            <a:r>
              <a:rPr lang="nl-NL" dirty="0" smtClean="0"/>
              <a:t>↓ horizontale </a:t>
            </a:r>
            <a:r>
              <a:rPr lang="nl-NL" dirty="0"/>
              <a:t>en verticale substitutie </a:t>
            </a:r>
            <a:endParaRPr lang="nl-NL" dirty="0" smtClean="0"/>
          </a:p>
          <a:p>
            <a:r>
              <a:rPr lang="nl-NL" dirty="0"/>
              <a:t>↑</a:t>
            </a:r>
            <a:r>
              <a:rPr lang="nl-NL" dirty="0" smtClean="0"/>
              <a:t>arbeidstijdverandering </a:t>
            </a:r>
          </a:p>
          <a:p>
            <a:r>
              <a:rPr lang="nl-NL" dirty="0" smtClean="0"/>
              <a:t>↑ epidemiologische ontwikkelingen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812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e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362334"/>
              </p:ext>
            </p:extLst>
          </p:nvPr>
        </p:nvGraphicFramePr>
        <p:xfrm>
          <a:off x="1536700" y="1392172"/>
          <a:ext cx="6438901" cy="4481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579903" y="287299"/>
            <a:ext cx="8076543" cy="554418"/>
          </a:xfrm>
        </p:spPr>
        <p:txBody>
          <a:bodyPr>
            <a:normAutofit/>
          </a:bodyPr>
          <a:lstStyle/>
          <a:p>
            <a:endParaRPr lang="nl-NL" sz="1968" dirty="0">
              <a:solidFill>
                <a:srgbClr val="008000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nl-NL" dirty="0" smtClean="0"/>
              <a:t>AIOS interne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710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Aantallen nefrologen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nl-NL" sz="2400" dirty="0" smtClean="0"/>
              <a:t>Totaal aantal nefrologen: 375; verwachte groei: 1% per jaar</a:t>
            </a:r>
            <a:r>
              <a:rPr lang="nl-NL" sz="2400" baseline="30000" dirty="0" smtClean="0"/>
              <a:t>1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Aantal jonge klaren: 94 (25%)</a:t>
            </a:r>
            <a:r>
              <a:rPr lang="nl-NL" sz="2400" baseline="30000" dirty="0" smtClean="0"/>
              <a:t>2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Aantal NIO’s (actueel): 46</a:t>
            </a:r>
            <a:r>
              <a:rPr lang="nl-NL" sz="2400" baseline="30000" dirty="0" smtClean="0"/>
              <a:t>2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Dus per jaar gemiddeld 20 ‘nieuwe’ nefrologen (5,3%)</a:t>
            </a:r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pPr>
              <a:buAutoNum type="arabicPeriod"/>
            </a:pPr>
            <a:r>
              <a:rPr lang="nl-NL" sz="1400" dirty="0" smtClean="0"/>
              <a:t>Bron: Input raming NFN (aug 2018); Delphi-Sessie (sep 2018)</a:t>
            </a:r>
          </a:p>
          <a:p>
            <a:pPr>
              <a:buAutoNum type="arabicPeriod"/>
            </a:pPr>
            <a:r>
              <a:rPr lang="nl-NL" sz="1400" dirty="0" smtClean="0"/>
              <a:t>Bron: NIV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196</Words>
  <Application>Microsoft Office PowerPoint</Application>
  <PresentationFormat>Diavoorstelling (4:3)</PresentationFormat>
  <Paragraphs>76</Paragraphs>
  <Slides>12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Office-thema</vt:lpstr>
      <vt:lpstr>Aangepast ontwerp</vt:lpstr>
      <vt:lpstr>Actualiteiten Nefrologische Bedrijfsvoering</vt:lpstr>
      <vt:lpstr>Sectie Bedrijfsvoering</vt:lpstr>
      <vt:lpstr>Thema’s</vt:lpstr>
      <vt:lpstr>Thema’s</vt:lpstr>
      <vt:lpstr>Thema’s</vt:lpstr>
      <vt:lpstr>Thema’s</vt:lpstr>
      <vt:lpstr>Korte enquête augustus 2018</vt:lpstr>
      <vt:lpstr>PowerPoint-presentatie</vt:lpstr>
      <vt:lpstr>Aantallen nefrologen</vt:lpstr>
      <vt:lpstr>PowerPoint-presentatie</vt:lpstr>
      <vt:lpstr>2019</vt:lpstr>
      <vt:lpstr>PowerPoint-presentatie</vt:lpstr>
    </vt:vector>
  </TitlesOfParts>
  <Company>UMC St Radboud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Elektrolytstoornissen</dc:title>
  <dc:creator>z137131</dc:creator>
  <cp:lastModifiedBy>Yo, M</cp:lastModifiedBy>
  <cp:revision>392</cp:revision>
  <dcterms:created xsi:type="dcterms:W3CDTF">2013-04-19T11:55:00Z</dcterms:created>
  <dcterms:modified xsi:type="dcterms:W3CDTF">2018-12-12T11:21:19Z</dcterms:modified>
</cp:coreProperties>
</file>