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4" r:id="rId3"/>
    <p:sldId id="258" r:id="rId4"/>
    <p:sldId id="297" r:id="rId5"/>
    <p:sldId id="265" r:id="rId6"/>
    <p:sldId id="292" r:id="rId7"/>
    <p:sldId id="293" r:id="rId8"/>
    <p:sldId id="273" r:id="rId9"/>
    <p:sldId id="271" r:id="rId10"/>
    <p:sldId id="291" r:id="rId11"/>
    <p:sldId id="287" r:id="rId12"/>
    <p:sldId id="303" r:id="rId13"/>
    <p:sldId id="266" r:id="rId14"/>
    <p:sldId id="295" r:id="rId15"/>
    <p:sldId id="300" r:id="rId16"/>
    <p:sldId id="304" r:id="rId17"/>
    <p:sldId id="301" r:id="rId18"/>
    <p:sldId id="302" r:id="rId19"/>
    <p:sldId id="267" r:id="rId20"/>
    <p:sldId id="305" r:id="rId21"/>
    <p:sldId id="261" r:id="rId22"/>
    <p:sldId id="29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82" autoAdjust="0"/>
    <p:restoredTop sz="94660"/>
  </p:normalViewPr>
  <p:slideViewPr>
    <p:cSldViewPr>
      <p:cViewPr varScale="1">
        <p:scale>
          <a:sx n="98" d="100"/>
          <a:sy n="98" d="100"/>
        </p:scale>
        <p:origin x="148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9A0DF-8662-4262-9007-80BB03198A5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4E182-6B83-4058-999F-185E3F18B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3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A1A63-6CE3-40A6-87E4-6CD61F8CDA91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2532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Meeste komen voor bij neg </a:t>
            </a:r>
            <a:r>
              <a:rPr lang="nl-NL" dirty="0" err="1"/>
              <a:t>fam</a:t>
            </a:r>
            <a:r>
              <a:rPr lang="nl-NL" dirty="0"/>
              <a:t> anamnese, ontstaat ook vaak 2</a:t>
            </a:r>
            <a:r>
              <a:rPr lang="nl-NL" baseline="30000" dirty="0"/>
              <a:t>e</a:t>
            </a:r>
            <a:r>
              <a:rPr lang="nl-NL" dirty="0"/>
              <a:t> aneurysma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4E182-6B83-4058-999F-185E3F18B6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5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Hoog risico op veiligheid van anderen: piloot, buschauffeur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4E182-6B83-4058-999F-185E3F18B6C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50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Councellingsgesprek</a:t>
            </a:r>
            <a:r>
              <a:rPr lang="nl-NL" dirty="0"/>
              <a:t> met vasculair neuroloog of nefroloog </a:t>
            </a:r>
            <a:r>
              <a:rPr lang="nl-NL" dirty="0" err="1"/>
              <a:t>afh</a:t>
            </a:r>
            <a:r>
              <a:rPr lang="nl-NL" dirty="0"/>
              <a:t> van voorkeur centrum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4E182-6B83-4058-999F-185E3F18B6C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64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Met steun van de </a:t>
            </a:r>
            <a:r>
              <a:rPr lang="nl-NL" dirty="0" err="1"/>
              <a:t>NfN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4E182-6B83-4058-999F-185E3F18B6C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72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F5C95-6976-455F-8699-C5658F8143CD}" type="datetime1">
              <a:rPr lang="en-US" smtClean="0"/>
              <a:t>3/24/2022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78C7-11B1-4C6A-A4E5-3E12C458662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35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1608-DF56-4700-BA98-F6E6CBD54BCA}" type="datetime1">
              <a:rPr lang="en-US" smtClean="0"/>
              <a:t>3/24/2022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78C7-11B1-4C6A-A4E5-3E12C458662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24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9D69-30BA-4AF3-A565-BC8A17E1BD75}" type="datetime1">
              <a:rPr lang="en-US" smtClean="0"/>
              <a:t>3/24/2022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78C7-11B1-4C6A-A4E5-3E12C458662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41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7C6B-AB40-48EB-86BF-187207A4991F}" type="datetime1">
              <a:rPr lang="en-US" smtClean="0"/>
              <a:t>3/24/2022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78C7-11B1-4C6A-A4E5-3E12C458662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875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1058-B73F-4E13-8B4E-8F638108396B}" type="datetime1">
              <a:rPr lang="en-US" smtClean="0"/>
              <a:t>3/24/2022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78C7-11B1-4C6A-A4E5-3E12C458662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80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1A60C-7B46-425C-B401-1DDAB8BE9950}" type="datetime1">
              <a:rPr lang="en-US" smtClean="0"/>
              <a:t>3/24/2022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78C7-11B1-4C6A-A4E5-3E12C458662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114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A2D2-0B89-4CAC-82D7-53BBD888107C}" type="datetime1">
              <a:rPr lang="en-US" smtClean="0"/>
              <a:t>3/24/2022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78C7-11B1-4C6A-A4E5-3E12C458662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092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48B32-3959-4BB2-9DCB-8DFC010C136C}" type="datetime1">
              <a:rPr lang="en-US" smtClean="0"/>
              <a:t>3/24/2022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78C7-11B1-4C6A-A4E5-3E12C458662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86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272A-5639-4371-9198-9E7AD7080C2B}" type="datetime1">
              <a:rPr lang="en-US" smtClean="0"/>
              <a:t>3/24/2022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78C7-11B1-4C6A-A4E5-3E12C458662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38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9EF22-7495-4314-96B7-E538BA8E42DE}" type="datetime1">
              <a:rPr lang="en-US" smtClean="0"/>
              <a:t>3/24/2022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78C7-11B1-4C6A-A4E5-3E12C458662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9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A802D-9FDD-4EB6-AD46-019EC0520654}" type="datetime1">
              <a:rPr lang="en-US" smtClean="0"/>
              <a:t>3/24/2022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78C7-11B1-4C6A-A4E5-3E12C458662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245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45C89-8842-4D85-84FA-F0A0D1E95D4A}" type="datetime1">
              <a:rPr lang="en-US" smtClean="0"/>
              <a:t>3/24/2022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D78C7-11B1-4C6A-A4E5-3E12C458662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07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Screening for intracranial aneurysms (IA) in Autosomal Dominant Polycystic Kidney Disease (ADPKD) </a:t>
            </a:r>
            <a:br>
              <a:rPr lang="en-US" dirty="0"/>
            </a:b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Concept voor een praktische handreiking</a:t>
            </a:r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0F01EB2-D284-428B-A096-8E1316AC5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98" y="4381324"/>
            <a:ext cx="2534004" cy="251495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6BE8A567-47F4-45C1-8AD4-B7C77E7F4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5048167"/>
            <a:ext cx="2648320" cy="121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58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Iedereen of selectief? 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000" b="1" dirty="0"/>
              <a:t>Huidig: </a:t>
            </a:r>
          </a:p>
          <a:p>
            <a:pPr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nl-NL" sz="2000" u="sng" dirty="0"/>
              <a:t>“</a:t>
            </a:r>
            <a:r>
              <a:rPr lang="nl-NL" sz="2000" u="sng" dirty="0" err="1"/>
              <a:t>Targeted</a:t>
            </a:r>
            <a:r>
              <a:rPr lang="nl-NL" sz="2000" u="sng" dirty="0"/>
              <a:t>” screening</a:t>
            </a:r>
            <a:r>
              <a:rPr lang="nl-NL" sz="2000" dirty="0"/>
              <a:t>: voornamelijk i.v.m. positieve familieanamnese IA/SAB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b="1" dirty="0"/>
              <a:t>Recente literatuur </a:t>
            </a:r>
          </a:p>
          <a:p>
            <a:pPr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nl-NL" sz="2000" u="sng" dirty="0"/>
              <a:t>Twee recente kosteneffectiviteitsanalyses (</a:t>
            </a:r>
            <a:r>
              <a:rPr lang="nl-NL" sz="2000" u="sng" dirty="0" err="1"/>
              <a:t>Flahault</a:t>
            </a:r>
            <a:r>
              <a:rPr lang="nl-NL" sz="2000" u="sng" dirty="0"/>
              <a:t>/</a:t>
            </a:r>
            <a:r>
              <a:rPr lang="nl-NL" sz="2000" u="sng" dirty="0" err="1"/>
              <a:t>Malhotra</a:t>
            </a:r>
            <a:r>
              <a:rPr lang="nl-NL" sz="2000" u="sng" dirty="0"/>
              <a:t>)</a:t>
            </a:r>
            <a:r>
              <a:rPr lang="nl-NL" sz="2000" dirty="0"/>
              <a:t>: Kosteneffectief om systematisch te screenen</a:t>
            </a:r>
          </a:p>
          <a:p>
            <a:pPr lvl="1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nl-NL" sz="1600" dirty="0" err="1"/>
              <a:t>Malhotra</a:t>
            </a:r>
            <a:r>
              <a:rPr lang="nl-NL" sz="1600" dirty="0"/>
              <a:t> (2019): meest effectief om iedere 5 jaar te screenen</a:t>
            </a:r>
          </a:p>
          <a:p>
            <a:pPr lvl="1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nl-NL" sz="1600" dirty="0" err="1"/>
              <a:t>Flahault</a:t>
            </a:r>
            <a:r>
              <a:rPr lang="nl-NL" sz="1600" dirty="0"/>
              <a:t> (2018): screening iedere 5 jaar aangeraden</a:t>
            </a:r>
          </a:p>
          <a:p>
            <a:pPr marL="0" indent="0">
              <a:buClr>
                <a:schemeClr val="tx2"/>
              </a:buClr>
              <a:buNone/>
            </a:pPr>
            <a:endParaRPr lang="nl-NL" sz="2000" dirty="0"/>
          </a:p>
          <a:p>
            <a:pPr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nl-NL" sz="2000" u="sng" dirty="0"/>
              <a:t>Nieuwe richtlijn Nederlandse Vereniging voor Neurochirurgie en neurologie (2019)</a:t>
            </a:r>
            <a:r>
              <a:rPr lang="nl-NL" sz="2000" dirty="0"/>
              <a:t>: Overweeg ook bij patiënten zonder positieve familieanamnese of sociaal maatschappelijke omstandigheid de mogelijkheid om IA screening te bespreken</a:t>
            </a:r>
          </a:p>
          <a:p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793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solidFill>
                  <a:srgbClr val="002060"/>
                </a:solidFill>
              </a:rPr>
              <a:t>Flahault</a:t>
            </a:r>
            <a:r>
              <a:rPr lang="nl-NL" dirty="0">
                <a:solidFill>
                  <a:srgbClr val="002060"/>
                </a:solidFill>
              </a:rPr>
              <a:t> et al. 2018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5" t="10500" r="57188" b="4000"/>
          <a:stretch/>
        </p:blipFill>
        <p:spPr bwMode="auto">
          <a:xfrm>
            <a:off x="1202173" y="1268760"/>
            <a:ext cx="6658288" cy="516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844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 discussie </a:t>
            </a:r>
            <a:r>
              <a:rPr lang="nl-NL" dirty="0" err="1"/>
              <a:t>NfN</a:t>
            </a:r>
            <a:r>
              <a:rPr lang="nl-NL" dirty="0"/>
              <a:t> RLC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Voorstel bij positieve familie anamnese adviseren te screenen; </a:t>
            </a:r>
          </a:p>
          <a:p>
            <a:pPr lvl="1"/>
            <a:r>
              <a:rPr lang="nl-NL" dirty="0"/>
              <a:t>Bewijsvoering en rekenkundige modellen </a:t>
            </a:r>
            <a:r>
              <a:rPr lang="nl-NL" dirty="0" err="1"/>
              <a:t>extrapoleerbaar</a:t>
            </a:r>
            <a:r>
              <a:rPr lang="nl-NL" dirty="0"/>
              <a:t>?</a:t>
            </a:r>
          </a:p>
          <a:p>
            <a:pPr lvl="1"/>
            <a:r>
              <a:rPr lang="nl-NL" dirty="0"/>
              <a:t>Risico’s van preventief ingrijpen </a:t>
            </a:r>
          </a:p>
          <a:p>
            <a:pPr lvl="1"/>
            <a:r>
              <a:rPr lang="nl-NL" dirty="0"/>
              <a:t>toevalsbevindingen</a:t>
            </a:r>
          </a:p>
          <a:p>
            <a:pPr lvl="1"/>
            <a:r>
              <a:rPr lang="nl-NL" dirty="0"/>
              <a:t>Psychische belasting</a:t>
            </a:r>
          </a:p>
          <a:p>
            <a:pPr lvl="1"/>
            <a:r>
              <a:rPr lang="nl-NL" dirty="0"/>
              <a:t>Kosten</a:t>
            </a:r>
          </a:p>
          <a:p>
            <a:pPr lvl="1"/>
            <a:r>
              <a:rPr lang="nl-NL" dirty="0"/>
              <a:t>Administratieve belasting voor misschien weinig winst</a:t>
            </a:r>
          </a:p>
          <a:p>
            <a:pPr lvl="1"/>
            <a:r>
              <a:rPr lang="nl-NL" dirty="0"/>
              <a:t>Er komt een KDIGO guideline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651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Discussiepunten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Leeftijd starten/stoppen screening: 20 – 75 </a:t>
            </a:r>
            <a:r>
              <a:rPr lang="nl-NL" dirty="0" err="1"/>
              <a:t>jr</a:t>
            </a:r>
            <a:endParaRPr lang="nl-NL" dirty="0"/>
          </a:p>
          <a:p>
            <a:r>
              <a:rPr lang="nl-NL" dirty="0"/>
              <a:t>Tijd vervolgen patiënt: stoppen na aantal negatieve scans? 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471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Herhaling van scans 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525963"/>
          </a:xfrm>
        </p:spPr>
        <p:txBody>
          <a:bodyPr/>
          <a:lstStyle/>
          <a:p>
            <a:r>
              <a:rPr lang="nl-NL" dirty="0"/>
              <a:t>Mag je na een aantal negatieve scans stoppen met screenen? </a:t>
            </a:r>
          </a:p>
          <a:p>
            <a:r>
              <a:rPr lang="nl-NL" dirty="0"/>
              <a:t>Studie in de algemene populatie (</a:t>
            </a:r>
            <a:r>
              <a:rPr lang="nl-NL" dirty="0" err="1"/>
              <a:t>Wermer</a:t>
            </a:r>
            <a:r>
              <a:rPr lang="nl-NL" dirty="0"/>
              <a:t>, 2005):</a:t>
            </a:r>
          </a:p>
          <a:p>
            <a:pPr lvl="1"/>
            <a:r>
              <a:rPr lang="nl-NL" dirty="0"/>
              <a:t>B: negatieve scan 5jr geleden</a:t>
            </a:r>
          </a:p>
        </p:txBody>
      </p:sp>
      <p:pic>
        <p:nvPicPr>
          <p:cNvPr id="4" name="Afbeelding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53" t="13895" r="15207" b="21075"/>
          <a:stretch/>
        </p:blipFill>
        <p:spPr bwMode="auto">
          <a:xfrm>
            <a:off x="5652120" y="1099020"/>
            <a:ext cx="3112839" cy="56253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4496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Concept richtlijn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De associatie tussen ADPKD en IA en mogelijkheid tot screening moet met ADPKD patiënten besproken worden.</a:t>
            </a:r>
          </a:p>
          <a:p>
            <a:endParaRPr lang="nl-NL" sz="2400" dirty="0"/>
          </a:p>
          <a:p>
            <a:r>
              <a:rPr lang="nl-NL" sz="2400" dirty="0"/>
              <a:t>Wij adviseren te screenen op IA bij volwassen ADPKD patiënten vanaf het stellen van de diagnose (&gt;20j ) als</a:t>
            </a:r>
          </a:p>
          <a:p>
            <a:pPr lvl="1"/>
            <a:r>
              <a:rPr lang="nl-NL" sz="2000" dirty="0"/>
              <a:t>Het gezien klinische conditie zinvol is</a:t>
            </a:r>
          </a:p>
          <a:p>
            <a:pPr lvl="1"/>
            <a:r>
              <a:rPr lang="nl-NL" sz="2000" dirty="0"/>
              <a:t>Er een positieve (familie) anamnese is van IA, SAB of andere intracerebrale bloeding</a:t>
            </a:r>
          </a:p>
          <a:p>
            <a:pPr lvl="1"/>
            <a:r>
              <a:rPr lang="nl-NL" sz="2000" dirty="0"/>
              <a:t>Patiënt een hoog risico beroep heeft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956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15BC09-19E9-4AAE-B8CD-84BA56D30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screeningsindicaties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C3A3F1-F820-46F9-8D85-8666ECC44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A05CFDC-E144-43CB-9D4B-88B7BF7A6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5472160-9FA3-4C14-BA0F-33B03F455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84784"/>
            <a:ext cx="9144000" cy="451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63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Aanbevelingen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Follow-up screening dient bij voorkeur elke 5 jaar te worden aangeboden bij personen tot 75 jaar,  ook na start dialyse of niertransplantatie</a:t>
            </a:r>
          </a:p>
          <a:p>
            <a:r>
              <a:rPr lang="nl-NL" sz="2400" dirty="0"/>
              <a:t>Het is belangrijk de voor- en nadelen van screening op intracraniële aneurysmata te bespreken alvorens voor het eerst een keuze tot wel of niet screenen gemaakt wordt door de patiënt. 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986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Aanbevelingen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Modaliteit van voorkeur van screening is een 3D  time of flight MR angiogram van het hoofd, omdat hierbij geen contrastvloeistof hoeft te worden gegeven.</a:t>
            </a:r>
          </a:p>
          <a:p>
            <a:endParaRPr lang="nl-NL" sz="2400" dirty="0"/>
          </a:p>
          <a:p>
            <a:r>
              <a:rPr lang="nl-NL" sz="2400" dirty="0"/>
              <a:t>Het wordt aangeraden afspraken te maken over de verdeling van taken met betrekking tot screening op intracraniële aneurysmata binnen het ziekenhuis.</a:t>
            </a:r>
          </a:p>
          <a:p>
            <a:endParaRPr lang="nl-NL" sz="240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149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2" t="24084" r="52529" b="9141"/>
          <a:stretch/>
        </p:blipFill>
        <p:spPr bwMode="auto">
          <a:xfrm>
            <a:off x="1403648" y="188640"/>
            <a:ext cx="6392074" cy="623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49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8977E5D-85ED-485C-ABB6-E4F370CA6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811" y="480601"/>
            <a:ext cx="6830378" cy="589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93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0F1105-CD6A-457D-B9C5-EAC283E96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CBDAD8-CCE4-4C0F-B7D2-A26E8B64B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B4EEEA6-903C-42B7-A43D-0C6F50037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4967A54-8FBB-47D5-9C12-E421F856F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1691"/>
            <a:ext cx="9144000" cy="538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31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Conclusie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richtlijn</a:t>
            </a:r>
            <a:r>
              <a:rPr lang="en-US" dirty="0"/>
              <a:t> </a:t>
            </a:r>
            <a:r>
              <a:rPr lang="en-US" dirty="0" err="1"/>
              <a:t>beoogt</a:t>
            </a:r>
            <a:endParaRPr lang="en-US" dirty="0"/>
          </a:p>
          <a:p>
            <a:r>
              <a:rPr lang="en-US" dirty="0" err="1"/>
              <a:t>Handvat</a:t>
            </a:r>
            <a:r>
              <a:rPr lang="en-US" dirty="0"/>
              <a:t> te </a:t>
            </a:r>
            <a:r>
              <a:rPr lang="en-US" dirty="0" err="1"/>
              <a:t>geven</a:t>
            </a:r>
            <a:r>
              <a:rPr lang="en-US" dirty="0"/>
              <a:t> </a:t>
            </a:r>
            <a:r>
              <a:rPr lang="en-US" dirty="0" err="1"/>
              <a:t>wanneer</a:t>
            </a:r>
            <a:r>
              <a:rPr lang="en-US" dirty="0"/>
              <a:t> en </a:t>
            </a:r>
            <a:r>
              <a:rPr lang="en-US" dirty="0" err="1"/>
              <a:t>wie</a:t>
            </a:r>
            <a:r>
              <a:rPr lang="en-US" dirty="0"/>
              <a:t> te </a:t>
            </a:r>
            <a:r>
              <a:rPr lang="en-US" dirty="0" err="1"/>
              <a:t>screenen</a:t>
            </a:r>
            <a:endParaRPr lang="en-US" dirty="0"/>
          </a:p>
          <a:p>
            <a:r>
              <a:rPr lang="en-US" dirty="0"/>
              <a:t>Meer </a:t>
            </a:r>
            <a:r>
              <a:rPr lang="en-US" dirty="0" err="1"/>
              <a:t>uniformiteit</a:t>
            </a:r>
            <a:r>
              <a:rPr lang="en-US" dirty="0"/>
              <a:t> en </a:t>
            </a:r>
            <a:r>
              <a:rPr lang="en-US" dirty="0" err="1"/>
              <a:t>wegnemen</a:t>
            </a:r>
            <a:r>
              <a:rPr lang="en-US" dirty="0"/>
              <a:t> </a:t>
            </a:r>
            <a:r>
              <a:rPr lang="en-US" dirty="0" err="1"/>
              <a:t>onduidelijkheid</a:t>
            </a:r>
            <a:endParaRPr lang="en-US" dirty="0"/>
          </a:p>
          <a:p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501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Ook bij ARPKD?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nl-NL" sz="2200" dirty="0"/>
              <a:t>Low </a:t>
            </a:r>
            <a:r>
              <a:rPr lang="nl-NL" sz="2200" dirty="0" err="1"/>
              <a:t>rate</a:t>
            </a:r>
            <a:r>
              <a:rPr lang="nl-NL" sz="2200" dirty="0"/>
              <a:t> of </a:t>
            </a:r>
            <a:r>
              <a:rPr lang="nl-NL" sz="2200" dirty="0" err="1"/>
              <a:t>reported</a:t>
            </a:r>
            <a:r>
              <a:rPr lang="nl-NL" sz="2200" dirty="0"/>
              <a:t> </a:t>
            </a:r>
            <a:r>
              <a:rPr lang="nl-NL" sz="2200" dirty="0" err="1"/>
              <a:t>aneurysms</a:t>
            </a:r>
            <a:endParaRPr lang="nl-NL" sz="2200" dirty="0"/>
          </a:p>
          <a:p>
            <a:pPr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nl-NL" sz="2200" dirty="0" err="1"/>
              <a:t>Only</a:t>
            </a:r>
            <a:r>
              <a:rPr lang="nl-NL" sz="2200" dirty="0"/>
              <a:t> case reports</a:t>
            </a:r>
          </a:p>
          <a:p>
            <a:pPr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nl-NL" sz="2200" dirty="0"/>
              <a:t>Screening at </a:t>
            </a:r>
            <a:r>
              <a:rPr lang="nl-NL" sz="2200" dirty="0" err="1"/>
              <a:t>what</a:t>
            </a:r>
            <a:r>
              <a:rPr lang="nl-NL" sz="2200" dirty="0"/>
              <a:t> </a:t>
            </a:r>
            <a:r>
              <a:rPr lang="nl-NL" sz="2200" dirty="0" err="1"/>
              <a:t>age</a:t>
            </a:r>
            <a:r>
              <a:rPr lang="nl-NL" sz="2200" dirty="0"/>
              <a:t>? (</a:t>
            </a:r>
            <a:r>
              <a:rPr lang="nl-NL" sz="2200" dirty="0" err="1"/>
              <a:t>reported</a:t>
            </a:r>
            <a:r>
              <a:rPr lang="nl-NL" sz="2200" dirty="0"/>
              <a:t> cases at 12, 31, 2,5 </a:t>
            </a:r>
            <a:r>
              <a:rPr lang="nl-NL" sz="2200" dirty="0" err="1"/>
              <a:t>and</a:t>
            </a:r>
            <a:r>
              <a:rPr lang="nl-NL" sz="2200" dirty="0"/>
              <a:t> 21 </a:t>
            </a:r>
            <a:r>
              <a:rPr lang="nl-NL" sz="2200" dirty="0" err="1"/>
              <a:t>years</a:t>
            </a:r>
            <a:r>
              <a:rPr lang="nl-NL" sz="2200" dirty="0"/>
              <a:t>)</a:t>
            </a:r>
          </a:p>
          <a:p>
            <a:pPr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nl-NL" sz="2200" dirty="0" err="1"/>
              <a:t>Insufficient</a:t>
            </a:r>
            <a:r>
              <a:rPr lang="nl-NL" sz="2200" dirty="0"/>
              <a:t> data </a:t>
            </a:r>
            <a:r>
              <a:rPr lang="nl-NL" sz="2200" dirty="0" err="1"/>
              <a:t>to</a:t>
            </a:r>
            <a:r>
              <a:rPr lang="nl-NL" sz="2200" dirty="0"/>
              <a:t> make </a:t>
            </a:r>
            <a:r>
              <a:rPr lang="nl-NL" sz="2200" dirty="0" err="1"/>
              <a:t>conclusions</a:t>
            </a:r>
            <a:endParaRPr lang="en-US" dirty="0"/>
          </a:p>
          <a:p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89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Achtergrond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nl-NL" sz="2000" dirty="0"/>
              <a:t>Intracraniële aneurysmata (IA) komen vaker voor in ADPKD patiënten </a:t>
            </a:r>
          </a:p>
          <a:p>
            <a:pPr lvl="1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nl-NL" sz="1800" dirty="0"/>
              <a:t>10  – 12% versus 3% in algemene populatie</a:t>
            </a:r>
          </a:p>
          <a:p>
            <a:pPr marL="457200" lvl="1" indent="0">
              <a:buClr>
                <a:schemeClr val="tx2"/>
              </a:buClr>
              <a:buNone/>
            </a:pPr>
            <a:endParaRPr lang="nl-NL" sz="1800" u="sng" dirty="0"/>
          </a:p>
          <a:p>
            <a:pPr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nl-NL" sz="2000" u="sng" dirty="0"/>
              <a:t>Ernstige complicatie</a:t>
            </a:r>
            <a:r>
              <a:rPr lang="nl-NL" sz="2000" dirty="0"/>
              <a:t>: subarachnoïdale bloeding (SAB) </a:t>
            </a:r>
          </a:p>
          <a:p>
            <a:pPr lvl="1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nl-NL" sz="1600" dirty="0"/>
              <a:t>0.04 – 0.20 versus 0.01 per 100 patiëntjaren in algemene populatie</a:t>
            </a:r>
          </a:p>
          <a:p>
            <a:pPr lvl="1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nl-NL" sz="1600" dirty="0"/>
              <a:t>Op jongere leeftijd? (41 versus 51 jaar)</a:t>
            </a:r>
          </a:p>
          <a:p>
            <a:pPr lvl="1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nl-NL" sz="1600" dirty="0"/>
              <a:t>Mortaliteit en morbiditeit vergelijkbaar met algemene populatie </a:t>
            </a:r>
          </a:p>
          <a:p>
            <a:pPr lvl="1">
              <a:buClr>
                <a:schemeClr val="tx2"/>
              </a:buClr>
              <a:buFont typeface="Courier New" panose="02070309020205020404" pitchFamily="49" charset="0"/>
              <a:buChar char="o"/>
            </a:pPr>
            <a:endParaRPr lang="nl-NL" sz="1600" dirty="0"/>
          </a:p>
          <a:p>
            <a:pPr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nl-NL" sz="2000" dirty="0"/>
              <a:t>Moeten we ADPKD patiënten screenen?</a:t>
            </a:r>
          </a:p>
          <a:p>
            <a:pPr lvl="1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nl-NL" sz="1600" dirty="0"/>
              <a:t>Selectief (“</a:t>
            </a:r>
            <a:r>
              <a:rPr lang="nl-NL" sz="1600" dirty="0" err="1"/>
              <a:t>targeted</a:t>
            </a:r>
            <a:r>
              <a:rPr lang="nl-NL" sz="1600" dirty="0"/>
              <a:t>”) of iedereen (systematisch) </a:t>
            </a:r>
          </a:p>
          <a:p>
            <a:pPr lvl="1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nl-NL" sz="1600" dirty="0"/>
              <a:t>Methode: TOF MRA </a:t>
            </a:r>
          </a:p>
          <a:p>
            <a:pPr lvl="1">
              <a:buClr>
                <a:schemeClr val="tx2"/>
              </a:buClr>
              <a:buFont typeface="Courier New" panose="02070309020205020404" pitchFamily="49" charset="0"/>
              <a:buChar char="o"/>
            </a:pPr>
            <a:endParaRPr lang="nl-NL" sz="1800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err="1"/>
              <a:t>Cagnazzo</a:t>
            </a:r>
            <a:r>
              <a:rPr lang="nl-NL" dirty="0"/>
              <a:t> 2017, </a:t>
            </a:r>
            <a:r>
              <a:rPr lang="nl-NL" dirty="0" err="1"/>
              <a:t>Zhou</a:t>
            </a:r>
            <a:r>
              <a:rPr lang="nl-NL" dirty="0"/>
              <a:t> 2017, Vlak 2011, </a:t>
            </a:r>
            <a:r>
              <a:rPr lang="nl-NL" dirty="0" err="1"/>
              <a:t>Sanchis</a:t>
            </a:r>
            <a:r>
              <a:rPr lang="nl-NL" dirty="0"/>
              <a:t> 2019, </a:t>
            </a:r>
            <a:r>
              <a:rPr lang="nl-NL" dirty="0" err="1"/>
              <a:t>Flahault</a:t>
            </a:r>
            <a:r>
              <a:rPr lang="nl-NL" dirty="0"/>
              <a:t> 2018, Schievink 1992, </a:t>
            </a:r>
            <a:r>
              <a:rPr lang="nl-NL" dirty="0" err="1"/>
              <a:t>Nurmonen</a:t>
            </a:r>
            <a:r>
              <a:rPr lang="nl-NL" dirty="0"/>
              <a:t> 2017,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80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Aanleiding handreiking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nl-NL" sz="2200" dirty="0"/>
              <a:t>Meer data over prevalentie en kosten</a:t>
            </a:r>
          </a:p>
          <a:p>
            <a:pPr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nl-NL" sz="2200" dirty="0"/>
              <a:t>Nieuwe richtlijn </a:t>
            </a:r>
            <a:r>
              <a:rPr lang="nl-NL" sz="2200" dirty="0" err="1"/>
              <a:t>ongeruptureerd</a:t>
            </a:r>
            <a:r>
              <a:rPr lang="nl-NL" sz="2200" dirty="0"/>
              <a:t> aneurysma neurologie/neurochirurgie (2020)</a:t>
            </a:r>
          </a:p>
          <a:p>
            <a:pPr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nl-NL" sz="2200" dirty="0"/>
              <a:t>Verschillend beleid bij nefrologen en onduidelijkheid bij </a:t>
            </a:r>
            <a:r>
              <a:rPr lang="nl-NL" sz="2200" dirty="0" err="1"/>
              <a:t>patienten</a:t>
            </a:r>
            <a:endParaRPr lang="nl-NL" sz="2200" dirty="0"/>
          </a:p>
          <a:p>
            <a:pPr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nl-NL" sz="2200" dirty="0"/>
              <a:t>Scan zonder contrast</a:t>
            </a:r>
          </a:p>
          <a:p>
            <a:pPr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nl-NL" sz="2200" dirty="0"/>
              <a:t>Interventies minder schade (</a:t>
            </a:r>
            <a:r>
              <a:rPr lang="nl-NL" sz="2200" dirty="0" err="1"/>
              <a:t>coiling</a:t>
            </a:r>
            <a:r>
              <a:rPr lang="nl-NL" sz="2200" dirty="0"/>
              <a:t>)</a:t>
            </a:r>
          </a:p>
          <a:p>
            <a:pPr>
              <a:buClr>
                <a:schemeClr val="tx2"/>
              </a:buClr>
              <a:buFont typeface="Courier New" panose="02070309020205020404" pitchFamily="49" charset="0"/>
              <a:buChar char="o"/>
            </a:pPr>
            <a:endParaRPr lang="en-US" dirty="0"/>
          </a:p>
          <a:p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91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Doelstellingen nieuw protocol 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dirty="0"/>
              <a:t>Leidraad voor screenen op cerebrale aneurysmata in ADPKD patiënten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Voorstel voor verdeling van taken tussen de betrokken disciplines 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08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Kans op SAB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56761"/>
            <a:ext cx="8189179" cy="5126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D0222170-95DF-41BC-85E3-26027DE178B7}"/>
              </a:ext>
            </a:extLst>
          </p:cNvPr>
          <p:cNvSpPr/>
          <p:nvPr/>
        </p:nvSpPr>
        <p:spPr>
          <a:xfrm>
            <a:off x="139091" y="5982724"/>
            <a:ext cx="400461" cy="830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733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09" y="332655"/>
            <a:ext cx="8758205" cy="597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9001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Voorkom je een bloeding bij </a:t>
            </a:r>
            <a:r>
              <a:rPr lang="nl-NL" dirty="0" err="1"/>
              <a:t>clipping</a:t>
            </a:r>
            <a:r>
              <a:rPr lang="nl-NL" dirty="0"/>
              <a:t>/</a:t>
            </a:r>
            <a:r>
              <a:rPr lang="nl-NL" dirty="0" err="1"/>
              <a:t>coiling</a:t>
            </a:r>
            <a:r>
              <a:rPr lang="nl-NL" dirty="0"/>
              <a:t>?</a:t>
            </a:r>
            <a:endParaRPr lang="en-US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Hoe veilig en effectief is je interventie? </a:t>
            </a:r>
          </a:p>
          <a:p>
            <a:r>
              <a:rPr lang="nl-NL" dirty="0"/>
              <a:t>Retrospectieve data: </a:t>
            </a:r>
          </a:p>
          <a:p>
            <a:pPr lvl="1"/>
            <a:r>
              <a:rPr lang="nl-NL" dirty="0"/>
              <a:t>Complicaties rondom ingreep: </a:t>
            </a:r>
          </a:p>
          <a:p>
            <a:pPr lvl="2"/>
            <a:r>
              <a:rPr lang="nl-NL" dirty="0"/>
              <a:t>Risico op complicatie:  </a:t>
            </a:r>
            <a:r>
              <a:rPr lang="nl-NL" dirty="0" err="1"/>
              <a:t>coiling</a:t>
            </a:r>
            <a:r>
              <a:rPr lang="nl-NL" dirty="0"/>
              <a:t>: 4,96% / clipping: 8,34% </a:t>
            </a:r>
          </a:p>
          <a:p>
            <a:pPr lvl="1"/>
            <a:r>
              <a:rPr lang="nl-NL" dirty="0"/>
              <a:t>Ongecompliceerd verloop, toch ruptuur: </a:t>
            </a:r>
          </a:p>
          <a:p>
            <a:pPr lvl="2"/>
            <a:r>
              <a:rPr lang="nl-NL" dirty="0"/>
              <a:t>Weinig data over effectiviteit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Algra et al.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49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Afwegen voordelen/nadelen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Voordelen:</a:t>
            </a:r>
          </a:p>
          <a:p>
            <a:pPr lvl="1"/>
            <a:r>
              <a:rPr lang="nl-NL" dirty="0"/>
              <a:t>Voorkomen van SAB en daarmee voorkomen ernstige neurologische complicaties </a:t>
            </a:r>
          </a:p>
          <a:p>
            <a:r>
              <a:rPr lang="nl-NL" dirty="0"/>
              <a:t>Nadelen:</a:t>
            </a:r>
          </a:p>
          <a:p>
            <a:pPr lvl="1"/>
            <a:r>
              <a:rPr lang="nl-NL" dirty="0"/>
              <a:t>Risico’s van preventief ingrijpen </a:t>
            </a:r>
          </a:p>
          <a:p>
            <a:pPr lvl="1"/>
            <a:r>
              <a:rPr lang="nl-NL" dirty="0"/>
              <a:t>toevalsbevindingen</a:t>
            </a:r>
          </a:p>
          <a:p>
            <a:pPr lvl="1"/>
            <a:r>
              <a:rPr lang="nl-NL" dirty="0"/>
              <a:t>Psychische belasting</a:t>
            </a:r>
          </a:p>
          <a:p>
            <a:pPr lvl="1"/>
            <a:r>
              <a:rPr lang="nl-NL" dirty="0"/>
              <a:t>Kosten?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5212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706</Words>
  <Application>Microsoft Office PowerPoint</Application>
  <PresentationFormat>Diavoorstelling (4:3)</PresentationFormat>
  <Paragraphs>107</Paragraphs>
  <Slides>22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6" baseType="lpstr">
      <vt:lpstr>Arial</vt:lpstr>
      <vt:lpstr>Calibri</vt:lpstr>
      <vt:lpstr>Courier New</vt:lpstr>
      <vt:lpstr>Kantoorthema</vt:lpstr>
      <vt:lpstr>Screening for intracranial aneurysms (IA) in Autosomal Dominant Polycystic Kidney Disease (ADPKD)  </vt:lpstr>
      <vt:lpstr>PowerPoint-presentatie</vt:lpstr>
      <vt:lpstr>Achtergrond</vt:lpstr>
      <vt:lpstr>Aanleiding handreiking</vt:lpstr>
      <vt:lpstr>Doelstellingen nieuw protocol </vt:lpstr>
      <vt:lpstr>Kans op SAB</vt:lpstr>
      <vt:lpstr>PowerPoint-presentatie</vt:lpstr>
      <vt:lpstr>Voorkom je een bloeding bij clipping/coiling?</vt:lpstr>
      <vt:lpstr>Afwegen voordelen/nadelen</vt:lpstr>
      <vt:lpstr>Iedereen of selectief? </vt:lpstr>
      <vt:lpstr>Flahault et al. 2018</vt:lpstr>
      <vt:lpstr>Na discussie NfN RLC</vt:lpstr>
      <vt:lpstr>Discussiepunten</vt:lpstr>
      <vt:lpstr>Herhaling van scans </vt:lpstr>
      <vt:lpstr>Concept richtlijn</vt:lpstr>
      <vt:lpstr>screeningsindicaties</vt:lpstr>
      <vt:lpstr>Aanbevelingen</vt:lpstr>
      <vt:lpstr>Aanbevelingen</vt:lpstr>
      <vt:lpstr>PowerPoint-presentatie</vt:lpstr>
      <vt:lpstr>PowerPoint-presentatie</vt:lpstr>
      <vt:lpstr>Conclusie</vt:lpstr>
      <vt:lpstr>Ook bij ARPKD?</vt:lpstr>
    </vt:vector>
  </TitlesOfParts>
  <Company>Universitair Medisch Centrum Groningen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Screening for intracranial aneurysms (IA) in Autosomal Dominant Polycystic Kidney Disease (ADPKD)</dc:title>
  <dc:creator>Heida, JE (coas)</dc:creator>
  <cp:lastModifiedBy>Meijer, E (int)</cp:lastModifiedBy>
  <cp:revision>58</cp:revision>
  <dcterms:created xsi:type="dcterms:W3CDTF">2021-03-02T05:22:59Z</dcterms:created>
  <dcterms:modified xsi:type="dcterms:W3CDTF">2022-03-24T15:16:24Z</dcterms:modified>
</cp:coreProperties>
</file>