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95" r:id="rId4"/>
    <p:sldId id="396" r:id="rId5"/>
    <p:sldId id="393" r:id="rId6"/>
    <p:sldId id="394" r:id="rId7"/>
    <p:sldId id="398" r:id="rId8"/>
    <p:sldId id="39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9688-A0D4-4343-8A51-DC2C73657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50FE1-61FD-46E0-AAB7-22E1A7F2A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56330-5E32-4119-ABB6-9319852E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0EC15-4863-4C0F-A618-5F1006D2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3A2DA-654F-4A15-B21A-4BEA4C77C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20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816BD-73A2-4CFF-9F70-8686E177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EDDA2-FF19-4A07-8143-161594F7E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EC748-302B-4320-80C0-0B781CAE7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CCF0D-5720-425D-B4C6-78D64CAA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658A7-ADC0-4B7F-B277-B7258F207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01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60330-3F09-446F-9D44-7AE98D87A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C478B-8619-49A8-9585-1C70853D7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BC4E7-6377-48C8-91F5-167C67D5B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35012-9FA5-44B4-90DA-A675013D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37770-01E9-4ACE-A205-4DC30704E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7632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340769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6374720"/>
            <a:ext cx="22352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260649"/>
            <a:ext cx="2206413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9456373" y="836712"/>
            <a:ext cx="2735627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9360363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09600" y="188640"/>
            <a:ext cx="8750763" cy="562074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46293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7CB8D-E6FD-41D4-B3AA-1E4BE0E5C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8A36-4C9B-4031-83E2-F403706B6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AF0E7-87F7-42A4-8F78-7DAA23A2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B6040-A346-43D8-8D01-743ECE97C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8A97A-D66B-44C7-840E-4F3078C7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123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005B3-986F-4A07-92FA-A41A45074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A06A8-7167-462A-85FD-91CF286B6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18DAB-CA06-4FB5-8FE1-447EBB77E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D5452-2067-40D8-ADAF-88E61F8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91F24-69E0-4F21-946F-7FAE2496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87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0E098-4B4C-4506-A048-A28C2D0E5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5B4EA-ED1F-4BA4-93AB-9653C5FA8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8A2CEF-B002-4741-BE60-8CE4A0A29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3EF4B-A9B9-412F-9E28-5917BA60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313AD-D131-4305-9631-5DCBF28E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94D55-105D-460C-B963-4945B40D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05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2686F-0A7D-45D9-9C64-507189648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CB5AF-EDFB-44D1-8306-BBF37C478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C5F33-1AC4-4B1A-8265-C66F8981F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9D2A0-BCC0-4F33-8BAF-A5B44D8781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C24433-1951-440A-A04D-06CD6D8D0E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907753-A72A-496E-8033-35FDB8AA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D62431-6EE7-4FA3-BB4B-D45B65EB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2BD2E-9271-46D0-852F-B90C4F4E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16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A4D7-232B-4159-B3E1-1C359D0C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1B826D-EC09-4307-8F61-2CCD7731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B9FA68-9498-47D8-987B-11084E05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7B03EC-9D38-434B-8824-D53BB601A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78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9C1207-53F9-42B0-B67D-59108695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0D364E-3724-4E88-B5FB-D0230C2B7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FA5F2-6731-4230-97C7-10501A50C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875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16759-D050-4A4A-9CE0-16E36E07A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78BF0-051A-4BD6-9EEE-33590E349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AA15D-54B9-4409-BF35-C33F7E2E1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1AC43-E2C0-45A6-B16E-288B254CB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C194C-230C-4AE3-845D-9FF79D25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C2CA1-A7A8-4FE1-8BD8-2EB74C81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36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874C-B716-4C6C-84A1-738FF9B1B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308B8D-4FA0-431C-917B-5AF442F36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34A07-B32A-499F-AD5B-9344A0965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E08A7-2F59-4F0C-A2B9-62A9811C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283B0-596D-40C5-AA47-668F3512C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FC4A4-C3AE-46DF-8497-E2FDA4E7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8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3EC6F5-152F-42EF-8CDB-7B34CD11D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DFBE5-3CAB-4195-910F-AC65BADA3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1558F-D125-465D-BCC4-340AC20D8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35C1-9760-4B5E-A415-E720ACB04648}" type="datetimeFigureOut">
              <a:rPr lang="nl-NL" smtClean="0"/>
              <a:t>29-03-2022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344EB-526E-4DE3-8F23-BDF4177FB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797D9-94DC-423C-9EA3-A4CDFB8CD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F2773-5B0F-4949-B159-70A22FADF2D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72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D624F-DC61-4A9E-BF83-6F4DADCCB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2757" y="1076325"/>
            <a:ext cx="9144000" cy="2387600"/>
          </a:xfrm>
        </p:spPr>
        <p:txBody>
          <a:bodyPr/>
          <a:lstStyle/>
          <a:p>
            <a:r>
              <a:rPr lang="en-US" dirty="0" err="1"/>
              <a:t>Nierteam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Huis</a:t>
            </a:r>
            <a:endParaRPr lang="nl-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61642-EB73-41E5-ABC8-861A97A64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NFN </a:t>
            </a:r>
            <a:r>
              <a:rPr lang="en-US" dirty="0" err="1"/>
              <a:t>Klinische</a:t>
            </a:r>
            <a:r>
              <a:rPr lang="en-US" dirty="0"/>
              <a:t> </a:t>
            </a:r>
            <a:r>
              <a:rPr lang="en-US" dirty="0" err="1"/>
              <a:t>Vergadering</a:t>
            </a:r>
            <a:r>
              <a:rPr lang="en-US" dirty="0"/>
              <a:t>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Aiko de Vries</a:t>
            </a:r>
          </a:p>
          <a:p>
            <a:r>
              <a:rPr lang="en-US" dirty="0"/>
              <a:t>LONT ism NFN RLC &amp; Nefrovisie</a:t>
            </a:r>
          </a:p>
        </p:txBody>
      </p:sp>
      <p:pic>
        <p:nvPicPr>
          <p:cNvPr id="1028" name="Picture 4" descr="Home">
            <a:extLst>
              <a:ext uri="{FF2B5EF4-FFF2-40B4-BE49-F238E27FC236}">
                <a16:creationId xmlns:a16="http://schemas.microsoft.com/office/drawing/2014/main" id="{E40751E6-3D5A-4532-8D9D-4011E11B1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81" y="380610"/>
            <a:ext cx="22479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me">
            <a:extLst>
              <a:ext uri="{FF2B5EF4-FFF2-40B4-BE49-F238E27FC236}">
                <a16:creationId xmlns:a16="http://schemas.microsoft.com/office/drawing/2014/main" id="{32D01FE0-958A-4D07-BC7F-99780E005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608" y="655093"/>
            <a:ext cx="5302665" cy="78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ntwikkeling Nieratlas op dreef | NN Mobiel">
            <a:extLst>
              <a:ext uri="{FF2B5EF4-FFF2-40B4-BE49-F238E27FC236}">
                <a16:creationId xmlns:a16="http://schemas.microsoft.com/office/drawing/2014/main" id="{0D6B029B-D50C-484C-AA90-E5F94572C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337" y="394911"/>
            <a:ext cx="3123459" cy="145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4229FC-7DEA-4455-8E10-CA6316BC53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0763" y="4075489"/>
            <a:ext cx="1924605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202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BBFB-3C89-47BB-8361-945C0328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Aanleiding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8C631-6FB1-41FD-8285-3DF60576F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nl-NL" dirty="0"/>
              <a:t>’</a:t>
            </a:r>
            <a:r>
              <a:rPr lang="nl-NL" dirty="0" err="1"/>
              <a:t>dams</a:t>
            </a:r>
            <a:r>
              <a:rPr lang="nl-NL" dirty="0"/>
              <a:t> </a:t>
            </a:r>
            <a:r>
              <a:rPr lang="nl-NL" dirty="0" err="1"/>
              <a:t>initatief</a:t>
            </a:r>
            <a:r>
              <a:rPr lang="nl-NL" dirty="0"/>
              <a:t> / ervaring (2009-2014)</a:t>
            </a:r>
          </a:p>
          <a:p>
            <a:r>
              <a:rPr lang="nl-NL" dirty="0"/>
              <a:t>NSN Studie (2</a:t>
            </a:r>
            <a:r>
              <a:rPr lang="nl-NL" baseline="30000" dirty="0"/>
              <a:t>e</a:t>
            </a:r>
            <a:r>
              <a:rPr lang="nl-NL" dirty="0"/>
              <a:t>): 4x UMC met verwijzer (2016-2-21)</a:t>
            </a:r>
          </a:p>
          <a:p>
            <a:r>
              <a:rPr lang="nl-NL" dirty="0"/>
              <a:t>Doel: betere voorlichting </a:t>
            </a:r>
            <a:r>
              <a:rPr lang="nl-NL" i="1" dirty="0"/>
              <a:t>sociale omgeving</a:t>
            </a:r>
            <a:r>
              <a:rPr lang="nl-NL" dirty="0"/>
              <a:t> </a:t>
            </a:r>
            <a:r>
              <a:rPr lang="nl-NL" dirty="0" err="1"/>
              <a:t>potentiele</a:t>
            </a:r>
            <a:r>
              <a:rPr lang="nl-NL" dirty="0"/>
              <a:t> </a:t>
            </a:r>
            <a:r>
              <a:rPr lang="nl-NL" dirty="0" err="1"/>
              <a:t>Tx</a:t>
            </a:r>
            <a:r>
              <a:rPr lang="nl-NL" i="1" dirty="0"/>
              <a:t> </a:t>
            </a:r>
            <a:r>
              <a:rPr lang="nl-NL" dirty="0"/>
              <a:t>ontvanger</a:t>
            </a:r>
          </a:p>
          <a:p>
            <a:r>
              <a:rPr lang="nl-NL" dirty="0"/>
              <a:t>Neveneffect: 10% meer levende (pre-</a:t>
            </a:r>
            <a:r>
              <a:rPr lang="nl-NL" dirty="0" err="1"/>
              <a:t>emptieve</a:t>
            </a:r>
            <a:r>
              <a:rPr lang="nl-NL" dirty="0"/>
              <a:t>) transplantaties</a:t>
            </a:r>
          </a:p>
          <a:p>
            <a:r>
              <a:rPr lang="nl-NL" dirty="0"/>
              <a:t>Vergoeding per 1 jan 2021 (</a:t>
            </a:r>
            <a:r>
              <a:rPr lang="nl-NL" dirty="0" err="1"/>
              <a:t>BegeleidingsCie</a:t>
            </a:r>
            <a:r>
              <a:rPr lang="nl-NL" dirty="0"/>
              <a:t>) middels OZP</a:t>
            </a:r>
          </a:p>
          <a:p>
            <a:r>
              <a:rPr lang="nl-NL" dirty="0"/>
              <a:t>.. maar geen landelijke implementatie…                                                     &gt; landelijk protocol (v3.1) LONT, RLC, Nefrovisie (commentaar 30/4)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59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8F1B-3B82-4896-BF40-C59D2125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C5A7C-FF03-4922-8D73-ED5D5CB42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Doelgroep</a:t>
            </a:r>
            <a:r>
              <a:rPr lang="en-US" dirty="0"/>
              <a:t>: </a:t>
            </a:r>
            <a:r>
              <a:rPr lang="en-US" dirty="0" err="1"/>
              <a:t>patienten</a:t>
            </a:r>
            <a:r>
              <a:rPr lang="en-US" dirty="0"/>
              <a:t> die in </a:t>
            </a:r>
            <a:r>
              <a:rPr lang="en-US" dirty="0" err="1"/>
              <a:t>potentie</a:t>
            </a:r>
            <a:r>
              <a:rPr lang="en-US" dirty="0"/>
              <a:t> </a:t>
            </a:r>
            <a:r>
              <a:rPr lang="en-US" dirty="0" err="1"/>
              <a:t>aanmerking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</a:t>
            </a:r>
            <a:r>
              <a:rPr lang="en-US" dirty="0" err="1"/>
              <a:t>nierTx</a:t>
            </a:r>
            <a:r>
              <a:rPr lang="en-US" dirty="0"/>
              <a:t> (12-24m van te </a:t>
            </a:r>
            <a:r>
              <a:rPr lang="en-US" dirty="0" err="1"/>
              <a:t>voren</a:t>
            </a:r>
            <a:r>
              <a:rPr lang="en-US" dirty="0"/>
              <a:t>), </a:t>
            </a:r>
            <a:r>
              <a:rPr lang="en-US" dirty="0" err="1"/>
              <a:t>nog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toegewezen</a:t>
            </a:r>
            <a:r>
              <a:rPr lang="en-US" dirty="0"/>
              <a:t> </a:t>
            </a:r>
            <a:r>
              <a:rPr lang="en-US" dirty="0" err="1"/>
              <a:t>levende</a:t>
            </a:r>
            <a:r>
              <a:rPr lang="en-US" dirty="0"/>
              <a:t> donor</a:t>
            </a:r>
          </a:p>
          <a:p>
            <a:r>
              <a:rPr lang="en-US" dirty="0"/>
              <a:t>Eigen </a:t>
            </a:r>
            <a:r>
              <a:rPr lang="en-US" dirty="0" err="1"/>
              <a:t>nefroloog</a:t>
            </a:r>
            <a:r>
              <a:rPr lang="en-US" dirty="0"/>
              <a:t> </a:t>
            </a:r>
            <a:r>
              <a:rPr lang="en-US" dirty="0" err="1"/>
              <a:t>meldt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(</a:t>
            </a:r>
            <a:r>
              <a:rPr lang="en-US" dirty="0" err="1"/>
              <a:t>verwijst</a:t>
            </a:r>
            <a:r>
              <a:rPr lang="en-US" dirty="0"/>
              <a:t>) </a:t>
            </a:r>
            <a:r>
              <a:rPr lang="en-US" dirty="0" err="1"/>
              <a:t>regionaal</a:t>
            </a:r>
            <a:r>
              <a:rPr lang="en-US" dirty="0"/>
              <a:t> NTAH</a:t>
            </a:r>
          </a:p>
          <a:p>
            <a:r>
              <a:rPr lang="en-US" dirty="0"/>
              <a:t>Vast </a:t>
            </a:r>
            <a:r>
              <a:rPr lang="en-US" dirty="0" err="1"/>
              <a:t>voorlichtingsteam</a:t>
            </a:r>
            <a:r>
              <a:rPr lang="en-US" dirty="0"/>
              <a:t> (</a:t>
            </a:r>
            <a:r>
              <a:rPr lang="en-US" dirty="0" err="1"/>
              <a:t>kwaliteitseisen</a:t>
            </a:r>
            <a:r>
              <a:rPr lang="en-US" dirty="0"/>
              <a:t>) </a:t>
            </a:r>
            <a:r>
              <a:rPr lang="en-US" dirty="0" err="1"/>
              <a:t>tussen</a:t>
            </a:r>
            <a:r>
              <a:rPr lang="en-US" dirty="0"/>
              <a:t> UMC en </a:t>
            </a:r>
            <a:r>
              <a:rPr lang="en-US" dirty="0" err="1"/>
              <a:t>periferie</a:t>
            </a:r>
            <a:r>
              <a:rPr lang="en-US" dirty="0"/>
              <a:t>, maar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</a:t>
            </a:r>
            <a:r>
              <a:rPr lang="en-US" dirty="0" err="1"/>
              <a:t>verwijzer</a:t>
            </a:r>
            <a:r>
              <a:rPr lang="en-US" dirty="0"/>
              <a:t> 1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voorlichter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NTAH</a:t>
            </a:r>
          </a:p>
          <a:p>
            <a:r>
              <a:rPr lang="en-US" dirty="0" err="1"/>
              <a:t>Voorlichting</a:t>
            </a:r>
            <a:r>
              <a:rPr lang="en-US" dirty="0"/>
              <a:t> in team van 2 (</a:t>
            </a:r>
            <a:r>
              <a:rPr lang="en-US" dirty="0" err="1"/>
              <a:t>psychologisch</a:t>
            </a:r>
            <a:r>
              <a:rPr lang="en-US" dirty="0"/>
              <a:t> process, </a:t>
            </a:r>
            <a:r>
              <a:rPr lang="en-US" dirty="0" err="1"/>
              <a:t>veiligheid</a:t>
            </a:r>
            <a:r>
              <a:rPr lang="en-US" dirty="0"/>
              <a:t>)</a:t>
            </a:r>
          </a:p>
          <a:p>
            <a:r>
              <a:rPr lang="en-US" dirty="0"/>
              <a:t>Planning ism eigen centrum </a:t>
            </a:r>
            <a:r>
              <a:rPr lang="en-US" dirty="0" err="1"/>
              <a:t>voorlichtingscoordinator</a:t>
            </a:r>
            <a:endParaRPr lang="en-US" dirty="0"/>
          </a:p>
          <a:p>
            <a:r>
              <a:rPr lang="en-US" dirty="0"/>
              <a:t>Twee meetings (sociogram, </a:t>
            </a:r>
            <a:r>
              <a:rPr lang="en-US" dirty="0" err="1"/>
              <a:t>voorlichting</a:t>
            </a:r>
            <a:r>
              <a:rPr lang="en-US" dirty="0"/>
              <a:t>). </a:t>
            </a:r>
            <a:r>
              <a:rPr lang="en-US" dirty="0" err="1"/>
              <a:t>Digitaal</a:t>
            </a:r>
            <a:r>
              <a:rPr lang="en-US" dirty="0"/>
              <a:t> mag, maar </a:t>
            </a:r>
            <a:r>
              <a:rPr lang="en-US" dirty="0" err="1"/>
              <a:t>niet</a:t>
            </a:r>
            <a:r>
              <a:rPr lang="en-US" dirty="0"/>
              <a:t> in H.</a:t>
            </a:r>
          </a:p>
          <a:p>
            <a:r>
              <a:rPr lang="en-US" dirty="0" err="1"/>
              <a:t>Voorlichting</a:t>
            </a:r>
            <a:r>
              <a:rPr lang="en-US" dirty="0"/>
              <a:t> over alle </a:t>
            </a:r>
            <a:r>
              <a:rPr lang="en-US" dirty="0" err="1"/>
              <a:t>vormen</a:t>
            </a:r>
            <a:r>
              <a:rPr lang="en-US" dirty="0"/>
              <a:t> van </a:t>
            </a:r>
            <a:r>
              <a:rPr lang="en-US" dirty="0" err="1"/>
              <a:t>nierfunctie</a:t>
            </a:r>
            <a:r>
              <a:rPr lang="en-US" dirty="0"/>
              <a:t> </a:t>
            </a:r>
            <a:r>
              <a:rPr lang="en-US" dirty="0" err="1"/>
              <a:t>vervangende</a:t>
            </a:r>
            <a:r>
              <a:rPr lang="en-US" dirty="0"/>
              <a:t> </a:t>
            </a:r>
            <a:r>
              <a:rPr lang="en-US" dirty="0" err="1"/>
              <a:t>therapie</a:t>
            </a:r>
            <a:endParaRPr lang="en-US" dirty="0"/>
          </a:p>
          <a:p>
            <a:r>
              <a:rPr lang="en-US" dirty="0" err="1"/>
              <a:t>Terugkoppeling</a:t>
            </a:r>
            <a:r>
              <a:rPr lang="en-US" dirty="0"/>
              <a:t> eigen </a:t>
            </a:r>
            <a:r>
              <a:rPr lang="en-US" dirty="0" err="1"/>
              <a:t>nefroloog</a:t>
            </a:r>
            <a:r>
              <a:rPr lang="en-US" dirty="0"/>
              <a:t> (EPD) </a:t>
            </a:r>
            <a:r>
              <a:rPr lang="en-US" dirty="0" err="1"/>
              <a:t>middels</a:t>
            </a:r>
            <a:r>
              <a:rPr lang="en-US" dirty="0"/>
              <a:t> </a:t>
            </a:r>
            <a:r>
              <a:rPr lang="en-US" dirty="0" err="1"/>
              <a:t>voorlichtingscoordinator</a:t>
            </a:r>
            <a:endParaRPr lang="en-US" dirty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30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8F1B-3B82-4896-BF40-C59D2125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Voorlichtingsteam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C5A7C-FF03-4922-8D73-ED5D5CB42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UMC </a:t>
            </a:r>
            <a:r>
              <a:rPr lang="en-US" dirty="0" err="1"/>
              <a:t>hoofdaannemer</a:t>
            </a:r>
            <a:r>
              <a:rPr lang="en-US" dirty="0"/>
              <a:t> &gt; </a:t>
            </a:r>
            <a:r>
              <a:rPr lang="en-US" dirty="0" err="1"/>
              <a:t>coordinatie</a:t>
            </a:r>
            <a:r>
              <a:rPr lang="en-US" dirty="0"/>
              <a:t> per </a:t>
            </a:r>
            <a:r>
              <a:rPr lang="en-US" dirty="0" err="1"/>
              <a:t>regio</a:t>
            </a:r>
            <a:endParaRPr lang="en-US" dirty="0"/>
          </a:p>
          <a:p>
            <a:r>
              <a:rPr lang="en-US" dirty="0"/>
              <a:t>Vast </a:t>
            </a:r>
            <a:r>
              <a:rPr lang="en-US" dirty="0" err="1"/>
              <a:t>gecertificeerd</a:t>
            </a:r>
            <a:r>
              <a:rPr lang="en-US" dirty="0"/>
              <a:t> team UMC en </a:t>
            </a:r>
            <a:r>
              <a:rPr lang="en-US" dirty="0" err="1"/>
              <a:t>perifere</a:t>
            </a:r>
            <a:r>
              <a:rPr lang="en-US" dirty="0"/>
              <a:t> </a:t>
            </a:r>
            <a:r>
              <a:rPr lang="en-US" dirty="0" err="1"/>
              <a:t>verwijzers</a:t>
            </a:r>
            <a:r>
              <a:rPr lang="en-US" dirty="0"/>
              <a:t> (</a:t>
            </a:r>
            <a:r>
              <a:rPr lang="en-US" dirty="0" err="1"/>
              <a:t>minimaal</a:t>
            </a:r>
            <a:r>
              <a:rPr lang="en-US" dirty="0"/>
              <a:t> 1 </a:t>
            </a:r>
            <a:r>
              <a:rPr lang="en-US" dirty="0" err="1"/>
              <a:t>uit</a:t>
            </a:r>
            <a:r>
              <a:rPr lang="en-US" dirty="0"/>
              <a:t> UMC)</a:t>
            </a:r>
          </a:p>
          <a:p>
            <a:r>
              <a:rPr lang="en-US" dirty="0"/>
              <a:t>Per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voorlichter</a:t>
            </a:r>
            <a:r>
              <a:rPr lang="en-US" dirty="0"/>
              <a:t> </a:t>
            </a:r>
            <a:r>
              <a:rPr lang="en-US" dirty="0" err="1"/>
              <a:t>minimaal</a:t>
            </a:r>
            <a:r>
              <a:rPr lang="en-US" dirty="0"/>
              <a:t> 10 </a:t>
            </a:r>
            <a:r>
              <a:rPr lang="en-US" dirty="0" err="1"/>
              <a:t>voorlichtingen</a:t>
            </a:r>
            <a:r>
              <a:rPr lang="en-US" dirty="0"/>
              <a:t> per </a:t>
            </a:r>
            <a:r>
              <a:rPr lang="en-US" dirty="0" err="1"/>
              <a:t>jaar</a:t>
            </a:r>
            <a:endParaRPr lang="en-US" dirty="0"/>
          </a:p>
          <a:p>
            <a:r>
              <a:rPr lang="en-US" dirty="0" err="1"/>
              <a:t>Niet</a:t>
            </a:r>
            <a:r>
              <a:rPr lang="en-US" dirty="0"/>
              <a:t> alle </a:t>
            </a:r>
            <a:r>
              <a:rPr lang="en-US" dirty="0" err="1"/>
              <a:t>verwijzende</a:t>
            </a:r>
            <a:r>
              <a:rPr lang="en-US" dirty="0"/>
              <a:t> centra </a:t>
            </a:r>
            <a:r>
              <a:rPr lang="en-US" dirty="0" err="1"/>
              <a:t>vaste</a:t>
            </a:r>
            <a:r>
              <a:rPr lang="en-US" dirty="0"/>
              <a:t> coordinator &gt; </a:t>
            </a:r>
            <a:r>
              <a:rPr lang="en-US" dirty="0" err="1"/>
              <a:t>voorlichtingscoordinator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toehoorder</a:t>
            </a:r>
            <a:r>
              <a:rPr lang="en-US" dirty="0"/>
              <a:t> </a:t>
            </a:r>
            <a:r>
              <a:rPr lang="en-US" dirty="0" err="1"/>
              <a:t>aanwezig</a:t>
            </a:r>
            <a:r>
              <a:rPr lang="en-US" dirty="0"/>
              <a:t> (e-learning)</a:t>
            </a:r>
          </a:p>
          <a:p>
            <a:r>
              <a:rPr lang="en-US" dirty="0"/>
              <a:t>Hele </a:t>
            </a:r>
            <a:r>
              <a:rPr lang="en-US" dirty="0" err="1"/>
              <a:t>voorlichtingstraject</a:t>
            </a:r>
            <a:r>
              <a:rPr lang="en-US" dirty="0"/>
              <a:t> 22h</a:t>
            </a:r>
          </a:p>
          <a:p>
            <a:r>
              <a:rPr lang="en-US" dirty="0" err="1"/>
              <a:t>Opleiding</a:t>
            </a:r>
            <a:r>
              <a:rPr lang="en-US" dirty="0"/>
              <a:t>, </a:t>
            </a:r>
            <a:r>
              <a:rPr lang="en-US" dirty="0" err="1"/>
              <a:t>supervisie</a:t>
            </a:r>
            <a:r>
              <a:rPr lang="en-US" dirty="0"/>
              <a:t>, </a:t>
            </a:r>
            <a:r>
              <a:rPr lang="en-US" dirty="0" err="1"/>
              <a:t>intervisie</a:t>
            </a:r>
            <a:r>
              <a:rPr lang="en-US" dirty="0"/>
              <a:t>, via Nefrovisie</a:t>
            </a:r>
          </a:p>
          <a:p>
            <a:endParaRPr lang="en-US" dirty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0904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7ABBBB2-1DB6-7B4F-9554-4233D559F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Rol </a:t>
            </a:r>
            <a:r>
              <a:rPr lang="nl-NL" dirty="0" err="1"/>
              <a:t>Nefrovisie</a:t>
            </a:r>
            <a:r>
              <a:rPr lang="nl-NL" dirty="0"/>
              <a:t> NTAH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5C0E7797-5DDB-D048-97E6-573C0BF5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428" y="1412777"/>
            <a:ext cx="9613068" cy="4525963"/>
          </a:xfrm>
        </p:spPr>
        <p:txBody>
          <a:bodyPr>
            <a:normAutofit/>
          </a:bodyPr>
          <a:lstStyle/>
          <a:p>
            <a:pPr lvl="2" eaLnBrk="0" hangingPunct="0"/>
            <a:r>
              <a:rPr lang="nl-NL" sz="2400" dirty="0"/>
              <a:t>Contracteren van een coördinerend supervisor voor:</a:t>
            </a:r>
          </a:p>
          <a:p>
            <a:pPr lvl="3" eaLnBrk="0" hangingPunct="0"/>
            <a:r>
              <a:rPr lang="nl-NL" sz="2400" dirty="0"/>
              <a:t>inhoud van het voorlichtingsprogramma in afstemming met LONT en RLC NFN</a:t>
            </a:r>
          </a:p>
          <a:p>
            <a:pPr lvl="3" eaLnBrk="0" hangingPunct="0"/>
            <a:r>
              <a:rPr lang="nl-NL" sz="2400" dirty="0"/>
              <a:t>organiseren van regionale supervisie</a:t>
            </a:r>
          </a:p>
          <a:p>
            <a:pPr lvl="3" eaLnBrk="0" hangingPunct="0"/>
            <a:r>
              <a:rPr lang="nl-NL" sz="2400" dirty="0"/>
              <a:t>organiseren landelijke intervisie</a:t>
            </a:r>
          </a:p>
          <a:p>
            <a:pPr lvl="2" eaLnBrk="0" hangingPunct="0"/>
            <a:r>
              <a:rPr lang="nl-NL" sz="2400" dirty="0"/>
              <a:t>Contracteren extern bureau evaluatie van voorlichtingsgesprekken</a:t>
            </a:r>
          </a:p>
          <a:p>
            <a:pPr lvl="2" eaLnBrk="0" hangingPunct="0"/>
            <a:r>
              <a:rPr lang="nl-NL" sz="2400" dirty="0"/>
              <a:t>Inrichting van een database en website ten behoeve van de evaluatie</a:t>
            </a:r>
          </a:p>
          <a:p>
            <a:pPr lvl="2" eaLnBrk="0" hangingPunct="0"/>
            <a:r>
              <a:rPr lang="nl-NL" sz="2400" dirty="0"/>
              <a:t>Organiseren van de opleiding voor de voorlichters inclusief aanbieden van e-</a:t>
            </a:r>
            <a:r>
              <a:rPr lang="nl-NL" sz="2400" dirty="0" err="1"/>
              <a:t>learning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000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B9F838D-417C-A549-8C31-219ACB7D1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b="1" dirty="0"/>
              <a:t>Kandidaat leden:</a:t>
            </a:r>
          </a:p>
          <a:p>
            <a:r>
              <a:rPr lang="nl-NL" dirty="0"/>
              <a:t> transplantatie coördinatoren, dialyse- of transplantatieverpleegkundigen, medisch maatschappelijk werkers of </a:t>
            </a:r>
            <a:r>
              <a:rPr lang="nl-NL"/>
              <a:t>psychologen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Opleiding</a:t>
            </a:r>
          </a:p>
          <a:p>
            <a:r>
              <a:rPr lang="nl-NL" dirty="0"/>
              <a:t>e-</a:t>
            </a:r>
            <a:r>
              <a:rPr lang="nl-NL" dirty="0" err="1"/>
              <a:t>learning</a:t>
            </a:r>
            <a:r>
              <a:rPr lang="nl-NL" dirty="0"/>
              <a:t> die een halve dag </a:t>
            </a:r>
          </a:p>
          <a:p>
            <a:r>
              <a:rPr lang="nl-NL" dirty="0"/>
              <a:t>2 voorlichtingsbijeenkomsten als toehoorder </a:t>
            </a:r>
          </a:p>
          <a:p>
            <a:r>
              <a:rPr lang="nl-NL" dirty="0"/>
              <a:t>2 bijeenkomsten als voorlichter samen met twee volledig getrainde voorlichters. </a:t>
            </a:r>
          </a:p>
          <a:p>
            <a:r>
              <a:rPr lang="nl-NL" dirty="0"/>
              <a:t>2 bijeenkomsten als tweede voorlichter met supervisie </a:t>
            </a:r>
          </a:p>
          <a:p>
            <a:r>
              <a:rPr lang="nl-NL" dirty="0"/>
              <a:t>certificaat wordt jaarlijks vernieuwd indien minimaal 10 voorlichtingen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60E5344-7C25-9A44-9E98-6855DFA3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Opleiding voorlichters </a:t>
            </a:r>
          </a:p>
        </p:txBody>
      </p:sp>
    </p:spTree>
    <p:extLst>
      <p:ext uri="{BB962C8B-B14F-4D97-AF65-F5344CB8AC3E}">
        <p14:creationId xmlns:p14="http://schemas.microsoft.com/office/powerpoint/2010/main" val="1314362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8F1B-3B82-4896-BF40-C59D2125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Financieel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C5A7C-FF03-4922-8D73-ED5D5CB42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Regionale</a:t>
            </a:r>
            <a:r>
              <a:rPr lang="en-US" dirty="0"/>
              <a:t> </a:t>
            </a:r>
            <a:r>
              <a:rPr lang="en-US" dirty="0" err="1"/>
              <a:t>invulling</a:t>
            </a:r>
            <a:r>
              <a:rPr lang="en-US" dirty="0"/>
              <a:t> / </a:t>
            </a:r>
            <a:r>
              <a:rPr lang="en-US" dirty="0" err="1"/>
              <a:t>coordinatie</a:t>
            </a:r>
            <a:r>
              <a:rPr lang="en-US" dirty="0"/>
              <a:t> via UMC</a:t>
            </a:r>
          </a:p>
          <a:p>
            <a:r>
              <a:rPr lang="en-US" dirty="0" err="1"/>
              <a:t>Declaratie</a:t>
            </a:r>
            <a:r>
              <a:rPr lang="en-US" dirty="0"/>
              <a:t> OZP per </a:t>
            </a:r>
            <a:r>
              <a:rPr lang="en-US" dirty="0" err="1"/>
              <a:t>afgerond</a:t>
            </a:r>
            <a:r>
              <a:rPr lang="en-US" dirty="0"/>
              <a:t> </a:t>
            </a:r>
            <a:r>
              <a:rPr lang="en-US" dirty="0" err="1"/>
              <a:t>voorlichtingstraject</a:t>
            </a:r>
            <a:r>
              <a:rPr lang="en-US" dirty="0"/>
              <a:t> (</a:t>
            </a:r>
            <a:r>
              <a:rPr lang="en-US" dirty="0" err="1"/>
              <a:t>niet</a:t>
            </a:r>
            <a:r>
              <a:rPr lang="en-US" dirty="0"/>
              <a:t> per Tx).</a:t>
            </a:r>
          </a:p>
          <a:p>
            <a:r>
              <a:rPr lang="en-US" dirty="0"/>
              <a:t>UMC </a:t>
            </a:r>
            <a:r>
              <a:rPr lang="en-US" dirty="0" err="1"/>
              <a:t>onderhandelt</a:t>
            </a:r>
            <a:r>
              <a:rPr lang="en-US" dirty="0"/>
              <a:t> met </a:t>
            </a:r>
            <a:r>
              <a:rPr lang="en-US" dirty="0" err="1"/>
              <a:t>verzekeraar</a:t>
            </a:r>
            <a:r>
              <a:rPr lang="en-US" dirty="0"/>
              <a:t> (</a:t>
            </a:r>
            <a:r>
              <a:rPr lang="en-US" dirty="0" err="1"/>
              <a:t>nacalculatie</a:t>
            </a:r>
            <a:r>
              <a:rPr lang="en-US" dirty="0"/>
              <a:t>, on top of budget)</a:t>
            </a:r>
          </a:p>
          <a:p>
            <a:r>
              <a:rPr lang="en-US" dirty="0" err="1"/>
              <a:t>Regionale</a:t>
            </a:r>
            <a:r>
              <a:rPr lang="en-US" dirty="0"/>
              <a:t> SLA met centra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minimale</a:t>
            </a:r>
            <a:r>
              <a:rPr lang="en-US" dirty="0"/>
              <a:t>  </a:t>
            </a:r>
            <a:r>
              <a:rPr lang="en-US" dirty="0" err="1"/>
              <a:t>verwijzingen</a:t>
            </a:r>
            <a:endParaRPr lang="en-US" dirty="0"/>
          </a:p>
          <a:p>
            <a:r>
              <a:rPr lang="en-US" dirty="0"/>
              <a:t>SLA met Nefrovisie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opleiding</a:t>
            </a:r>
            <a:r>
              <a:rPr lang="en-US" dirty="0"/>
              <a:t>, </a:t>
            </a:r>
            <a:r>
              <a:rPr lang="en-US" dirty="0" err="1"/>
              <a:t>supervisie</a:t>
            </a:r>
            <a:r>
              <a:rPr lang="en-US" dirty="0"/>
              <a:t>, </a:t>
            </a:r>
            <a:r>
              <a:rPr lang="en-US" dirty="0" err="1"/>
              <a:t>intervisie</a:t>
            </a:r>
            <a:r>
              <a:rPr lang="en-US" dirty="0"/>
              <a:t>, database.</a:t>
            </a:r>
          </a:p>
          <a:p>
            <a:r>
              <a:rPr lang="en-US" dirty="0" err="1"/>
              <a:t>Aanstelllen</a:t>
            </a:r>
            <a:r>
              <a:rPr lang="en-US" dirty="0"/>
              <a:t>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voorlichters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914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8F1B-3B82-4896-BF40-C59D2125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Hoe nu </a:t>
            </a:r>
            <a:r>
              <a:rPr lang="en-US" dirty="0" err="1"/>
              <a:t>verder</a:t>
            </a:r>
            <a:r>
              <a:rPr lang="en-US" dirty="0"/>
              <a:t>?..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C5A7C-FF03-4922-8D73-ED5D5CB42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NFN </a:t>
            </a:r>
            <a:r>
              <a:rPr lang="en-US" dirty="0" err="1"/>
              <a:t>leden</a:t>
            </a:r>
            <a:r>
              <a:rPr lang="en-US" dirty="0"/>
              <a:t> op </a:t>
            </a:r>
            <a:r>
              <a:rPr lang="en-US" dirty="0" err="1"/>
              <a:t>landelijk</a:t>
            </a:r>
            <a:r>
              <a:rPr lang="en-US" dirty="0"/>
              <a:t> protocol</a:t>
            </a:r>
          </a:p>
          <a:p>
            <a:r>
              <a:rPr lang="en-US" dirty="0" err="1"/>
              <a:t>Regionale</a:t>
            </a:r>
            <a:r>
              <a:rPr lang="en-US" dirty="0"/>
              <a:t> </a:t>
            </a:r>
            <a:r>
              <a:rPr lang="en-US" dirty="0" err="1"/>
              <a:t>samenstelling</a:t>
            </a:r>
            <a:r>
              <a:rPr lang="en-US" dirty="0"/>
              <a:t> / </a:t>
            </a:r>
            <a:r>
              <a:rPr lang="en-US" dirty="0" err="1"/>
              <a:t>overleg</a:t>
            </a:r>
            <a:r>
              <a:rPr lang="en-US" dirty="0"/>
              <a:t> </a:t>
            </a:r>
            <a:r>
              <a:rPr lang="en-US" dirty="0" err="1"/>
              <a:t>starten</a:t>
            </a:r>
            <a:endParaRPr lang="en-US" dirty="0"/>
          </a:p>
          <a:p>
            <a:r>
              <a:rPr lang="en-US" dirty="0"/>
              <a:t>UMC: </a:t>
            </a:r>
            <a:r>
              <a:rPr lang="en-US" dirty="0" err="1"/>
              <a:t>onderhandelen</a:t>
            </a:r>
            <a:r>
              <a:rPr lang="en-US" dirty="0"/>
              <a:t> </a:t>
            </a:r>
            <a:r>
              <a:rPr lang="en-US" dirty="0" err="1"/>
              <a:t>verzekeraar</a:t>
            </a:r>
            <a:r>
              <a:rPr lang="en-US" dirty="0"/>
              <a:t> budget (</a:t>
            </a:r>
            <a:r>
              <a:rPr lang="en-US" dirty="0" err="1"/>
              <a:t>nacalculatie</a:t>
            </a:r>
            <a:r>
              <a:rPr lang="en-US" dirty="0"/>
              <a:t>?)</a:t>
            </a:r>
          </a:p>
          <a:p>
            <a:r>
              <a:rPr lang="en-US" dirty="0" err="1"/>
              <a:t>Verwijzer</a:t>
            </a:r>
            <a:r>
              <a:rPr lang="en-US" dirty="0"/>
              <a:t>: </a:t>
            </a:r>
            <a:r>
              <a:rPr lang="en-US" dirty="0" err="1"/>
              <a:t>wel</a:t>
            </a:r>
            <a:r>
              <a:rPr lang="en-US" dirty="0"/>
              <a:t>/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participeren</a:t>
            </a:r>
            <a:r>
              <a:rPr lang="en-US" dirty="0"/>
              <a:t>, </a:t>
            </a:r>
            <a:r>
              <a:rPr lang="en-US" dirty="0" err="1"/>
              <a:t>hoeveel</a:t>
            </a:r>
            <a:r>
              <a:rPr lang="en-US" dirty="0"/>
              <a:t> </a:t>
            </a:r>
            <a:r>
              <a:rPr lang="en-US" dirty="0" err="1"/>
              <a:t>verwijzingen</a:t>
            </a:r>
            <a:r>
              <a:rPr lang="en-US" dirty="0"/>
              <a:t>, </a:t>
            </a:r>
            <a:r>
              <a:rPr lang="en-US" dirty="0" err="1"/>
              <a:t>mogelijk</a:t>
            </a:r>
            <a:r>
              <a:rPr lang="en-US" dirty="0"/>
              <a:t>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kandidaat</a:t>
            </a:r>
            <a:r>
              <a:rPr lang="en-US" dirty="0"/>
              <a:t>? Wie </a:t>
            </a:r>
            <a:r>
              <a:rPr lang="en-US" dirty="0" err="1"/>
              <a:t>voorlichtingscoordinator</a:t>
            </a:r>
            <a:r>
              <a:rPr lang="en-US"/>
              <a:t>?</a:t>
            </a:r>
            <a:endParaRPr lang="en-US" dirty="0"/>
          </a:p>
          <a:p>
            <a:r>
              <a:rPr lang="en-US" dirty="0"/>
              <a:t>SLA UMC met </a:t>
            </a:r>
            <a:r>
              <a:rPr lang="en-US" dirty="0" err="1"/>
              <a:t>verwijzer</a:t>
            </a:r>
            <a:r>
              <a:rPr lang="en-US" dirty="0"/>
              <a:t> (</a:t>
            </a:r>
            <a:r>
              <a:rPr lang="en-US" dirty="0" err="1"/>
              <a:t>regionale</a:t>
            </a:r>
            <a:r>
              <a:rPr lang="en-US" dirty="0"/>
              <a:t> </a:t>
            </a:r>
            <a:r>
              <a:rPr lang="en-US" dirty="0" err="1"/>
              <a:t>invulling</a:t>
            </a:r>
            <a:r>
              <a:rPr lang="en-US" dirty="0"/>
              <a:t>)</a:t>
            </a:r>
          </a:p>
          <a:p>
            <a:r>
              <a:rPr lang="en-US" dirty="0"/>
              <a:t>SLA UMC met Nefrovisie </a:t>
            </a:r>
          </a:p>
          <a:p>
            <a:r>
              <a:rPr lang="en-US" dirty="0" err="1"/>
              <a:t>Aanstellen</a:t>
            </a:r>
            <a:r>
              <a:rPr lang="en-US" dirty="0"/>
              <a:t> </a:t>
            </a:r>
            <a:r>
              <a:rPr lang="en-US" dirty="0" err="1"/>
              <a:t>voorlichters</a:t>
            </a:r>
            <a:r>
              <a:rPr lang="en-US" dirty="0"/>
              <a:t> en </a:t>
            </a:r>
            <a:r>
              <a:rPr lang="en-US" dirty="0" err="1"/>
              <a:t>trainen</a:t>
            </a:r>
            <a:r>
              <a:rPr lang="en-US" dirty="0"/>
              <a:t>..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223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455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Nierteam aan Huis</vt:lpstr>
      <vt:lpstr>Aanleiding</vt:lpstr>
      <vt:lpstr>Inhoud</vt:lpstr>
      <vt:lpstr>Voorlichtingsteam</vt:lpstr>
      <vt:lpstr>Rol Nefrovisie NTAH</vt:lpstr>
      <vt:lpstr>Opleiding voorlichters </vt:lpstr>
      <vt:lpstr>Financieel</vt:lpstr>
      <vt:lpstr>Hoe nu verder?..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Nierteam aan Huis (NTAH)</dc:title>
  <dc:creator>Vries, A.P.J. de (NIER)</dc:creator>
  <cp:lastModifiedBy>Vries, A.P.J. de (NIER)</cp:lastModifiedBy>
  <cp:revision>8</cp:revision>
  <dcterms:created xsi:type="dcterms:W3CDTF">2022-03-29T08:22:44Z</dcterms:created>
  <dcterms:modified xsi:type="dcterms:W3CDTF">2022-03-29T10:20:32Z</dcterms:modified>
</cp:coreProperties>
</file>