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324" r:id="rId9"/>
    <p:sldId id="268" r:id="rId10"/>
    <p:sldId id="274" r:id="rId11"/>
    <p:sldId id="273" r:id="rId12"/>
    <p:sldId id="276" r:id="rId13"/>
    <p:sldId id="277" r:id="rId14"/>
    <p:sldId id="280" r:id="rId15"/>
    <p:sldId id="278" r:id="rId16"/>
    <p:sldId id="281" r:id="rId17"/>
    <p:sldId id="285" r:id="rId18"/>
    <p:sldId id="286" r:id="rId19"/>
    <p:sldId id="323" r:id="rId20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14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6AC04-429A-4CCD-90F6-876859D3B919}" type="datetimeFigureOut">
              <a:rPr lang="nl-NL" smtClean="0"/>
              <a:t>21-6-2022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EC4E-1203-43F8-9336-72D2558C03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62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Chavarot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on </a:t>
            </a:r>
            <a:r>
              <a:rPr lang="nl-NL" dirty="0" err="1"/>
              <a:t>bela</a:t>
            </a:r>
            <a:endParaRPr lang="nl-NL" dirty="0"/>
          </a:p>
          <a:p>
            <a:endParaRPr lang="nl-NL" dirty="0"/>
          </a:p>
          <a:p>
            <a:r>
              <a:rPr lang="nl-NL" dirty="0"/>
              <a:t>Review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Carr</a:t>
            </a:r>
            <a:r>
              <a:rPr lang="nl-NL" dirty="0"/>
              <a:t> et al </a:t>
            </a:r>
            <a:r>
              <a:rPr lang="nl-NL" dirty="0" err="1"/>
              <a:t>included</a:t>
            </a:r>
            <a:r>
              <a:rPr lang="nl-NL" dirty="0"/>
              <a:t> 35 studies</a:t>
            </a:r>
          </a:p>
          <a:p>
            <a:r>
              <a:rPr lang="nl-NL" dirty="0"/>
              <a:t>overall 89% </a:t>
            </a:r>
            <a:r>
              <a:rPr lang="nl-NL" dirty="0" err="1"/>
              <a:t>dialysis</a:t>
            </a:r>
            <a:endParaRPr lang="nl-NL" dirty="0"/>
          </a:p>
          <a:p>
            <a:r>
              <a:rPr lang="nl-NL" dirty="0"/>
              <a:t>35% in </a:t>
            </a:r>
            <a:r>
              <a:rPr lang="nl-NL" dirty="0" err="1"/>
              <a:t>kidney</a:t>
            </a:r>
            <a:r>
              <a:rPr lang="nl-NL" dirty="0"/>
              <a:t> </a:t>
            </a:r>
            <a:r>
              <a:rPr lang="nl-NL" dirty="0" err="1"/>
              <a:t>transplantation</a:t>
            </a:r>
            <a:endParaRPr lang="nl-NL" dirty="0"/>
          </a:p>
          <a:p>
            <a:r>
              <a:rPr lang="nl-NL" dirty="0" err="1"/>
              <a:t>Larger</a:t>
            </a:r>
            <a:r>
              <a:rPr lang="nl-NL" dirty="0"/>
              <a:t> studies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rigorous</a:t>
            </a:r>
            <a:r>
              <a:rPr lang="nl-NL" dirty="0"/>
              <a:t> surveillance are </a:t>
            </a:r>
            <a:r>
              <a:rPr lang="nl-NL" dirty="0" err="1"/>
              <a:t>needed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better</a:t>
            </a:r>
            <a:r>
              <a:rPr lang="nl-NL" dirty="0"/>
              <a:t> </a:t>
            </a:r>
            <a:r>
              <a:rPr lang="nl-NL" dirty="0" err="1"/>
              <a:t>evaluate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effectiveness</a:t>
            </a:r>
            <a:r>
              <a:rPr lang="nl-NL" dirty="0"/>
              <a:t> of COVID-19 </a:t>
            </a:r>
            <a:r>
              <a:rPr lang="nl-NL" dirty="0" err="1"/>
              <a:t>vaccination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EC4E-1203-43F8-9336-72D2558C03E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89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EC4E-1203-43F8-9336-72D2558C03E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8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EC4E-1203-43F8-9336-72D2558C03E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315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EC4E-1203-43F8-9336-72D2558C03E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629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EC4E-1203-43F8-9336-72D2558C03E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573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263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nl/url?sa=i&amp;url=https://www.era-edta.org/en/&amp;psig=AOvVaw3wxqaQaJjMmyqUAG_NNsz9&amp;ust=1604605911176000&amp;source=images&amp;cd=vfe&amp;ved=0CAIQjRxqFwoTCODByobV6ewCFQAAAAAdAAAAABAD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1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527"/>
          <a:stretch/>
        </p:blipFill>
        <p:spPr>
          <a:xfrm>
            <a:off x="69" y="954170"/>
            <a:ext cx="9143931" cy="210145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69" y="951873"/>
            <a:ext cx="9141840" cy="2103753"/>
          </a:xfrm>
          <a:prstGeom prst="rect">
            <a:avLst/>
          </a:prstGeom>
          <a:gradFill flip="none" rotWithShape="1">
            <a:gsLst>
              <a:gs pos="0">
                <a:srgbClr val="FFAFAF"/>
              </a:gs>
              <a:gs pos="4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>
              <a:defRPr/>
            </a:pPr>
            <a:endParaRPr lang="en-US" sz="3000" b="1" dirty="0">
              <a:solidFill>
                <a:prstClr val="black"/>
              </a:solidFill>
              <a:effectLst>
                <a:outerShdw blurRad="50800" dist="38100" dir="3000000" algn="ctr" rotWithShape="0">
                  <a:prstClr val="white"/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768" y="951873"/>
            <a:ext cx="9136532" cy="2089689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34" y="3291830"/>
            <a:ext cx="6400800" cy="177966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nl-NL" sz="1600" b="1" dirty="0">
                <a:solidFill>
                  <a:prstClr val="black"/>
                </a:solidFill>
              </a:rPr>
              <a:t>Name</a:t>
            </a:r>
          </a:p>
          <a:p>
            <a:pPr algn="ctr"/>
            <a:r>
              <a:rPr lang="nl-NL" sz="1600" dirty="0">
                <a:solidFill>
                  <a:prstClr val="black"/>
                </a:solidFill>
              </a:rPr>
              <a:t>Dept. </a:t>
            </a:r>
            <a:r>
              <a:rPr lang="nl-NL" sz="1600" dirty="0" err="1">
                <a:solidFill>
                  <a:prstClr val="black"/>
                </a:solidFill>
              </a:rPr>
              <a:t>Nephrology</a:t>
            </a:r>
            <a:endParaRPr lang="nl-NL" sz="1600" dirty="0">
              <a:solidFill>
                <a:prstClr val="black"/>
              </a:solidFill>
            </a:endParaRPr>
          </a:p>
          <a:p>
            <a:pPr algn="ctr"/>
            <a:r>
              <a:rPr lang="nl-NL" sz="1600" dirty="0">
                <a:solidFill>
                  <a:prstClr val="black"/>
                </a:solidFill>
              </a:rPr>
              <a:t>University </a:t>
            </a:r>
            <a:r>
              <a:rPr lang="nl-NL" sz="1600" dirty="0" err="1">
                <a:solidFill>
                  <a:prstClr val="black"/>
                </a:solidFill>
              </a:rPr>
              <a:t>Medical</a:t>
            </a:r>
            <a:r>
              <a:rPr lang="nl-NL" sz="1600" dirty="0">
                <a:solidFill>
                  <a:prstClr val="black"/>
                </a:solidFill>
              </a:rPr>
              <a:t> Center Name</a:t>
            </a:r>
          </a:p>
          <a:p>
            <a:pPr algn="ctr"/>
            <a:r>
              <a:rPr lang="nl-NL" sz="1600" dirty="0">
                <a:solidFill>
                  <a:prstClr val="black"/>
                </a:solidFill>
              </a:rPr>
              <a:t>The Netherlands</a:t>
            </a:r>
          </a:p>
          <a:p>
            <a:pPr algn="ctr"/>
            <a:endParaRPr lang="nl-NL" sz="1600" dirty="0">
              <a:solidFill>
                <a:prstClr val="black"/>
              </a:solidFill>
            </a:endParaRPr>
          </a:p>
          <a:p>
            <a:pPr algn="ctr"/>
            <a:r>
              <a:rPr lang="nl-NL" sz="1600" b="1" dirty="0">
                <a:solidFill>
                  <a:prstClr val="black"/>
                </a:solidFill>
              </a:rPr>
              <a:t>On </a:t>
            </a:r>
            <a:r>
              <a:rPr lang="nl-NL" sz="1600" b="1" dirty="0" err="1">
                <a:solidFill>
                  <a:prstClr val="black"/>
                </a:solidFill>
              </a:rPr>
              <a:t>behalf</a:t>
            </a:r>
            <a:r>
              <a:rPr lang="nl-NL" sz="1600" b="1" dirty="0">
                <a:solidFill>
                  <a:prstClr val="black"/>
                </a:solidFill>
              </a:rPr>
              <a:t> of the ERACODA </a:t>
            </a:r>
            <a:r>
              <a:rPr lang="nl-NL" sz="1600" b="1" dirty="0" err="1">
                <a:solidFill>
                  <a:prstClr val="black"/>
                </a:solidFill>
              </a:rPr>
              <a:t>and</a:t>
            </a:r>
            <a:r>
              <a:rPr lang="nl-NL" sz="1600" b="1" dirty="0">
                <a:solidFill>
                  <a:prstClr val="black"/>
                </a:solidFill>
              </a:rPr>
              <a:t> RECOVAC consortia</a:t>
            </a:r>
          </a:p>
          <a:p>
            <a:pPr algn="ctr"/>
            <a:endParaRPr lang="nl-NL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2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013697" y="-2604"/>
            <a:ext cx="7116673" cy="931618"/>
          </a:xfrm>
        </p:spPr>
        <p:txBody>
          <a:bodyPr>
            <a:normAutofit/>
          </a:bodyPr>
          <a:lstStyle>
            <a:lvl1pPr>
              <a:defRPr sz="3300" b="1"/>
            </a:lvl1pPr>
          </a:lstStyle>
          <a:p>
            <a:r>
              <a:rPr lang="nl-NL" dirty="0" err="1"/>
              <a:t>Silde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0" y="4787993"/>
            <a:ext cx="5292080" cy="3603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NL" sz="1400" dirty="0"/>
              <a:t>*</a:t>
            </a:r>
            <a:r>
              <a:rPr lang="nl-NL" sz="1400" dirty="0" err="1"/>
              <a:t>Footnote</a:t>
            </a:r>
            <a:endParaRPr lang="nl-NL" dirty="0"/>
          </a:p>
        </p:txBody>
      </p:sp>
      <p:sp>
        <p:nvSpPr>
          <p:cNvPr id="10" name="Tijdelijke aanduiding voor inhoud 8"/>
          <p:cNvSpPr>
            <a:spLocks noGrp="1"/>
          </p:cNvSpPr>
          <p:nvPr>
            <p:ph sz="quarter" idx="11" hasCustomPrompt="1"/>
          </p:nvPr>
        </p:nvSpPr>
        <p:spPr>
          <a:xfrm>
            <a:off x="6660232" y="4783138"/>
            <a:ext cx="2519000" cy="360362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NL" sz="1400" dirty="0"/>
              <a:t>*Reference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690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0" y="4787993"/>
            <a:ext cx="5292080" cy="3603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NL" sz="1400" dirty="0"/>
              <a:t>*</a:t>
            </a:r>
            <a:r>
              <a:rPr lang="nl-NL" sz="1400" dirty="0" err="1"/>
              <a:t>Footnote</a:t>
            </a:r>
            <a:endParaRPr lang="nl-NL" dirty="0"/>
          </a:p>
        </p:txBody>
      </p:sp>
      <p:sp>
        <p:nvSpPr>
          <p:cNvPr id="11" name="Tijdelijke aanduiding voor inhoud 8"/>
          <p:cNvSpPr>
            <a:spLocks noGrp="1"/>
          </p:cNvSpPr>
          <p:nvPr>
            <p:ph sz="quarter" idx="11" hasCustomPrompt="1"/>
          </p:nvPr>
        </p:nvSpPr>
        <p:spPr>
          <a:xfrm>
            <a:off x="6660232" y="4783138"/>
            <a:ext cx="2519000" cy="360362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NL" sz="1400" dirty="0"/>
              <a:t>*Reference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8915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974733"/>
            <a:ext cx="5486400" cy="25709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3" name="Rechthoek 12"/>
          <p:cNvSpPr/>
          <p:nvPr userDrawn="1"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34" y="129548"/>
            <a:ext cx="1898650" cy="822325"/>
          </a:xfrm>
          <a:prstGeom prst="rect">
            <a:avLst/>
          </a:prstGeom>
        </p:spPr>
      </p:pic>
      <p:sp>
        <p:nvSpPr>
          <p:cNvPr id="11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0" y="4787993"/>
            <a:ext cx="5292080" cy="3603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NL" sz="1400" dirty="0"/>
              <a:t>*</a:t>
            </a:r>
            <a:r>
              <a:rPr lang="nl-NL" sz="1400" dirty="0" err="1"/>
              <a:t>Footnote</a:t>
            </a:r>
            <a:endParaRPr lang="nl-NL" dirty="0"/>
          </a:p>
        </p:txBody>
      </p:sp>
      <p:sp>
        <p:nvSpPr>
          <p:cNvPr id="12" name="Tijdelijke aanduiding voor inhoud 8"/>
          <p:cNvSpPr>
            <a:spLocks noGrp="1"/>
          </p:cNvSpPr>
          <p:nvPr>
            <p:ph sz="quarter" idx="11" hasCustomPrompt="1"/>
          </p:nvPr>
        </p:nvSpPr>
        <p:spPr>
          <a:xfrm>
            <a:off x="6660232" y="4783138"/>
            <a:ext cx="2519000" cy="360362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NL" sz="1400" dirty="0"/>
              <a:t>*Reference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7151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31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94555"/>
          </a:xfrm>
        </p:spPr>
        <p:txBody>
          <a:bodyPr/>
          <a:lstStyle>
            <a:lvl1pPr>
              <a:buClr>
                <a:srgbClr val="C00000"/>
              </a:buClr>
              <a:defRPr sz="2000"/>
            </a:lvl1pPr>
            <a:lvl2pPr>
              <a:defRPr sz="1800"/>
            </a:lvl2pPr>
            <a:lvl3pPr marL="1143000" indent="-228600">
              <a:buClr>
                <a:srgbClr val="C00000"/>
              </a:buClr>
              <a:buFont typeface="Courier New" panose="02070309020205020404" pitchFamily="49" charset="0"/>
              <a:buChar char="o"/>
              <a:defRPr sz="1600"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34" y="129548"/>
            <a:ext cx="1898650" cy="82232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116673" cy="931618"/>
          </a:xfrm>
        </p:spPr>
        <p:txBody>
          <a:bodyPr>
            <a:normAutofit/>
          </a:bodyPr>
          <a:lstStyle>
            <a:lvl1pPr>
              <a:defRPr sz="3300" b="1" baseline="0"/>
            </a:lvl1pPr>
          </a:lstStyle>
          <a:p>
            <a:r>
              <a:rPr lang="nl-NL" dirty="0" err="1"/>
              <a:t>Silde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0" y="4787993"/>
            <a:ext cx="5292080" cy="3603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NL" sz="1400" dirty="0"/>
              <a:t>*</a:t>
            </a:r>
            <a:r>
              <a:rPr lang="nl-NL" sz="1400" dirty="0" err="1"/>
              <a:t>Footnote</a:t>
            </a:r>
            <a:endParaRPr lang="nl-NL" dirty="0"/>
          </a:p>
        </p:txBody>
      </p:sp>
      <p:sp>
        <p:nvSpPr>
          <p:cNvPr id="14" name="Tijdelijke aanduiding voor inhoud 8"/>
          <p:cNvSpPr>
            <a:spLocks noGrp="1"/>
          </p:cNvSpPr>
          <p:nvPr>
            <p:ph sz="quarter" idx="11" hasCustomPrompt="1"/>
          </p:nvPr>
        </p:nvSpPr>
        <p:spPr>
          <a:xfrm>
            <a:off x="6660232" y="4783138"/>
            <a:ext cx="2519000" cy="360362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NL" sz="1400" dirty="0"/>
              <a:t>*Reference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925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94555"/>
          </a:xfrm>
        </p:spPr>
        <p:txBody>
          <a:bodyPr/>
          <a:lstStyle>
            <a:lvl1pPr>
              <a:buClr>
                <a:srgbClr val="C00000"/>
              </a:buClr>
              <a:defRPr sz="2000"/>
            </a:lvl1pPr>
            <a:lvl2pPr>
              <a:defRPr sz="1800"/>
            </a:lvl2pPr>
            <a:lvl3pPr marL="1143000" indent="-228600">
              <a:buClr>
                <a:srgbClr val="C00000"/>
              </a:buClr>
              <a:buFont typeface="Courier New" panose="02070309020205020404" pitchFamily="49" charset="0"/>
              <a:buChar char="o"/>
              <a:defRPr sz="1600"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116673" cy="931618"/>
          </a:xfrm>
        </p:spPr>
        <p:txBody>
          <a:bodyPr>
            <a:normAutofit/>
          </a:bodyPr>
          <a:lstStyle>
            <a:lvl1pPr>
              <a:defRPr sz="3300" b="1" baseline="0"/>
            </a:lvl1pPr>
          </a:lstStyle>
          <a:p>
            <a:r>
              <a:rPr lang="nl-NL" dirty="0" err="1"/>
              <a:t>Silde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0" y="4787993"/>
            <a:ext cx="5292080" cy="3603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NL" sz="1400" dirty="0"/>
              <a:t>*</a:t>
            </a:r>
            <a:r>
              <a:rPr lang="nl-NL" sz="1400" dirty="0" err="1"/>
              <a:t>Footnote</a:t>
            </a:r>
            <a:endParaRPr lang="nl-NL" dirty="0"/>
          </a:p>
        </p:txBody>
      </p:sp>
      <p:sp>
        <p:nvSpPr>
          <p:cNvPr id="14" name="Tijdelijke aanduiding voor inhoud 8"/>
          <p:cNvSpPr>
            <a:spLocks noGrp="1"/>
          </p:cNvSpPr>
          <p:nvPr>
            <p:ph sz="quarter" idx="11" hasCustomPrompt="1"/>
          </p:nvPr>
        </p:nvSpPr>
        <p:spPr>
          <a:xfrm>
            <a:off x="6660232" y="4783138"/>
            <a:ext cx="2519000" cy="360362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NL" sz="1400" dirty="0"/>
              <a:t>*Reference</a:t>
            </a:r>
            <a:endParaRPr lang="nl-NL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CDB7CC4C-393C-4C1F-AE2F-A0B1F03F69F5}"/>
              </a:ext>
            </a:extLst>
          </p:cNvPr>
          <p:cNvGrpSpPr/>
          <p:nvPr userDrawn="1"/>
        </p:nvGrpSpPr>
        <p:grpSpPr>
          <a:xfrm>
            <a:off x="7138538" y="84226"/>
            <a:ext cx="1998538" cy="792088"/>
            <a:chOff x="7124252" y="53273"/>
            <a:chExt cx="1998538" cy="792088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E57DB75B-3A59-4359-A8F3-E17F9FC25812}"/>
                </a:ext>
              </a:extLst>
            </p:cNvPr>
            <p:cNvGrpSpPr/>
            <p:nvPr/>
          </p:nvGrpSpPr>
          <p:grpSpPr>
            <a:xfrm>
              <a:off x="7124252" y="53273"/>
              <a:ext cx="1998538" cy="792088"/>
              <a:chOff x="6893942" y="123478"/>
              <a:chExt cx="1998538" cy="792088"/>
            </a:xfrm>
          </p:grpSpPr>
          <p:pic>
            <p:nvPicPr>
              <p:cNvPr id="21" name="Picture 2" descr="Home Page - ERA-EDTA">
                <a:hlinkClick r:id="rId2"/>
                <a:extLst>
                  <a:ext uri="{FF2B5EF4-FFF2-40B4-BE49-F238E27FC236}">
                    <a16:creationId xmlns:a16="http://schemas.microsoft.com/office/drawing/2014/main" id="{0A630E84-D136-4215-8157-E51D9F577A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3942" y="123478"/>
                <a:ext cx="1111702" cy="792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98F6894E-B451-4A75-8CE6-83A2A53486FE}"/>
                  </a:ext>
                </a:extLst>
              </p:cNvPr>
              <p:cNvSpPr/>
              <p:nvPr/>
            </p:nvSpPr>
            <p:spPr>
              <a:xfrm>
                <a:off x="7373169" y="640016"/>
                <a:ext cx="1368152" cy="131533"/>
              </a:xfrm>
              <a:prstGeom prst="rect">
                <a:avLst/>
              </a:prstGeom>
              <a:solidFill>
                <a:srgbClr val="D60000"/>
              </a:solidFill>
              <a:ln w="3175">
                <a:solidFill>
                  <a:srgbClr val="D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838B106E-86B5-4B12-8E9B-4E0E4D67A0F0}"/>
                  </a:ext>
                </a:extLst>
              </p:cNvPr>
              <p:cNvSpPr/>
              <p:nvPr/>
            </p:nvSpPr>
            <p:spPr>
              <a:xfrm>
                <a:off x="7369994" y="648169"/>
                <a:ext cx="1368152" cy="131533"/>
              </a:xfrm>
              <a:prstGeom prst="rect">
                <a:avLst/>
              </a:prstGeom>
              <a:solidFill>
                <a:srgbClr val="D60000"/>
              </a:solidFill>
              <a:ln w="3175">
                <a:solidFill>
                  <a:srgbClr val="D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57E12F7E-06B2-4730-98CD-5C4A5E4C5129}"/>
                  </a:ext>
                </a:extLst>
              </p:cNvPr>
              <p:cNvSpPr txBox="1"/>
              <p:nvPr/>
            </p:nvSpPr>
            <p:spPr>
              <a:xfrm>
                <a:off x="7934946" y="217552"/>
                <a:ext cx="95753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CODA</a:t>
                </a: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37A4EA3F-6B38-407D-A172-C5A932BA7D2E}"/>
                  </a:ext>
                </a:extLst>
              </p:cNvPr>
              <p:cNvSpPr/>
              <p:nvPr/>
            </p:nvSpPr>
            <p:spPr>
              <a:xfrm>
                <a:off x="7261694" y="817207"/>
                <a:ext cx="769348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A5A1A985-9FD2-4F04-B65E-94631D88DDEE}"/>
                </a:ext>
              </a:extLst>
            </p:cNvPr>
            <p:cNvSpPr txBox="1"/>
            <p:nvPr/>
          </p:nvSpPr>
          <p:spPr>
            <a:xfrm rot="175582">
              <a:off x="8466942" y="187885"/>
              <a:ext cx="22955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4BA9E352-1E59-4BFF-B4AD-D499C6C6F237}"/>
                </a:ext>
              </a:extLst>
            </p:cNvPr>
            <p:cNvSpPr txBox="1"/>
            <p:nvPr/>
          </p:nvSpPr>
          <p:spPr>
            <a:xfrm rot="3823108">
              <a:off x="8519887" y="235320"/>
              <a:ext cx="22955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3BFBCC9D-9FD7-4547-AC04-BF0218438717}"/>
                </a:ext>
              </a:extLst>
            </p:cNvPr>
            <p:cNvSpPr txBox="1"/>
            <p:nvPr/>
          </p:nvSpPr>
          <p:spPr>
            <a:xfrm rot="18327322">
              <a:off x="8391659" y="246073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b="1" dirty="0"/>
                <a:t>T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A8E4F5DD-3AD1-498C-8E1F-77A9D118809C}"/>
                </a:ext>
              </a:extLst>
            </p:cNvPr>
            <p:cNvSpPr txBox="1"/>
            <p:nvPr/>
          </p:nvSpPr>
          <p:spPr>
            <a:xfrm rot="15870590">
              <a:off x="8370453" y="364044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3F9BF072-7939-4B84-A006-58D9782659ED}"/>
                </a:ext>
              </a:extLst>
            </p:cNvPr>
            <p:cNvSpPr txBox="1"/>
            <p:nvPr/>
          </p:nvSpPr>
          <p:spPr>
            <a:xfrm rot="6395089">
              <a:off x="8538832" y="319740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b="1" dirty="0"/>
                <a:t>T</a:t>
              </a:r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702FF457-142A-42A8-BB10-B966E7A16EFD}"/>
                </a:ext>
              </a:extLst>
            </p:cNvPr>
            <p:cNvSpPr txBox="1"/>
            <p:nvPr/>
          </p:nvSpPr>
          <p:spPr>
            <a:xfrm rot="8703296">
              <a:off x="8501059" y="387716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4650F641-1EA2-4458-A2DE-BA084173E532}"/>
                </a:ext>
              </a:extLst>
            </p:cNvPr>
            <p:cNvSpPr txBox="1"/>
            <p:nvPr/>
          </p:nvSpPr>
          <p:spPr>
            <a:xfrm rot="12266178">
              <a:off x="8392141" y="417157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b="1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114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94555"/>
          </a:xfrm>
        </p:spPr>
        <p:txBody>
          <a:bodyPr/>
          <a:lstStyle>
            <a:lvl1pPr>
              <a:buClr>
                <a:srgbClr val="C00000"/>
              </a:buClr>
              <a:defRPr sz="2000"/>
            </a:lvl1pPr>
            <a:lvl2pPr>
              <a:defRPr sz="1800"/>
            </a:lvl2pPr>
            <a:lvl3pPr marL="1143000" indent="-228600">
              <a:buClr>
                <a:srgbClr val="C00000"/>
              </a:buClr>
              <a:buFont typeface="Courier New" panose="02070309020205020404" pitchFamily="49" charset="0"/>
              <a:buChar char="o"/>
              <a:defRPr sz="1600"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1013697" y="-2604"/>
            <a:ext cx="7116673" cy="931618"/>
          </a:xfrm>
        </p:spPr>
        <p:txBody>
          <a:bodyPr>
            <a:normAutofit/>
          </a:bodyPr>
          <a:lstStyle>
            <a:lvl1pPr>
              <a:defRPr sz="3300" b="1" baseline="0"/>
            </a:lvl1pPr>
          </a:lstStyle>
          <a:p>
            <a:r>
              <a:rPr lang="nl-NL" dirty="0" err="1"/>
              <a:t>Silde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3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0" y="4787993"/>
            <a:ext cx="5292080" cy="3603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NL" sz="1400" dirty="0"/>
              <a:t>*</a:t>
            </a:r>
            <a:r>
              <a:rPr lang="nl-NL" sz="1400" dirty="0" err="1"/>
              <a:t>Footnote</a:t>
            </a:r>
            <a:endParaRPr lang="nl-NL" dirty="0"/>
          </a:p>
        </p:txBody>
      </p:sp>
      <p:sp>
        <p:nvSpPr>
          <p:cNvPr id="14" name="Tijdelijke aanduiding voor inhoud 8"/>
          <p:cNvSpPr>
            <a:spLocks noGrp="1"/>
          </p:cNvSpPr>
          <p:nvPr>
            <p:ph sz="quarter" idx="11" hasCustomPrompt="1"/>
          </p:nvPr>
        </p:nvSpPr>
        <p:spPr>
          <a:xfrm>
            <a:off x="6660232" y="4783138"/>
            <a:ext cx="2519000" cy="360362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NL" sz="1400" dirty="0"/>
              <a:t>*Reference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198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buClr>
                <a:srgbClr val="C00000"/>
              </a:buClr>
              <a:defRPr sz="2000"/>
            </a:lvl1pPr>
            <a:lvl2pPr>
              <a:defRPr sz="1800"/>
            </a:lvl2pPr>
            <a:lvl3pPr marL="1143000" indent="-228600">
              <a:buClr>
                <a:srgbClr val="C00000"/>
              </a:buClr>
              <a:buFont typeface="Courier New" panose="02070309020205020404" pitchFamily="49" charset="0"/>
              <a:buChar char="o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buClr>
                <a:srgbClr val="C00000"/>
              </a:buClr>
              <a:defRPr sz="2000"/>
            </a:lvl1pPr>
            <a:lvl2pPr>
              <a:defRPr sz="1800"/>
            </a:lvl2pPr>
            <a:lvl3pPr marL="1143000" indent="-228600">
              <a:buClr>
                <a:srgbClr val="C00000"/>
              </a:buClr>
              <a:buFont typeface="Courier New" panose="02070309020205020404" pitchFamily="49" charset="0"/>
              <a:buChar char="o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34" y="129548"/>
            <a:ext cx="1898650" cy="822325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116673" cy="931618"/>
          </a:xfrm>
        </p:spPr>
        <p:txBody>
          <a:bodyPr>
            <a:normAutofit/>
          </a:bodyPr>
          <a:lstStyle>
            <a:lvl1pPr>
              <a:defRPr sz="3300" b="1"/>
            </a:lvl1pPr>
          </a:lstStyle>
          <a:p>
            <a:r>
              <a:rPr lang="nl-NL" dirty="0" err="1"/>
              <a:t>Silde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5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0" y="4787993"/>
            <a:ext cx="5292080" cy="3603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NL" sz="1400" dirty="0"/>
              <a:t>*</a:t>
            </a:r>
            <a:r>
              <a:rPr lang="nl-NL" sz="1400" dirty="0" err="1"/>
              <a:t>Footnote</a:t>
            </a:r>
            <a:endParaRPr lang="nl-NL" dirty="0"/>
          </a:p>
        </p:txBody>
      </p:sp>
      <p:sp>
        <p:nvSpPr>
          <p:cNvPr id="16" name="Tijdelijke aanduiding voor inhoud 8"/>
          <p:cNvSpPr>
            <a:spLocks noGrp="1"/>
          </p:cNvSpPr>
          <p:nvPr>
            <p:ph sz="quarter" idx="11" hasCustomPrompt="1"/>
          </p:nvPr>
        </p:nvSpPr>
        <p:spPr>
          <a:xfrm>
            <a:off x="6660232" y="4783138"/>
            <a:ext cx="2519000" cy="360362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NL" sz="1400" dirty="0"/>
              <a:t>*Reference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027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buClr>
                <a:srgbClr val="C00000"/>
              </a:buClr>
              <a:defRPr sz="2000"/>
            </a:lvl1pPr>
            <a:lvl2pPr>
              <a:defRPr sz="1800"/>
            </a:lvl2pPr>
            <a:lvl3pPr marL="1143000" indent="-228600">
              <a:buClr>
                <a:srgbClr val="C00000"/>
              </a:buClr>
              <a:buFont typeface="Courier New" panose="02070309020205020404" pitchFamily="49" charset="0"/>
              <a:buChar char="o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buClr>
                <a:srgbClr val="C00000"/>
              </a:buClr>
              <a:defRPr sz="2000"/>
            </a:lvl1pPr>
            <a:lvl2pPr>
              <a:defRPr sz="1800"/>
            </a:lvl2pPr>
            <a:lvl3pPr marL="1143000" indent="-228600">
              <a:buClr>
                <a:srgbClr val="C00000"/>
              </a:buClr>
              <a:buFont typeface="Courier New" panose="02070309020205020404" pitchFamily="49" charset="0"/>
              <a:buChar char="o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1013697" y="-2604"/>
            <a:ext cx="7116673" cy="931618"/>
          </a:xfrm>
        </p:spPr>
        <p:txBody>
          <a:bodyPr>
            <a:normAutofit/>
          </a:bodyPr>
          <a:lstStyle>
            <a:lvl1pPr>
              <a:defRPr sz="3300" b="1"/>
            </a:lvl1pPr>
          </a:lstStyle>
          <a:p>
            <a:r>
              <a:rPr lang="nl-NL" dirty="0" err="1"/>
              <a:t>Silde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3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0" y="4787993"/>
            <a:ext cx="5292080" cy="3603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NL" sz="1400" dirty="0"/>
              <a:t>*</a:t>
            </a:r>
            <a:r>
              <a:rPr lang="nl-NL" sz="1400" dirty="0" err="1"/>
              <a:t>Footnote</a:t>
            </a:r>
            <a:endParaRPr lang="nl-NL" dirty="0"/>
          </a:p>
        </p:txBody>
      </p:sp>
      <p:sp>
        <p:nvSpPr>
          <p:cNvPr id="15" name="Tijdelijke aanduiding voor inhoud 8"/>
          <p:cNvSpPr>
            <a:spLocks noGrp="1"/>
          </p:cNvSpPr>
          <p:nvPr>
            <p:ph sz="quarter" idx="11" hasCustomPrompt="1"/>
          </p:nvPr>
        </p:nvSpPr>
        <p:spPr>
          <a:xfrm>
            <a:off x="6660232" y="4783138"/>
            <a:ext cx="2519000" cy="360362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NL" sz="1400" dirty="0"/>
              <a:t>*Reference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018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buClr>
                <a:srgbClr val="C00000"/>
              </a:buClr>
              <a:defRPr sz="2000"/>
            </a:lvl1pPr>
            <a:lvl2pPr>
              <a:defRPr sz="1800"/>
            </a:lvl2pPr>
            <a:lvl3pPr marL="1143000" indent="-228600">
              <a:buClr>
                <a:srgbClr val="C00000"/>
              </a:buClr>
              <a:buFont typeface="Courier New" panose="02070309020205020404" pitchFamily="49" charset="0"/>
              <a:buChar char="o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buClr>
                <a:srgbClr val="C00000"/>
              </a:buClr>
              <a:defRPr sz="2000"/>
            </a:lvl1pPr>
            <a:lvl2pPr>
              <a:defRPr sz="1800"/>
            </a:lvl2pPr>
            <a:lvl3pPr marL="1143000" indent="-228600">
              <a:buClr>
                <a:srgbClr val="C00000"/>
              </a:buClr>
              <a:buFont typeface="Courier New" panose="02070309020205020404" pitchFamily="49" charset="0"/>
              <a:buChar char="o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Rechthoek 9"/>
          <p:cNvSpPr/>
          <p:nvPr userDrawn="1"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34" y="129548"/>
            <a:ext cx="1898650" cy="822325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116673" cy="931618"/>
          </a:xfrm>
        </p:spPr>
        <p:txBody>
          <a:bodyPr>
            <a:normAutofit/>
          </a:bodyPr>
          <a:lstStyle>
            <a:lvl1pPr>
              <a:defRPr sz="3300" b="1"/>
            </a:lvl1pPr>
          </a:lstStyle>
          <a:p>
            <a:r>
              <a:rPr lang="nl-NL" dirty="0" err="1"/>
              <a:t>Silde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7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0" y="4787993"/>
            <a:ext cx="5292080" cy="3603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NL" sz="1400" dirty="0"/>
              <a:t>*</a:t>
            </a:r>
            <a:r>
              <a:rPr lang="nl-NL" sz="1400" dirty="0" err="1"/>
              <a:t>Footnote</a:t>
            </a:r>
            <a:endParaRPr lang="nl-NL" dirty="0"/>
          </a:p>
        </p:txBody>
      </p:sp>
      <p:sp>
        <p:nvSpPr>
          <p:cNvPr id="18" name="Tijdelijke aanduiding voor inhoud 8"/>
          <p:cNvSpPr>
            <a:spLocks noGrp="1"/>
          </p:cNvSpPr>
          <p:nvPr>
            <p:ph sz="quarter" idx="11" hasCustomPrompt="1"/>
          </p:nvPr>
        </p:nvSpPr>
        <p:spPr>
          <a:xfrm>
            <a:off x="6660232" y="4783138"/>
            <a:ext cx="2519000" cy="360362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NL" sz="1400" dirty="0"/>
              <a:t>*Reference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77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buClr>
                <a:srgbClr val="C00000"/>
              </a:buClr>
              <a:defRPr sz="2000"/>
            </a:lvl1pPr>
            <a:lvl2pPr>
              <a:defRPr sz="1800"/>
            </a:lvl2pPr>
            <a:lvl3pPr marL="1143000" indent="-228600">
              <a:buClr>
                <a:srgbClr val="C00000"/>
              </a:buClr>
              <a:buFont typeface="Courier New" panose="02070309020205020404" pitchFamily="49" charset="0"/>
              <a:buChar char="o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buClr>
                <a:srgbClr val="C00000"/>
              </a:buClr>
              <a:defRPr sz="2000"/>
            </a:lvl1pPr>
            <a:lvl2pPr>
              <a:defRPr sz="1800"/>
            </a:lvl2pPr>
            <a:lvl3pPr marL="1143000" indent="-228600">
              <a:buClr>
                <a:srgbClr val="C00000"/>
              </a:buClr>
              <a:buFont typeface="Courier New" panose="02070309020205020404" pitchFamily="49" charset="0"/>
              <a:buChar char="o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Rechthoek 9"/>
          <p:cNvSpPr/>
          <p:nvPr userDrawn="1"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899592" y="-2604"/>
            <a:ext cx="7116673" cy="931618"/>
          </a:xfrm>
        </p:spPr>
        <p:txBody>
          <a:bodyPr>
            <a:normAutofit/>
          </a:bodyPr>
          <a:lstStyle>
            <a:lvl1pPr>
              <a:defRPr sz="3300" b="1"/>
            </a:lvl1pPr>
          </a:lstStyle>
          <a:p>
            <a:r>
              <a:rPr lang="nl-NL" dirty="0" err="1"/>
              <a:t>Silde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6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0" y="4787993"/>
            <a:ext cx="5292080" cy="3603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NL" sz="1400" dirty="0"/>
              <a:t>*</a:t>
            </a:r>
            <a:r>
              <a:rPr lang="nl-NL" sz="1400" dirty="0" err="1"/>
              <a:t>Footnote</a:t>
            </a:r>
            <a:endParaRPr lang="nl-NL" dirty="0"/>
          </a:p>
        </p:txBody>
      </p:sp>
      <p:sp>
        <p:nvSpPr>
          <p:cNvPr id="17" name="Tijdelijke aanduiding voor inhoud 8"/>
          <p:cNvSpPr>
            <a:spLocks noGrp="1"/>
          </p:cNvSpPr>
          <p:nvPr>
            <p:ph sz="quarter" idx="11" hasCustomPrompt="1"/>
          </p:nvPr>
        </p:nvSpPr>
        <p:spPr>
          <a:xfrm>
            <a:off x="6660232" y="4783138"/>
            <a:ext cx="2519000" cy="360362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NL" sz="1400" dirty="0"/>
              <a:t>*Reference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397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34" y="129548"/>
            <a:ext cx="1898650" cy="822325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116673" cy="931618"/>
          </a:xfrm>
        </p:spPr>
        <p:txBody>
          <a:bodyPr>
            <a:normAutofit/>
          </a:bodyPr>
          <a:lstStyle>
            <a:lvl1pPr>
              <a:defRPr sz="3300" b="1"/>
            </a:lvl1pPr>
          </a:lstStyle>
          <a:p>
            <a:r>
              <a:rPr lang="nl-NL" dirty="0" err="1"/>
              <a:t>Silde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0" name="Tijdelijke aanduiding voor inhoud 8"/>
          <p:cNvSpPr>
            <a:spLocks noGrp="1"/>
          </p:cNvSpPr>
          <p:nvPr>
            <p:ph sz="quarter" idx="10" hasCustomPrompt="1"/>
          </p:nvPr>
        </p:nvSpPr>
        <p:spPr>
          <a:xfrm>
            <a:off x="0" y="4787993"/>
            <a:ext cx="5292080" cy="3603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NL" sz="1400" dirty="0"/>
              <a:t>*</a:t>
            </a:r>
            <a:r>
              <a:rPr lang="nl-NL" sz="1400" dirty="0" err="1"/>
              <a:t>Footnote</a:t>
            </a:r>
            <a:endParaRPr lang="nl-NL" dirty="0"/>
          </a:p>
        </p:txBody>
      </p:sp>
      <p:sp>
        <p:nvSpPr>
          <p:cNvPr id="13" name="Tijdelijke aanduiding voor inhoud 8"/>
          <p:cNvSpPr>
            <a:spLocks noGrp="1"/>
          </p:cNvSpPr>
          <p:nvPr>
            <p:ph sz="quarter" idx="11" hasCustomPrompt="1"/>
          </p:nvPr>
        </p:nvSpPr>
        <p:spPr>
          <a:xfrm>
            <a:off x="6660232" y="4783138"/>
            <a:ext cx="2519000" cy="360362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NL" sz="1400" dirty="0"/>
              <a:t>*Reference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170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*footnote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hoi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8FB78-8FF5-4083-B757-C5836E17C1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557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8" r:id="rId4"/>
    <p:sldLayoutId id="2147483652" r:id="rId5"/>
    <p:sldLayoutId id="2147483659" r:id="rId6"/>
    <p:sldLayoutId id="2147483653" r:id="rId7"/>
    <p:sldLayoutId id="2147483660" r:id="rId8"/>
    <p:sldLayoutId id="2147483654" r:id="rId9"/>
    <p:sldLayoutId id="2147483661" r:id="rId10"/>
    <p:sldLayoutId id="2147483655" r:id="rId11"/>
    <p:sldLayoutId id="2147483657" r:id="rId12"/>
    <p:sldLayoutId id="2147483663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hyperlink" Target="https://www.google.nl/url?sa=i&amp;url=https://www.era-edta.org/en/&amp;psig=AOvVaw3wxqaQaJjMmyqUAG_NNsz9&amp;ust=1604605911176000&amp;source=images&amp;cd=vfe&amp;ved=0CAIQjRxqFwoTCODByobV6ewCFQAAAAAdAAAAABAD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1.png"/><Relationship Id="rId5" Type="http://schemas.openxmlformats.org/officeDocument/2006/relationships/hyperlink" Target="https://www.google.nl/url?sa=i&amp;url=https://actie.nierstichting.nl/&amp;psig=AOvVaw3EjUM_2ZU2-vtDLaKgElgP&amp;ust=1611264154842000&amp;source=images&amp;cd=vfe&amp;ved=0CAIQjRxqFwoTCMD_2vu4q-4CFQAAAAAdAAAAABAP" TargetMode="External"/><Relationship Id="rId10" Type="http://schemas.openxmlformats.org/officeDocument/2006/relationships/hyperlink" Target="https://www.google.nl/url?sa=i&amp;url=https://www.nvn.nl/&amp;psig=AOvVaw2BqjfWd679DrBU-sNwk7Rc&amp;ust=1611264080153000&amp;source=images&amp;cd=vfe&amp;ved=0CAIQjRxqFwoTCPjAv9a4q-4CFQAAAAAdAAAAABAD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COVID-19 in nierpatiënten </a:t>
            </a:r>
            <a:br>
              <a:rPr lang="nl-NL" dirty="0"/>
            </a:br>
            <a:r>
              <a:rPr lang="nl-NL" i="1" dirty="0"/>
              <a:t>Stand van zaken</a:t>
            </a:r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>
                <a:solidFill>
                  <a:schemeClr val="tx1"/>
                </a:solidFill>
              </a:rPr>
              <a:t>Lianne Messchendorp, MD, PhD</a:t>
            </a:r>
          </a:p>
          <a:p>
            <a:r>
              <a:rPr lang="nl-NL" dirty="0">
                <a:solidFill>
                  <a:schemeClr val="tx1"/>
                </a:solidFill>
              </a:rPr>
              <a:t>Postdoc/coördinator RECOVAC studies</a:t>
            </a:r>
          </a:p>
          <a:p>
            <a:r>
              <a:rPr lang="nl-NL" dirty="0">
                <a:solidFill>
                  <a:schemeClr val="tx1"/>
                </a:solidFill>
              </a:rPr>
              <a:t>Universitair Medisch Centrum Groningen</a:t>
            </a:r>
          </a:p>
          <a:p>
            <a:endParaRPr lang="nl-NL" dirty="0"/>
          </a:p>
          <a:p>
            <a:r>
              <a:rPr lang="nl-NL" b="1" dirty="0">
                <a:solidFill>
                  <a:schemeClr val="tx1"/>
                </a:solidFill>
              </a:rPr>
              <a:t>Namens de ERACODA en RECOVAC consortia</a:t>
            </a:r>
          </a:p>
        </p:txBody>
      </p:sp>
    </p:spTree>
    <p:extLst>
      <p:ext uri="{BB962C8B-B14F-4D97-AF65-F5344CB8AC3E}">
        <p14:creationId xmlns:p14="http://schemas.microsoft.com/office/powerpoint/2010/main" val="927071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83C0C10-AF26-46C6-B4CC-F08F783F8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754760" cy="339447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Nationale </a:t>
            </a:r>
            <a:r>
              <a:rPr lang="nl-NL" sz="1600" dirty="0" err="1"/>
              <a:t>registry</a:t>
            </a:r>
            <a:r>
              <a:rPr lang="nl-NL" sz="1600" dirty="0"/>
              <a:t> UK (Sept 2020-Aug 2021)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600" dirty="0"/>
              <a:t>43,418 </a:t>
            </a:r>
            <a:r>
              <a:rPr lang="nl-NL" sz="1600" dirty="0" err="1"/>
              <a:t>solid</a:t>
            </a:r>
            <a:r>
              <a:rPr lang="nl-NL" sz="1600" dirty="0"/>
              <a:t> </a:t>
            </a:r>
            <a:r>
              <a:rPr lang="nl-NL" sz="1600" dirty="0" err="1"/>
              <a:t>organ</a:t>
            </a:r>
            <a:r>
              <a:rPr lang="nl-NL" sz="1600" dirty="0"/>
              <a:t> transplant </a:t>
            </a:r>
            <a:r>
              <a:rPr lang="nl-NL" sz="1600" dirty="0" err="1"/>
              <a:t>recipients</a:t>
            </a:r>
            <a:endParaRPr lang="nl-NL" sz="1600" dirty="0"/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400" dirty="0"/>
              <a:t>7.1% ongevaccineerd, 90.3% volledig gevaccineerd</a:t>
            </a:r>
          </a:p>
          <a:p>
            <a:pPr marL="285750">
              <a:spcBef>
                <a:spcPts val="600"/>
              </a:spcBef>
            </a:pPr>
            <a:r>
              <a:rPr lang="nl-NL" sz="1600" dirty="0"/>
              <a:t>4147 infecties, echter meer kans op infectie wanneer gevaccineerd (!)</a:t>
            </a:r>
          </a:p>
          <a:p>
            <a:pPr marL="685800" lvl="1">
              <a:spcBef>
                <a:spcPts val="600"/>
              </a:spcBef>
            </a:pPr>
            <a:r>
              <a:rPr lang="nl-NL" sz="1400" dirty="0"/>
              <a:t>Gedrag (?)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8F125E-A2B4-4EA4-A467-CB069D73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>
                <a:sym typeface="Wingdings" panose="05000000000000000000" pitchFamily="2" charset="2"/>
              </a:rPr>
              <a:t>In hoeverre zijn patiënten na vaccinatie beschermd? - </a:t>
            </a:r>
            <a:r>
              <a:rPr lang="nl-NL" sz="2800" i="1" dirty="0">
                <a:sym typeface="Wingdings" panose="05000000000000000000" pitchFamily="2" charset="2"/>
              </a:rPr>
              <a:t>Transplantatie</a:t>
            </a:r>
            <a:endParaRPr lang="nl-NL" sz="2800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4F58FA2-639F-47D2-9F54-E3CE5F11BA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62500" lnSpcReduction="20000"/>
          </a:bodyPr>
          <a:lstStyle/>
          <a:p>
            <a:endParaRPr lang="sv-SE" sz="1400" dirty="0"/>
          </a:p>
          <a:p>
            <a:r>
              <a:rPr lang="sv-SE" sz="1400" dirty="0"/>
              <a:t>Callaghan et al, </a:t>
            </a:r>
            <a:r>
              <a:rPr lang="sv-SE" sz="1400" i="1" dirty="0"/>
              <a:t>Transplantation 2022</a:t>
            </a:r>
          </a:p>
          <a:p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4C3AE3AF-E6A3-4AFF-B271-50A978CADEE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Placeholder 1" descr="FIGURE 4.">
            <a:extLst>
              <a:ext uri="{FF2B5EF4-FFF2-40B4-BE49-F238E27FC236}">
                <a16:creationId xmlns:a16="http://schemas.microsoft.com/office/drawing/2014/main" id="{78B980B1-9640-4A29-9247-7016EEE67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200150"/>
            <a:ext cx="3660852" cy="367924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41B14EA-C9DF-4A04-850B-377C70DAC447}"/>
              </a:ext>
            </a:extLst>
          </p:cNvPr>
          <p:cNvSpPr txBox="1"/>
          <p:nvPr/>
        </p:nvSpPr>
        <p:spPr>
          <a:xfrm>
            <a:off x="5292080" y="1786550"/>
            <a:ext cx="273630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l-NL" sz="1100" dirty="0"/>
              <a:t>407 sterfte gevallen </a:t>
            </a:r>
          </a:p>
          <a:p>
            <a:pPr>
              <a:spcBef>
                <a:spcPts val="600"/>
              </a:spcBef>
            </a:pPr>
            <a:r>
              <a:rPr lang="nl-NL" sz="1100" dirty="0"/>
              <a:t>Gevaccineerd 8,2% </a:t>
            </a:r>
          </a:p>
          <a:p>
            <a:pPr>
              <a:spcBef>
                <a:spcPts val="600"/>
              </a:spcBef>
            </a:pPr>
            <a:r>
              <a:rPr lang="nl-NL" sz="1100" dirty="0"/>
              <a:t>Ongevaccineerd 10.4%</a:t>
            </a:r>
          </a:p>
          <a:p>
            <a:pPr>
              <a:spcBef>
                <a:spcPts val="600"/>
              </a:spcBef>
            </a:pPr>
            <a:r>
              <a:rPr lang="nl-NL" sz="1100" dirty="0"/>
              <a:t>Overall HR 0.8 </a:t>
            </a:r>
            <a:r>
              <a:rPr lang="nl-NL" sz="1100" dirty="0">
                <a:sym typeface="Wingdings" panose="05000000000000000000" pitchFamily="2" charset="2"/>
              </a:rPr>
              <a:t> 20% reductie in kans op overlijden wanneer gevaccineerd</a:t>
            </a:r>
            <a:endParaRPr lang="nl-NL" sz="1100" dirty="0"/>
          </a:p>
          <a:p>
            <a:pPr>
              <a:spcBef>
                <a:spcPts val="600"/>
              </a:spcBef>
            </a:pPr>
            <a:endParaRPr lang="nl-NL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6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55DE956F-45A1-40BA-B1BE-AEF4F6C81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987190"/>
            <a:ext cx="5832648" cy="1556308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1E3FAD6-8F42-46A8-A806-B3345621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3100">
                <a:sym typeface="Wingdings" panose="05000000000000000000" pitchFamily="2" charset="2"/>
              </a:rPr>
            </a:br>
            <a:r>
              <a:rPr lang="nl-NL" sz="3100">
                <a:sym typeface="Wingdings" panose="05000000000000000000" pitchFamily="2" charset="2"/>
              </a:rPr>
              <a:t>In hoeverre zijn patiënten na vaccinatie beschermd? - </a:t>
            </a:r>
            <a:r>
              <a:rPr lang="nl-NL" sz="3100" i="1">
                <a:sym typeface="Wingdings" panose="05000000000000000000" pitchFamily="2" charset="2"/>
              </a:rPr>
              <a:t>Dialyse</a:t>
            </a:r>
            <a:br>
              <a:rPr lang="nl-NL">
                <a:sym typeface="Wingdings" panose="05000000000000000000" pitchFamily="2" charset="2"/>
              </a:rPr>
            </a:b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1E27FB9-7092-4FFF-A9D6-786F807EAF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0DE365C-C9CD-4959-9A93-B80512EE683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sv-SE" sz="1400"/>
              <a:t>RENINE, </a:t>
            </a:r>
            <a:r>
              <a:rPr lang="sv-SE" sz="1400" i="1"/>
              <a:t>ongepublicieerde data</a:t>
            </a:r>
            <a:endParaRPr lang="nl-NL" sz="1400" i="1"/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41B8D31-0386-4CD7-9072-74610FDFA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574888"/>
            <a:ext cx="5734596" cy="140713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C76BD-7C37-44A2-9CE3-45BDC25BA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3" y="978638"/>
            <a:ext cx="5734597" cy="961531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57EEB472-02CA-4DE9-AA10-8590C4A9A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1" b="31674"/>
          <a:stretch/>
        </p:blipFill>
        <p:spPr bwMode="auto">
          <a:xfrm>
            <a:off x="7092280" y="91032"/>
            <a:ext cx="2025670" cy="7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9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C20E4F0-A6A4-4212-A5B8-1F44DB3D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 herhaald vaccineren zinvol?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C319651-EC71-4E75-9682-235EF176ED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343EB71-BB2F-40A2-9B0A-114A30B827F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/>
              <a:t>RECOVAC antistofstudie, </a:t>
            </a:r>
            <a:r>
              <a:rPr lang="nl-NL" i="1" dirty="0" err="1"/>
              <a:t>submitted</a:t>
            </a:r>
            <a:endParaRPr lang="nl-NL" i="1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E87D126-EE63-45CE-8C71-B83ADE03A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935284"/>
              </p:ext>
            </p:extLst>
          </p:nvPr>
        </p:nvGraphicFramePr>
        <p:xfrm>
          <a:off x="402697" y="1203598"/>
          <a:ext cx="8338606" cy="2883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Prism Project" r:id="rId4" imgW="9576000" imgH="3312000" progId="Prism5.Document">
                  <p:embed/>
                </p:oleObj>
              </mc:Choice>
              <mc:Fallback>
                <p:oleObj name="Prism Project" r:id="rId4" imgW="9576000" imgH="3312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2697" y="1203598"/>
                        <a:ext cx="8338606" cy="2883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raccolade 6">
            <a:extLst>
              <a:ext uri="{FF2B5EF4-FFF2-40B4-BE49-F238E27FC236}">
                <a16:creationId xmlns:a16="http://schemas.microsoft.com/office/drawing/2014/main" id="{B7633BD9-1341-46A1-BBF1-3BB733CCECE3}"/>
              </a:ext>
            </a:extLst>
          </p:cNvPr>
          <p:cNvSpPr/>
          <p:nvPr/>
        </p:nvSpPr>
        <p:spPr>
          <a:xfrm>
            <a:off x="3203848" y="2571750"/>
            <a:ext cx="288032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eraccolade 7">
            <a:extLst>
              <a:ext uri="{FF2B5EF4-FFF2-40B4-BE49-F238E27FC236}">
                <a16:creationId xmlns:a16="http://schemas.microsoft.com/office/drawing/2014/main" id="{9F9E514A-2F62-49E1-9B1B-FCB6FFC310AC}"/>
              </a:ext>
            </a:extLst>
          </p:cNvPr>
          <p:cNvSpPr/>
          <p:nvPr/>
        </p:nvSpPr>
        <p:spPr>
          <a:xfrm>
            <a:off x="3967579" y="2249690"/>
            <a:ext cx="288032" cy="14443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C220983-65C2-481B-A353-87474E65AEB7}"/>
              </a:ext>
            </a:extLst>
          </p:cNvPr>
          <p:cNvSpPr txBox="1"/>
          <p:nvPr/>
        </p:nvSpPr>
        <p:spPr>
          <a:xfrm>
            <a:off x="3421619" y="2957921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dirty="0"/>
              <a:t>54.6%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3743F04-7C97-46E8-ADF8-69E3D2F91AFC}"/>
              </a:ext>
            </a:extLst>
          </p:cNvPr>
          <p:cNvSpPr txBox="1"/>
          <p:nvPr/>
        </p:nvSpPr>
        <p:spPr>
          <a:xfrm>
            <a:off x="4271294" y="2817988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dirty="0"/>
              <a:t>72.4%</a:t>
            </a:r>
          </a:p>
        </p:txBody>
      </p:sp>
    </p:spTree>
    <p:extLst>
      <p:ext uri="{BB962C8B-B14F-4D97-AF65-F5344CB8AC3E}">
        <p14:creationId xmlns:p14="http://schemas.microsoft.com/office/powerpoint/2010/main" val="98572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D43690E-9F79-434F-AF92-B641864EB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850431-8691-4C42-A46E-92E84FB2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 herhaald vaccineren zinvol?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32B6665B-BAD1-4CFC-BE69-BAA7D7EB013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48B6BD8-588A-4849-A180-15FFC74C726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60232" y="4783138"/>
            <a:ext cx="2519000" cy="360362"/>
          </a:xfrm>
        </p:spPr>
        <p:txBody>
          <a:bodyPr>
            <a:normAutofit fontScale="70000" lnSpcReduction="20000"/>
          </a:bodyPr>
          <a:lstStyle/>
          <a:p>
            <a:r>
              <a:rPr lang="nl-NL" dirty="0" err="1"/>
              <a:t>Butt</a:t>
            </a:r>
            <a:r>
              <a:rPr lang="nl-NL" dirty="0"/>
              <a:t> et al</a:t>
            </a:r>
            <a:r>
              <a:rPr lang="nl-NL" i="1" dirty="0"/>
              <a:t>, </a:t>
            </a:r>
            <a:r>
              <a:rPr lang="nl-NL" i="1" dirty="0" err="1"/>
              <a:t>Clinical</a:t>
            </a:r>
            <a:r>
              <a:rPr lang="nl-NL" i="1" dirty="0"/>
              <a:t> </a:t>
            </a:r>
            <a:r>
              <a:rPr lang="nl-NL" i="1" dirty="0" err="1"/>
              <a:t>Infectious</a:t>
            </a:r>
            <a:r>
              <a:rPr lang="nl-NL" i="1" dirty="0"/>
              <a:t> </a:t>
            </a:r>
            <a:r>
              <a:rPr lang="nl-NL" i="1" dirty="0" err="1"/>
              <a:t>Diseases</a:t>
            </a:r>
            <a:r>
              <a:rPr lang="nl-NL" dirty="0"/>
              <a:t>, 2022</a:t>
            </a:r>
          </a:p>
        </p:txBody>
      </p:sp>
      <p:pic>
        <p:nvPicPr>
          <p:cNvPr id="6" name="New picture">
            <a:extLst>
              <a:ext uri="{FF2B5EF4-FFF2-40B4-BE49-F238E27FC236}">
                <a16:creationId xmlns:a16="http://schemas.microsoft.com/office/drawing/2014/main" id="{5AF3E463-E2A6-414F-BAC7-E96329B4FD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7584" y="1347614"/>
            <a:ext cx="6480720" cy="316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61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3515D76-BCAA-45B6-8B0F-7B58D312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ym typeface="Wingdings" panose="05000000000000000000" pitchFamily="2" charset="2"/>
              </a:rPr>
              <a:t>In hoeverre is </a:t>
            </a:r>
            <a:r>
              <a:rPr lang="nl-NL" dirty="0" err="1">
                <a:sym typeface="Wingdings" panose="05000000000000000000" pitchFamily="2" charset="2"/>
              </a:rPr>
              <a:t>serorespons</a:t>
            </a:r>
            <a:r>
              <a:rPr lang="nl-NL" dirty="0">
                <a:sym typeface="Wingdings" panose="05000000000000000000" pitchFamily="2" charset="2"/>
              </a:rPr>
              <a:t> een goede maat voor bescherming?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FB59C34-5B91-4D10-93DC-3BC9F2FC90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74E13A4-6245-4CA1-8A46-087113796B8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28184" y="4783138"/>
            <a:ext cx="2951048" cy="360362"/>
          </a:xfrm>
        </p:spPr>
        <p:txBody>
          <a:bodyPr>
            <a:normAutofit fontScale="92500"/>
          </a:bodyPr>
          <a:lstStyle/>
          <a:p>
            <a:r>
              <a:rPr lang="nl-NL" dirty="0"/>
              <a:t>RECOVAC antistofstudie, </a:t>
            </a:r>
            <a:r>
              <a:rPr lang="nl-NL" i="1" dirty="0"/>
              <a:t>in </a:t>
            </a:r>
            <a:r>
              <a:rPr lang="nl-NL" i="1" dirty="0" err="1"/>
              <a:t>preparation</a:t>
            </a:r>
            <a:endParaRPr lang="nl-NL" i="1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F54EBF5-8D6A-4502-8C59-73FF514A21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263002"/>
              </p:ext>
            </p:extLst>
          </p:nvPr>
        </p:nvGraphicFramePr>
        <p:xfrm>
          <a:off x="395536" y="1203598"/>
          <a:ext cx="6070600" cy="408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Document" r:id="rId3" imgW="5754945" imgH="3871788" progId="Word.Document.12">
                  <p:embed/>
                </p:oleObj>
              </mc:Choice>
              <mc:Fallback>
                <p:oleObj name="Document" r:id="rId3" imgW="5754945" imgH="38717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203598"/>
                        <a:ext cx="6070600" cy="408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014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3515D76-BCAA-45B6-8B0F-7B58D312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ym typeface="Wingdings" panose="05000000000000000000" pitchFamily="2" charset="2"/>
              </a:rPr>
              <a:t>In hoeverre is </a:t>
            </a:r>
            <a:r>
              <a:rPr lang="nl-NL" dirty="0" err="1">
                <a:sym typeface="Wingdings" panose="05000000000000000000" pitchFamily="2" charset="2"/>
              </a:rPr>
              <a:t>serorespons</a:t>
            </a:r>
            <a:r>
              <a:rPr lang="nl-NL" dirty="0">
                <a:sym typeface="Wingdings" panose="05000000000000000000" pitchFamily="2" charset="2"/>
              </a:rPr>
              <a:t> een goede maat voor bescherming?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FB59C34-5B91-4D10-93DC-3BC9F2FC90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74E13A4-6245-4CA1-8A46-087113796B8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28184" y="4783138"/>
            <a:ext cx="2951048" cy="360362"/>
          </a:xfrm>
        </p:spPr>
        <p:txBody>
          <a:bodyPr>
            <a:normAutofit fontScale="92500"/>
          </a:bodyPr>
          <a:lstStyle/>
          <a:p>
            <a:r>
              <a:rPr lang="nl-NL" dirty="0"/>
              <a:t>RECOVAC antistofstudie, </a:t>
            </a:r>
            <a:r>
              <a:rPr lang="nl-NL" i="1" dirty="0"/>
              <a:t>in </a:t>
            </a:r>
            <a:r>
              <a:rPr lang="nl-NL" i="1" dirty="0" err="1"/>
              <a:t>preparation</a:t>
            </a:r>
            <a:endParaRPr lang="nl-NL" i="1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E279109-C1DF-4EDD-B305-FCDFE59E4D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906251"/>
              </p:ext>
            </p:extLst>
          </p:nvPr>
        </p:nvGraphicFramePr>
        <p:xfrm>
          <a:off x="1259632" y="1491630"/>
          <a:ext cx="6047932" cy="2976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Prism Project" r:id="rId3" imgW="9288000" imgH="4572000" progId="Prism5.Document">
                  <p:embed/>
                </p:oleObj>
              </mc:Choice>
              <mc:Fallback>
                <p:oleObj name="Prism Project" r:id="rId3" imgW="9288000" imgH="4572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1491630"/>
                        <a:ext cx="6047932" cy="2976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1BBB7A44-912E-4EB1-83A5-057D7DB31630}"/>
              </a:ext>
            </a:extLst>
          </p:cNvPr>
          <p:cNvSpPr txBox="1"/>
          <p:nvPr/>
        </p:nvSpPr>
        <p:spPr>
          <a:xfrm>
            <a:off x="5730048" y="3147814"/>
            <a:ext cx="315503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nl-NL" sz="1400" dirty="0"/>
              <a:t>Echter data ten tijde van de delta variant</a:t>
            </a:r>
          </a:p>
          <a:p>
            <a:pPr algn="r"/>
            <a:r>
              <a:rPr lang="nl-NL" sz="1400" dirty="0"/>
              <a:t>Voor </a:t>
            </a:r>
            <a:r>
              <a:rPr lang="nl-NL" sz="1400" dirty="0" err="1"/>
              <a:t>Omikron</a:t>
            </a:r>
            <a:r>
              <a:rPr lang="nl-NL" sz="1400" dirty="0"/>
              <a:t> waarschijnlijk anders</a:t>
            </a:r>
          </a:p>
        </p:txBody>
      </p:sp>
    </p:spTree>
    <p:extLst>
      <p:ext uri="{BB962C8B-B14F-4D97-AF65-F5344CB8AC3E}">
        <p14:creationId xmlns:p14="http://schemas.microsoft.com/office/powerpoint/2010/main" val="264375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73FD6A0-1BEA-4901-B9EF-87921C160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19256" cy="31718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dirty="0" err="1"/>
              <a:t>Omikron</a:t>
            </a:r>
            <a:r>
              <a:rPr lang="nl-NL" dirty="0"/>
              <a:t> infectie in 145/1121 (12.9%) dialyse patiënten</a:t>
            </a:r>
            <a:r>
              <a:rPr lang="nl-NL" baseline="30000" dirty="0"/>
              <a:t>1</a:t>
            </a:r>
            <a:r>
              <a:rPr lang="nl-NL" dirty="0"/>
              <a:t>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dirty="0"/>
              <a:t>Vaccin effectiviteit (VE) van booster vaccinatie was 58%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dirty="0"/>
              <a:t>Eerdere infectie was geassocieerd met verminderde kans op krijgen van infectie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dirty="0"/>
              <a:t>Vier patiënten overleden (2.8%) (=lager dan eerdere golven 10-15%)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347 SOT recipients met COVID-19 </a:t>
            </a:r>
            <a:r>
              <a:rPr lang="en-US" dirty="0" err="1"/>
              <a:t>gedurende</a:t>
            </a:r>
            <a:r>
              <a:rPr lang="en-US" dirty="0"/>
              <a:t> de </a:t>
            </a:r>
            <a:r>
              <a:rPr lang="en-US" dirty="0" err="1"/>
              <a:t>Omikron</a:t>
            </a:r>
            <a:r>
              <a:rPr lang="en-US" dirty="0"/>
              <a:t> golf</a:t>
            </a:r>
            <a:r>
              <a:rPr lang="en-US" baseline="30000" dirty="0"/>
              <a:t>2</a:t>
            </a:r>
            <a:endParaRPr lang="en-US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Afname</a:t>
            </a:r>
            <a:r>
              <a:rPr lang="en-US" dirty="0"/>
              <a:t> </a:t>
            </a:r>
            <a:r>
              <a:rPr lang="en-US" dirty="0" err="1"/>
              <a:t>ziekenhuisopname</a:t>
            </a:r>
            <a:r>
              <a:rPr lang="en-US" dirty="0"/>
              <a:t> (26% vs 60%)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Afname</a:t>
            </a:r>
            <a:r>
              <a:rPr lang="en-US" dirty="0"/>
              <a:t> in </a:t>
            </a:r>
            <a:r>
              <a:rPr lang="en-US" dirty="0" err="1"/>
              <a:t>mortaliteit</a:t>
            </a:r>
            <a:r>
              <a:rPr lang="en-US" dirty="0"/>
              <a:t> (2% vs 10%)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Ondanks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besmettingen</a:t>
            </a:r>
            <a:r>
              <a:rPr lang="en-US" dirty="0"/>
              <a:t>, </a:t>
            </a:r>
            <a:r>
              <a:rPr lang="en-US" dirty="0" err="1"/>
              <a:t>lagere</a:t>
            </a:r>
            <a:r>
              <a:rPr lang="en-US" dirty="0"/>
              <a:t> </a:t>
            </a:r>
            <a:r>
              <a:rPr lang="en-US" dirty="0" err="1"/>
              <a:t>mortaliteit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Case fatality rate lager!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>
              <a:spcBef>
                <a:spcPts val="600"/>
              </a:spcBef>
            </a:pPr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27CA6A2-6531-4E87-A8AC-88BB07833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Omikron</a:t>
            </a:r>
            <a:r>
              <a:rPr lang="nl-NL" dirty="0"/>
              <a:t> variant echter milder beloop</a:t>
            </a:r>
            <a:br>
              <a:rPr lang="nl-NL" dirty="0"/>
            </a:br>
            <a:r>
              <a:rPr lang="nl-NL" i="1" dirty="0"/>
              <a:t>Ook in dialyse en </a:t>
            </a:r>
            <a:r>
              <a:rPr lang="nl-NL" i="1" dirty="0" err="1"/>
              <a:t>Ntx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F1222CF-3C9E-498E-8C7B-2751904812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B17EF7C-51E9-470D-8157-5B0C6858AF3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sz="1400" baseline="30000" dirty="0"/>
              <a:t>1</a:t>
            </a:r>
            <a:r>
              <a:rPr lang="sv-SE" sz="1400" dirty="0"/>
              <a:t>Spensley </a:t>
            </a:r>
            <a:r>
              <a:rPr lang="sv-SE" sz="1400" i="1" dirty="0"/>
              <a:t>et al, </a:t>
            </a:r>
            <a:r>
              <a:rPr lang="sv-SE" i="1" dirty="0"/>
              <a:t>KI reports</a:t>
            </a:r>
            <a:r>
              <a:rPr lang="sv-SE" sz="1400" i="1" dirty="0"/>
              <a:t> 2022</a:t>
            </a:r>
          </a:p>
          <a:p>
            <a:r>
              <a:rPr lang="sv-SE" sz="1400" baseline="30000" dirty="0"/>
              <a:t>2</a:t>
            </a:r>
            <a:r>
              <a:rPr lang="sv-SE" sz="1400" dirty="0"/>
              <a:t>Cochran </a:t>
            </a:r>
            <a:r>
              <a:rPr lang="sv-SE" sz="1400" i="1" dirty="0"/>
              <a:t>et al , Transplantation 2022</a:t>
            </a:r>
          </a:p>
          <a:p>
            <a:endParaRPr lang="nl-NL" sz="1400" i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6977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9C4519D-E4B9-413D-8198-88D258BEB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/>
              <a:t>Moderna/Pfizer – </a:t>
            </a:r>
            <a:r>
              <a:rPr lang="nl-NL" dirty="0" err="1"/>
              <a:t>Omikron</a:t>
            </a:r>
            <a:r>
              <a:rPr lang="nl-NL" dirty="0"/>
              <a:t> specifiek vaccin meer </a:t>
            </a:r>
            <a:r>
              <a:rPr lang="nl-NL" dirty="0" err="1"/>
              <a:t>immunogeniciteit</a:t>
            </a:r>
            <a:r>
              <a:rPr lang="nl-NL" dirty="0"/>
              <a:t> tegen </a:t>
            </a:r>
            <a:r>
              <a:rPr lang="nl-NL" dirty="0" err="1"/>
              <a:t>Omikron</a:t>
            </a:r>
            <a:endParaRPr lang="nl-NL" dirty="0"/>
          </a:p>
          <a:p>
            <a:pPr lvl="1"/>
            <a:r>
              <a:rPr lang="nl-NL" dirty="0"/>
              <a:t>Onduidelijk of dit ook leidt tot een betere bescherming tegen </a:t>
            </a:r>
            <a:r>
              <a:rPr lang="nl-NL" dirty="0" err="1"/>
              <a:t>Omikron</a:t>
            </a:r>
            <a:endParaRPr lang="nl-NL" dirty="0"/>
          </a:p>
          <a:p>
            <a:pPr lvl="1"/>
            <a:r>
              <a:rPr lang="nl-NL" dirty="0"/>
              <a:t>Onduidelijk of het ook tegen andere varianten beschermt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Huidige vaccins hebben zich al ‘bewezen’ effectief te zijn; ook tegen andere varianten en zijn daarnaast ook veilig</a:t>
            </a:r>
          </a:p>
          <a:p>
            <a:pPr lvl="1"/>
            <a:r>
              <a:rPr lang="nl-NL" dirty="0"/>
              <a:t>Wellicht jaarlijkse aanpassing aan vaccin op basis van varianten (net zoals bij influenza)</a:t>
            </a:r>
          </a:p>
          <a:p>
            <a:endParaRPr lang="nl-NL" dirty="0"/>
          </a:p>
          <a:p>
            <a:r>
              <a:rPr lang="nl-NL" dirty="0"/>
              <a:t>Besmettingen nemen op dit moment toe - R getal op dit moment 1.25</a:t>
            </a:r>
            <a:r>
              <a:rPr lang="nl-NL" baseline="30000" dirty="0"/>
              <a:t>1</a:t>
            </a:r>
            <a:endParaRPr lang="nl-NL" dirty="0"/>
          </a:p>
          <a:p>
            <a:endParaRPr lang="nl-NL" dirty="0"/>
          </a:p>
          <a:p>
            <a:r>
              <a:rPr lang="nl-NL" dirty="0"/>
              <a:t>Patiënten zijn net opgeroepen voor 5</a:t>
            </a:r>
            <a:r>
              <a:rPr lang="nl-NL" baseline="30000" dirty="0"/>
              <a:t>e</a:t>
            </a:r>
            <a:r>
              <a:rPr lang="nl-NL" dirty="0"/>
              <a:t> booster</a:t>
            </a:r>
            <a:br>
              <a:rPr lang="nl-NL" dirty="0"/>
            </a:br>
            <a:endParaRPr lang="nl-NL" dirty="0"/>
          </a:p>
          <a:p>
            <a:r>
              <a:rPr lang="nl-NL" dirty="0"/>
              <a:t>In najaar waarschijnlijk opnieuw vaccinatie met ‘regulier’ vaccin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B36291-83AA-479F-9904-3BFC00D5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Omikron</a:t>
            </a:r>
            <a:r>
              <a:rPr lang="nl-NL" dirty="0"/>
              <a:t> specifieke vaccins?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2847F78-C382-4F86-B5B6-E4D3221DA10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6330D39-4737-42AB-889F-E39F4DADCB8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baseline="30000" dirty="0"/>
              <a:t>1</a:t>
            </a:r>
            <a:r>
              <a:rPr lang="nl-NL" dirty="0"/>
              <a:t>Corona Dashboard RIVM</a:t>
            </a:r>
          </a:p>
        </p:txBody>
      </p:sp>
    </p:spTree>
    <p:extLst>
      <p:ext uri="{BB962C8B-B14F-4D97-AF65-F5344CB8AC3E}">
        <p14:creationId xmlns:p14="http://schemas.microsoft.com/office/powerpoint/2010/main" val="3435391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E76D925-7D46-43B3-A495-B18317D3A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Goede immuun respons na COVID-19 vaccinatie in patiënten met CKD G4/5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Verminderde immuun respons na COVID-19 vaccinatie in met name </a:t>
            </a:r>
            <a:r>
              <a:rPr lang="nl-NL" dirty="0" err="1"/>
              <a:t>Ntx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(Herhaald) vaccineren is zinvol</a:t>
            </a:r>
          </a:p>
          <a:p>
            <a:pPr lvl="1"/>
            <a:r>
              <a:rPr lang="nl-NL" dirty="0"/>
              <a:t>Andere vaccinatie strategieën worden nu niet geadviseerd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Serorespons is geassocieerd met de ernst van COVID-19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Echter op dit moment </a:t>
            </a:r>
            <a:r>
              <a:rPr lang="nl-NL" dirty="0" err="1"/>
              <a:t>serorespons</a:t>
            </a:r>
            <a:r>
              <a:rPr lang="nl-NL" dirty="0"/>
              <a:t> meten geen klinische consequenties</a:t>
            </a:r>
          </a:p>
          <a:p>
            <a:pPr lvl="1"/>
            <a:r>
              <a:rPr lang="nl-NL" dirty="0"/>
              <a:t>Derhalve geen standaard meting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In het najaar waarschijnlijk 6</a:t>
            </a:r>
            <a:r>
              <a:rPr lang="nl-NL" baseline="30000" dirty="0"/>
              <a:t>e</a:t>
            </a:r>
            <a:r>
              <a:rPr lang="nl-NL" dirty="0"/>
              <a:t> vaccinatie voor dialyse en </a:t>
            </a:r>
            <a:r>
              <a:rPr lang="nl-NL" dirty="0" err="1"/>
              <a:t>Ntx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Wacht advies af van RIVM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Nog veel onderzoek naar nieuwe therapieën</a:t>
            </a:r>
          </a:p>
          <a:p>
            <a:pPr lvl="1"/>
            <a:r>
              <a:rPr lang="nl-NL" dirty="0"/>
              <a:t>houd SWAB richtlijn in de gaten </a:t>
            </a:r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EA74E63-C786-41D7-B51C-B09243331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Conclusies en adviezen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68A079B-C864-4F53-87E2-5C16889788E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46617F9-3E5F-4B96-8CB4-470BCE1CAFB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93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03459" y="51470"/>
            <a:ext cx="7124252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nl-NL" sz="3000" b="1" dirty="0">
                <a:solidFill>
                  <a:schemeClr val="tx1"/>
                </a:solidFill>
              </a:rPr>
              <a:t>Partners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457200" y="1272159"/>
            <a:ext cx="8229600" cy="3747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199" y="1182481"/>
            <a:ext cx="5791201" cy="3837541"/>
          </a:xfrm>
        </p:spPr>
        <p:txBody>
          <a:bodyPr>
            <a:normAutofit fontScale="85000" lnSpcReduction="10000"/>
          </a:bodyPr>
          <a:lstStyle/>
          <a:p>
            <a:r>
              <a:rPr lang="nl-NL" sz="1800" dirty="0"/>
              <a:t>Alle </a:t>
            </a:r>
            <a:r>
              <a:rPr lang="nl-NL" sz="1800" dirty="0" err="1"/>
              <a:t>UMCs</a:t>
            </a:r>
            <a:r>
              <a:rPr lang="nl-NL" sz="1800" dirty="0"/>
              <a:t> en 7 </a:t>
            </a:r>
            <a:r>
              <a:rPr lang="nl-NL" sz="1800" dirty="0" err="1"/>
              <a:t>Santeon</a:t>
            </a:r>
            <a:r>
              <a:rPr lang="nl-NL" sz="1800" dirty="0"/>
              <a:t> ziekenhuizen</a:t>
            </a:r>
          </a:p>
          <a:p>
            <a:r>
              <a:rPr lang="nl-NL" sz="1800" dirty="0"/>
              <a:t>Alle </a:t>
            </a:r>
            <a:r>
              <a:rPr lang="nl-NL" sz="1800" dirty="0" err="1"/>
              <a:t>nefrologen</a:t>
            </a:r>
            <a:r>
              <a:rPr lang="nl-NL" sz="1800" dirty="0"/>
              <a:t> in Nederland</a:t>
            </a:r>
          </a:p>
          <a:p>
            <a:endParaRPr lang="nl-NL" sz="1800" dirty="0"/>
          </a:p>
          <a:p>
            <a:r>
              <a:rPr lang="nl-NL" sz="1800" dirty="0" err="1"/>
              <a:t>Nefrovisie</a:t>
            </a:r>
            <a:r>
              <a:rPr lang="nl-NL" sz="1800" dirty="0"/>
              <a:t>/RENINE</a:t>
            </a:r>
          </a:p>
          <a:p>
            <a:r>
              <a:rPr lang="nl-NL" sz="1800" dirty="0"/>
              <a:t>LONT/NOTR</a:t>
            </a:r>
          </a:p>
          <a:p>
            <a:endParaRPr lang="nl-NL" sz="1800" dirty="0"/>
          </a:p>
          <a:p>
            <a:r>
              <a:rPr lang="nl-NL" sz="1800" dirty="0"/>
              <a:t>Nierpatiënten Vereniging Nederland</a:t>
            </a:r>
          </a:p>
          <a:p>
            <a:r>
              <a:rPr lang="nl-NL" sz="1800" dirty="0"/>
              <a:t>Nederlandse Federatie voor Nefrologie</a:t>
            </a:r>
          </a:p>
          <a:p>
            <a:r>
              <a:rPr lang="nl-NL" sz="1800" dirty="0"/>
              <a:t>Nierstichting</a:t>
            </a:r>
          </a:p>
          <a:p>
            <a:r>
              <a:rPr lang="nl-NL" sz="1800"/>
              <a:t>Nieren.nl</a:t>
            </a:r>
            <a:endParaRPr lang="nl-NL" sz="1800" dirty="0"/>
          </a:p>
          <a:p>
            <a:endParaRPr lang="nl-NL" sz="1800" dirty="0"/>
          </a:p>
          <a:p>
            <a:r>
              <a:rPr lang="nl-NL" sz="1800" dirty="0"/>
              <a:t>RIVM/LAREB</a:t>
            </a:r>
          </a:p>
          <a:p>
            <a:r>
              <a:rPr lang="nl-NL" sz="1800" dirty="0"/>
              <a:t>ERA-EDTA</a:t>
            </a:r>
          </a:p>
          <a:p>
            <a:endParaRPr lang="nl-NL" sz="1800" dirty="0"/>
          </a:p>
          <a:p>
            <a:r>
              <a:rPr lang="nl-NL" sz="1800" dirty="0"/>
              <a:t>Andere COVID-19 vaccinatie onderzoeksgroepen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09" y="4488807"/>
            <a:ext cx="2276635" cy="531215"/>
          </a:xfrm>
          <a:prstGeom prst="rect">
            <a:avLst/>
          </a:prstGeom>
        </p:spPr>
      </p:pic>
      <p:grpSp>
        <p:nvGrpSpPr>
          <p:cNvPr id="23" name="Groep 22"/>
          <p:cNvGrpSpPr/>
          <p:nvPr/>
        </p:nvGrpSpPr>
        <p:grpSpPr>
          <a:xfrm>
            <a:off x="7279480" y="158495"/>
            <a:ext cx="1768708" cy="628893"/>
            <a:chOff x="7279480" y="158495"/>
            <a:chExt cx="1768708" cy="628893"/>
          </a:xfrm>
        </p:grpSpPr>
        <p:grpSp>
          <p:nvGrpSpPr>
            <p:cNvPr id="24" name="Groep 23"/>
            <p:cNvGrpSpPr/>
            <p:nvPr/>
          </p:nvGrpSpPr>
          <p:grpSpPr>
            <a:xfrm>
              <a:off x="7279480" y="158495"/>
              <a:ext cx="1768708" cy="628893"/>
              <a:chOff x="7088980" y="987170"/>
              <a:chExt cx="1768708" cy="628893"/>
            </a:xfrm>
          </p:grpSpPr>
          <p:sp>
            <p:nvSpPr>
              <p:cNvPr id="26" name="Tekstvak 25"/>
              <p:cNvSpPr txBox="1"/>
              <p:nvPr/>
            </p:nvSpPr>
            <p:spPr>
              <a:xfrm>
                <a:off x="7388237" y="1028405"/>
                <a:ext cx="146945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RECOVAC</a:t>
                </a:r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 rot="175582">
                <a:off x="8028766" y="1068943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8" name="Tekstvak 27"/>
              <p:cNvSpPr txBox="1"/>
              <p:nvPr/>
            </p:nvSpPr>
            <p:spPr>
              <a:xfrm rot="3823108">
                <a:off x="8081711" y="1116378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9" name="Tekstvak 28"/>
              <p:cNvSpPr txBox="1"/>
              <p:nvPr/>
            </p:nvSpPr>
            <p:spPr>
              <a:xfrm rot="18327322">
                <a:off x="7953483" y="1130306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 rot="15870590">
                <a:off x="7929102" y="1245102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 rot="6395089">
                <a:off x="8100656" y="1200798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32" name="Tekstvak 31"/>
              <p:cNvSpPr txBox="1"/>
              <p:nvPr/>
            </p:nvSpPr>
            <p:spPr>
              <a:xfrm rot="8703296">
                <a:off x="8062883" y="1268774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33" name="Tekstvak 32"/>
              <p:cNvSpPr txBox="1"/>
              <p:nvPr/>
            </p:nvSpPr>
            <p:spPr>
              <a:xfrm rot="12266178">
                <a:off x="7953965" y="1298215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088980" y="987170"/>
                <a:ext cx="364205" cy="628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5" name="Rechthoek 34"/>
              <p:cNvSpPr/>
              <p:nvPr/>
            </p:nvSpPr>
            <p:spPr>
              <a:xfrm>
                <a:off x="7269227" y="1439243"/>
                <a:ext cx="1551590" cy="175706"/>
              </a:xfrm>
              <a:prstGeom prst="rect">
                <a:avLst/>
              </a:prstGeom>
              <a:gradFill>
                <a:gsLst>
                  <a:gs pos="0">
                    <a:srgbClr val="D6000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Rechthoekige driehoek 35"/>
              <p:cNvSpPr/>
              <p:nvPr/>
            </p:nvSpPr>
            <p:spPr>
              <a:xfrm flipV="1">
                <a:off x="7239223" y="1431303"/>
                <a:ext cx="163299" cy="141576"/>
              </a:xfrm>
              <a:prstGeom prst="rtTriangl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5" name="Rechthoek 24"/>
            <p:cNvSpPr/>
            <p:nvPr/>
          </p:nvSpPr>
          <p:spPr>
            <a:xfrm>
              <a:off x="7549468" y="562669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2" name="Picture 10" descr="Voor wie kom jij in actie?">
            <a:hlinkClick r:id="rId5"/>
            <a:extLst>
              <a:ext uri="{FF2B5EF4-FFF2-40B4-BE49-F238E27FC236}">
                <a16:creationId xmlns:a16="http://schemas.microsoft.com/office/drawing/2014/main" id="{AF4D2AFC-8595-4A0F-B7FC-EFE95BA67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t="12636" r="3174" b="14403"/>
          <a:stretch/>
        </p:blipFill>
        <p:spPr bwMode="auto">
          <a:xfrm>
            <a:off x="6516216" y="3685332"/>
            <a:ext cx="990564" cy="61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ep 36">
            <a:extLst>
              <a:ext uri="{FF2B5EF4-FFF2-40B4-BE49-F238E27FC236}">
                <a16:creationId xmlns:a16="http://schemas.microsoft.com/office/drawing/2014/main" id="{1A277FEC-57F7-4D59-BC0B-55956A57E4A8}"/>
              </a:ext>
            </a:extLst>
          </p:cNvPr>
          <p:cNvGrpSpPr/>
          <p:nvPr/>
        </p:nvGrpSpPr>
        <p:grpSpPr>
          <a:xfrm>
            <a:off x="32392" y="112280"/>
            <a:ext cx="1998538" cy="792088"/>
            <a:chOff x="7124252" y="53273"/>
            <a:chExt cx="1998538" cy="792088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C216A35A-84D0-48A9-BEB3-654274CAD32B}"/>
                </a:ext>
              </a:extLst>
            </p:cNvPr>
            <p:cNvGrpSpPr/>
            <p:nvPr/>
          </p:nvGrpSpPr>
          <p:grpSpPr>
            <a:xfrm>
              <a:off x="7124252" y="53273"/>
              <a:ext cx="1998538" cy="792088"/>
              <a:chOff x="6893942" y="123478"/>
              <a:chExt cx="1998538" cy="792088"/>
            </a:xfrm>
          </p:grpSpPr>
          <p:pic>
            <p:nvPicPr>
              <p:cNvPr id="46" name="Picture 2" descr="Home Page - ERA-EDTA">
                <a:hlinkClick r:id="rId7"/>
                <a:extLst>
                  <a:ext uri="{FF2B5EF4-FFF2-40B4-BE49-F238E27FC236}">
                    <a16:creationId xmlns:a16="http://schemas.microsoft.com/office/drawing/2014/main" id="{A99A9B55-ED1B-4B13-A3F2-77ECE427BE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3942" y="123478"/>
                <a:ext cx="1111702" cy="792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E8AE9C2E-8019-4823-98E9-51264431977B}"/>
                  </a:ext>
                </a:extLst>
              </p:cNvPr>
              <p:cNvSpPr/>
              <p:nvPr/>
            </p:nvSpPr>
            <p:spPr>
              <a:xfrm>
                <a:off x="7373169" y="640016"/>
                <a:ext cx="1368152" cy="131533"/>
              </a:xfrm>
              <a:prstGeom prst="rect">
                <a:avLst/>
              </a:prstGeom>
              <a:solidFill>
                <a:srgbClr val="D60000"/>
              </a:solidFill>
              <a:ln w="3175">
                <a:solidFill>
                  <a:srgbClr val="D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43178781-05BC-4B34-890A-009BCDE758E4}"/>
                  </a:ext>
                </a:extLst>
              </p:cNvPr>
              <p:cNvSpPr/>
              <p:nvPr/>
            </p:nvSpPr>
            <p:spPr>
              <a:xfrm>
                <a:off x="7369994" y="648169"/>
                <a:ext cx="1368152" cy="131533"/>
              </a:xfrm>
              <a:prstGeom prst="rect">
                <a:avLst/>
              </a:prstGeom>
              <a:solidFill>
                <a:srgbClr val="D60000"/>
              </a:solidFill>
              <a:ln w="3175">
                <a:solidFill>
                  <a:srgbClr val="D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9444E6FF-DDEF-41B9-B414-6F572376B962}"/>
                  </a:ext>
                </a:extLst>
              </p:cNvPr>
              <p:cNvSpPr txBox="1"/>
              <p:nvPr/>
            </p:nvSpPr>
            <p:spPr>
              <a:xfrm>
                <a:off x="7934946" y="217552"/>
                <a:ext cx="95753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CODA</a:t>
                </a:r>
              </a:p>
            </p:txBody>
          </p: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A3D22A98-D460-4259-8761-38E87B606EFD}"/>
                  </a:ext>
                </a:extLst>
              </p:cNvPr>
              <p:cNvSpPr/>
              <p:nvPr/>
            </p:nvSpPr>
            <p:spPr>
              <a:xfrm>
                <a:off x="7261694" y="817207"/>
                <a:ext cx="769348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9056C447-4910-43F1-9956-A2ECF0E04A2E}"/>
                </a:ext>
              </a:extLst>
            </p:cNvPr>
            <p:cNvSpPr txBox="1"/>
            <p:nvPr/>
          </p:nvSpPr>
          <p:spPr>
            <a:xfrm rot="175582">
              <a:off x="8466942" y="187885"/>
              <a:ext cx="22955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E7289408-B123-4333-92C0-B98C788698BD}"/>
                </a:ext>
              </a:extLst>
            </p:cNvPr>
            <p:cNvSpPr txBox="1"/>
            <p:nvPr/>
          </p:nvSpPr>
          <p:spPr>
            <a:xfrm rot="3823108">
              <a:off x="8519887" y="235320"/>
              <a:ext cx="22955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C603643F-A1A0-4ECF-976E-611B7662A11A}"/>
                </a:ext>
              </a:extLst>
            </p:cNvPr>
            <p:cNvSpPr txBox="1"/>
            <p:nvPr/>
          </p:nvSpPr>
          <p:spPr>
            <a:xfrm rot="18327322">
              <a:off x="8391659" y="246073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b="1" dirty="0"/>
                <a:t>T</a:t>
              </a:r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9FD8C557-4442-404D-925C-9CD03FB8E840}"/>
                </a:ext>
              </a:extLst>
            </p:cNvPr>
            <p:cNvSpPr txBox="1"/>
            <p:nvPr/>
          </p:nvSpPr>
          <p:spPr>
            <a:xfrm rot="15870590">
              <a:off x="8370453" y="364044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6D865959-ACC0-4B15-8198-5A797C10A77B}"/>
                </a:ext>
              </a:extLst>
            </p:cNvPr>
            <p:cNvSpPr txBox="1"/>
            <p:nvPr/>
          </p:nvSpPr>
          <p:spPr>
            <a:xfrm rot="6395089">
              <a:off x="8538832" y="319740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b="1" dirty="0"/>
                <a:t>T</a:t>
              </a:r>
            </a:p>
          </p:txBody>
        </p:sp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9039D81D-7F23-4469-801E-BCAE45D1E0C9}"/>
                </a:ext>
              </a:extLst>
            </p:cNvPr>
            <p:cNvSpPr txBox="1"/>
            <p:nvPr/>
          </p:nvSpPr>
          <p:spPr>
            <a:xfrm rot="8703296">
              <a:off x="8501059" y="387716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2E142733-537D-43D7-8869-C8842DE4D05D}"/>
                </a:ext>
              </a:extLst>
            </p:cNvPr>
            <p:cNvSpPr txBox="1"/>
            <p:nvPr/>
          </p:nvSpPr>
          <p:spPr>
            <a:xfrm rot="12266178">
              <a:off x="8392141" y="417157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b="1" dirty="0"/>
                <a:t>T</a:t>
              </a:r>
            </a:p>
          </p:txBody>
        </p:sp>
      </p:grpSp>
      <p:pic>
        <p:nvPicPr>
          <p:cNvPr id="51" name="Picture 2" descr="Vacatures | Nederlandse Federatie voor Nefrologie">
            <a:extLst>
              <a:ext uri="{FF2B5EF4-FFF2-40B4-BE49-F238E27FC236}">
                <a16:creationId xmlns:a16="http://schemas.microsoft.com/office/drawing/2014/main" id="{F82CD446-957D-42ED-A0DE-20C81F08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255" y="1860974"/>
            <a:ext cx="944525" cy="65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NVN - Nierpatiënten Vereniging Nederland - Van en voor nierpatiënten -  Nierpatiënten Vereniging Nederland">
            <a:hlinkClick r:id="rId10"/>
            <a:extLst>
              <a:ext uri="{FF2B5EF4-FFF2-40B4-BE49-F238E27FC236}">
                <a16:creationId xmlns:a16="http://schemas.microsoft.com/office/drawing/2014/main" id="{CD6F0EC6-DE21-47E7-969E-16A929CD9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35116"/>
            <a:ext cx="1231738" cy="7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B0F7B79F-BF8D-4FCD-B348-88318C346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1" b="31674"/>
          <a:stretch/>
        </p:blipFill>
        <p:spPr bwMode="auto">
          <a:xfrm>
            <a:off x="6428480" y="1133840"/>
            <a:ext cx="1407210" cy="52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91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B97D522-B248-4426-8515-2A76E58E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Beloop COVID-19 bij patiënten met nierfalen</a:t>
            </a:r>
            <a:br>
              <a:rPr lang="nl-NL" sz="2400" i="1" dirty="0"/>
            </a:br>
            <a:r>
              <a:rPr lang="nl-NL" sz="2400" i="1" dirty="0"/>
              <a:t>Data eind 2020 – vóór vaccinatie</a:t>
            </a:r>
            <a:endParaRPr lang="nl-NL" sz="2400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9AA153B-9597-4AE7-AA6E-C859E45E065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sz="1400" dirty="0"/>
              <a:t>ERACODA: Europese studie geleid vanuit Nederland met gedetailleerde patiënten en  ziekte data (&gt;4500 dialyse en niertransplantatie patiënten met bewezen COVID-19)</a:t>
            </a:r>
          </a:p>
          <a:p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6F467F2-568B-41FB-BC52-A7C719CCCC3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sz="1400" dirty="0"/>
              <a:t>Hilbrands LB </a:t>
            </a:r>
            <a:r>
              <a:rPr lang="nl-NL" sz="1400" i="1" dirty="0"/>
              <a:t>et al</a:t>
            </a:r>
          </a:p>
          <a:p>
            <a:r>
              <a:rPr lang="nl-NL" sz="1400" i="1" dirty="0" err="1"/>
              <a:t>Nephrol</a:t>
            </a:r>
            <a:r>
              <a:rPr lang="nl-NL" sz="1400" i="1" dirty="0"/>
              <a:t> </a:t>
            </a:r>
            <a:r>
              <a:rPr lang="nl-NL" sz="1400" i="1" dirty="0" err="1"/>
              <a:t>Dial</a:t>
            </a:r>
            <a:r>
              <a:rPr lang="nl-NL" sz="1400" i="1" dirty="0"/>
              <a:t> Transplant 2020</a:t>
            </a:r>
          </a:p>
          <a:p>
            <a:endParaRPr lang="nl-NL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50FDF86-BD47-414B-8A6F-92DC3D41A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9622"/>
            <a:ext cx="4044340" cy="295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3D91AA4A-F13D-4B30-B020-3BB888E87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9622"/>
            <a:ext cx="4044340" cy="295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240EECD-EABF-45D6-87DD-47A6249906BF}"/>
              </a:ext>
            </a:extLst>
          </p:cNvPr>
          <p:cNvSpPr txBox="1"/>
          <p:nvPr/>
        </p:nvSpPr>
        <p:spPr>
          <a:xfrm>
            <a:off x="5408080" y="4390059"/>
            <a:ext cx="3417185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nl-NL" b="1" dirty="0">
                <a:solidFill>
                  <a:prstClr val="black"/>
                </a:solidFill>
              </a:rPr>
              <a:t>Algemene populatie 11.4%!!</a:t>
            </a:r>
            <a:endParaRPr lang="nl-NL" sz="1800" b="1" dirty="0">
              <a:solidFill>
                <a:prstClr val="black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E9E194B-16B1-4EBF-92A6-2F3BBA4A948F}"/>
              </a:ext>
            </a:extLst>
          </p:cNvPr>
          <p:cNvSpPr txBox="1"/>
          <p:nvPr/>
        </p:nvSpPr>
        <p:spPr>
          <a:xfrm>
            <a:off x="971600" y="1779662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Percentage patiënten</a:t>
            </a:r>
          </a:p>
          <a:p>
            <a:pPr algn="ctr"/>
            <a:r>
              <a:rPr lang="nl-NL" sz="1600" b="1" dirty="0"/>
              <a:t>opgenomen op Intensive Care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8B23EFB-A82C-4BA1-ADC1-81D541827D1D}"/>
              </a:ext>
            </a:extLst>
          </p:cNvPr>
          <p:cNvSpPr txBox="1"/>
          <p:nvPr/>
        </p:nvSpPr>
        <p:spPr>
          <a:xfrm>
            <a:off x="2915816" y="3162682"/>
            <a:ext cx="1620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Niertransplantatie 21%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27F2A62-742B-4F18-8411-B6AF85CB0997}"/>
              </a:ext>
            </a:extLst>
          </p:cNvPr>
          <p:cNvSpPr txBox="1"/>
          <p:nvPr/>
        </p:nvSpPr>
        <p:spPr>
          <a:xfrm>
            <a:off x="3419872" y="3662903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Dialyse 12%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E425D72-D706-4275-A8B4-8F710EF8570E}"/>
              </a:ext>
            </a:extLst>
          </p:cNvPr>
          <p:cNvSpPr txBox="1"/>
          <p:nvPr/>
        </p:nvSpPr>
        <p:spPr>
          <a:xfrm>
            <a:off x="7812360" y="3086839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Dialyse 25%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66765D8-D25E-4F76-B601-7CB78F1B35B5}"/>
              </a:ext>
            </a:extLst>
          </p:cNvPr>
          <p:cNvSpPr txBox="1"/>
          <p:nvPr/>
        </p:nvSpPr>
        <p:spPr>
          <a:xfrm>
            <a:off x="7308304" y="351888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Niertransplantatie 21%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BEEE85D-619A-44D9-BC25-7C2C4A8616A6}"/>
              </a:ext>
            </a:extLst>
          </p:cNvPr>
          <p:cNvSpPr txBox="1"/>
          <p:nvPr/>
        </p:nvSpPr>
        <p:spPr>
          <a:xfrm>
            <a:off x="5760132" y="1779662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Percentage overleden</a:t>
            </a:r>
          </a:p>
          <a:p>
            <a:pPr algn="ctr"/>
            <a:r>
              <a:rPr lang="nl-NL" sz="1600" b="1" dirty="0"/>
              <a:t>patiënten</a:t>
            </a:r>
          </a:p>
        </p:txBody>
      </p:sp>
    </p:spTree>
    <p:extLst>
      <p:ext uri="{BB962C8B-B14F-4D97-AF65-F5344CB8AC3E}">
        <p14:creationId xmlns:p14="http://schemas.microsoft.com/office/powerpoint/2010/main" val="31365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6E089BC-542B-4D37-B01B-CFB7B84E8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</a:rPr>
              <a:t>Beloop </a:t>
            </a:r>
            <a:r>
              <a:rPr lang="nl-NL" b="1" dirty="0">
                <a:latin typeface="Calibri" panose="020F0502020204030204" pitchFamily="34" charset="0"/>
              </a:rPr>
              <a:t>afhankelijk van leeftijd, conditie en andere risicofactoren</a:t>
            </a:r>
          </a:p>
          <a:p>
            <a:pPr lvl="1"/>
            <a:r>
              <a:rPr lang="nl-NL" dirty="0">
                <a:latin typeface="Calibri" panose="020F0502020204030204" pitchFamily="34" charset="0"/>
              </a:rPr>
              <a:t>Overgewicht</a:t>
            </a:r>
          </a:p>
          <a:p>
            <a:pPr lvl="1"/>
            <a:r>
              <a:rPr lang="nl-NL" dirty="0">
                <a:latin typeface="Calibri" panose="020F0502020204030204" pitchFamily="34" charset="0"/>
              </a:rPr>
              <a:t>Hypertensie</a:t>
            </a:r>
          </a:p>
          <a:p>
            <a:pPr lvl="1"/>
            <a:r>
              <a:rPr lang="nl-NL" dirty="0">
                <a:latin typeface="Calibri" panose="020F0502020204030204" pitchFamily="34" charset="0"/>
              </a:rPr>
              <a:t>Hart- en vaatziekten</a:t>
            </a:r>
          </a:p>
          <a:p>
            <a:pPr lvl="1"/>
            <a:r>
              <a:rPr lang="nl-NL" dirty="0">
                <a:latin typeface="Calibri" panose="020F0502020204030204" pitchFamily="34" charset="0"/>
              </a:rPr>
              <a:t>COPD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Echter:</a:t>
            </a:r>
          </a:p>
          <a:p>
            <a:pPr>
              <a:spcBef>
                <a:spcPts val="600"/>
              </a:spcBef>
              <a:buSzPct val="100000"/>
              <a:defRPr/>
            </a:pPr>
            <a:r>
              <a:rPr lang="nl-NL" dirty="0">
                <a:latin typeface="Calibri" panose="020F0502020204030204" pitchFamily="34" charset="0"/>
              </a:rPr>
              <a:t>Merendeel patiënten overleeft COVID-19, ook de oudsten!</a:t>
            </a:r>
          </a:p>
          <a:p>
            <a:pPr>
              <a:spcBef>
                <a:spcPts val="600"/>
              </a:spcBef>
              <a:buSzPct val="100000"/>
              <a:defRPr/>
            </a:pPr>
            <a:r>
              <a:rPr lang="nl-NL" dirty="0">
                <a:latin typeface="Calibri" panose="020F0502020204030204" pitchFamily="34" charset="0"/>
              </a:rPr>
              <a:t>In overlevenden uitkomst over het algemeen goed (lichamelijk en geestelijk)</a:t>
            </a:r>
            <a:r>
              <a:rPr lang="nl-NL" baseline="30000" dirty="0">
                <a:latin typeface="Calibri" panose="020F0502020204030204" pitchFamily="34" charset="0"/>
              </a:rPr>
              <a:t>1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A3641B-3362-4900-9D16-BE5CFBE02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/>
              <a:t>Beloop COVID-19 bij patiënten met nierfalen</a:t>
            </a:r>
            <a:br>
              <a:rPr lang="nl-NL" sz="2400" i="1" dirty="0"/>
            </a:br>
            <a:r>
              <a:rPr lang="nl-NL" sz="2400" i="1" dirty="0"/>
              <a:t>Data eind 2020 – vóór vaccinatie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4B94F44-84D0-4653-9376-AC81F7189FA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sz="1400" dirty="0"/>
              <a:t>ERACODA: Europese studie geleid vanuit Nederland met gedetailleerde patiënten en  ziekte data (&gt;4500 dialyse en niertransplantatie patiënten met bewezen COVID-19)</a:t>
            </a:r>
          </a:p>
          <a:p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B7F0FF8-2BA0-46D2-8D13-5F71DD1C306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baseline="30000" dirty="0"/>
              <a:t>1</a:t>
            </a:r>
            <a:r>
              <a:rPr lang="nl-NL" dirty="0"/>
              <a:t>Duivenvoorden et al. </a:t>
            </a:r>
            <a:r>
              <a:rPr lang="nl-NL" i="1" dirty="0" err="1"/>
              <a:t>Transplantation</a:t>
            </a:r>
            <a:r>
              <a:rPr lang="nl-NL" dirty="0"/>
              <a:t>, 2022</a:t>
            </a:r>
            <a:endParaRPr lang="nl-NL" baseline="30000" dirty="0"/>
          </a:p>
        </p:txBody>
      </p:sp>
    </p:spTree>
    <p:extLst>
      <p:ext uri="{BB962C8B-B14F-4D97-AF65-F5344CB8AC3E}">
        <p14:creationId xmlns:p14="http://schemas.microsoft.com/office/powerpoint/2010/main" val="265898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D6C924C-E300-4F05-AE8F-7F7B1904A6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/>
              <a:t>Veel middelen onderzocht</a:t>
            </a:r>
            <a:endParaRPr lang="nl-NL" sz="1100" dirty="0"/>
          </a:p>
          <a:p>
            <a:pPr marL="0" indent="0">
              <a:lnSpc>
                <a:spcPct val="90000"/>
              </a:lnSpc>
              <a:buNone/>
            </a:pPr>
            <a:endParaRPr lang="nl-NL" sz="1100" i="1" dirty="0"/>
          </a:p>
          <a:p>
            <a:pPr marL="0" indent="0">
              <a:lnSpc>
                <a:spcPct val="90000"/>
              </a:lnSpc>
              <a:buNone/>
            </a:pPr>
            <a:r>
              <a:rPr lang="nl-NL" sz="1600" i="1" dirty="0"/>
              <a:t>Antivirale middelen</a:t>
            </a:r>
          </a:p>
          <a:p>
            <a:pPr>
              <a:lnSpc>
                <a:spcPct val="90000"/>
              </a:lnSpc>
            </a:pPr>
            <a:r>
              <a:rPr lang="nl-NL" sz="1600" dirty="0"/>
              <a:t>Convalescent plasma</a:t>
            </a:r>
          </a:p>
          <a:p>
            <a:pPr>
              <a:lnSpc>
                <a:spcPct val="90000"/>
              </a:lnSpc>
            </a:pPr>
            <a:r>
              <a:rPr lang="nl-NL" sz="1600" dirty="0"/>
              <a:t>Monoklonale antistoffen</a:t>
            </a:r>
          </a:p>
          <a:p>
            <a:pPr>
              <a:lnSpc>
                <a:spcPct val="90000"/>
              </a:lnSpc>
            </a:pPr>
            <a:r>
              <a:rPr lang="nl-NL" sz="1600" dirty="0"/>
              <a:t>Remdesivir</a:t>
            </a:r>
          </a:p>
          <a:p>
            <a:pPr>
              <a:lnSpc>
                <a:spcPct val="90000"/>
              </a:lnSpc>
            </a:pPr>
            <a:r>
              <a:rPr lang="nl-NL" sz="1600" dirty="0"/>
              <a:t>Chloroquine en hydroxychloroquine</a:t>
            </a:r>
          </a:p>
          <a:p>
            <a:pPr>
              <a:lnSpc>
                <a:spcPct val="90000"/>
              </a:lnSpc>
            </a:pPr>
            <a:r>
              <a:rPr lang="nl-NL" sz="1600" dirty="0"/>
              <a:t>Azitromycine</a:t>
            </a:r>
          </a:p>
          <a:p>
            <a:pPr>
              <a:lnSpc>
                <a:spcPct val="90000"/>
              </a:lnSpc>
            </a:pPr>
            <a:r>
              <a:rPr lang="nl-NL" sz="1600" dirty="0" err="1"/>
              <a:t>Molnupiravir</a:t>
            </a:r>
            <a:endParaRPr lang="nl-NL" sz="1600" dirty="0"/>
          </a:p>
          <a:p>
            <a:pPr>
              <a:lnSpc>
                <a:spcPct val="90000"/>
              </a:lnSpc>
            </a:pPr>
            <a:r>
              <a:rPr lang="nl-NL" sz="1600" dirty="0" err="1"/>
              <a:t>Nirmatrelvir</a:t>
            </a:r>
            <a:r>
              <a:rPr lang="nl-NL" sz="1600" dirty="0"/>
              <a:t>/ritonavir (</a:t>
            </a:r>
            <a:r>
              <a:rPr lang="nl-NL" sz="1600" dirty="0" err="1"/>
              <a:t>Paxlovid</a:t>
            </a:r>
            <a:r>
              <a:rPr lang="nl-NL" sz="1600" dirty="0"/>
              <a:t>)</a:t>
            </a:r>
          </a:p>
          <a:p>
            <a:pPr>
              <a:lnSpc>
                <a:spcPct val="90000"/>
              </a:lnSpc>
            </a:pPr>
            <a:r>
              <a:rPr lang="nl-NL" sz="1600" dirty="0"/>
              <a:t>Lopinavir/ritonavir</a:t>
            </a:r>
          </a:p>
          <a:p>
            <a:pPr>
              <a:lnSpc>
                <a:spcPct val="90000"/>
              </a:lnSpc>
            </a:pPr>
            <a:r>
              <a:rPr lang="nl-NL" sz="1600" dirty="0" err="1"/>
              <a:t>Ribavrine</a:t>
            </a:r>
            <a:endParaRPr lang="nl-NL" sz="1600" dirty="0"/>
          </a:p>
          <a:p>
            <a:pPr>
              <a:lnSpc>
                <a:spcPct val="90000"/>
              </a:lnSpc>
            </a:pPr>
            <a:r>
              <a:rPr lang="nl-NL" sz="1600" dirty="0"/>
              <a:t>Favipiravir</a:t>
            </a:r>
          </a:p>
          <a:p>
            <a:pPr>
              <a:lnSpc>
                <a:spcPct val="90000"/>
              </a:lnSpc>
            </a:pPr>
            <a:r>
              <a:rPr lang="nl-NL" sz="1600" dirty="0" err="1"/>
              <a:t>Oseltamivir</a:t>
            </a:r>
            <a:endParaRPr lang="nl-NL" sz="1600" dirty="0"/>
          </a:p>
          <a:p>
            <a:pPr>
              <a:lnSpc>
                <a:spcPct val="90000"/>
              </a:lnSpc>
            </a:pPr>
            <a:r>
              <a:rPr lang="nl-NL" sz="1600" dirty="0" err="1"/>
              <a:t>Darunavir</a:t>
            </a:r>
            <a:endParaRPr lang="nl-NL" sz="1600" dirty="0"/>
          </a:p>
          <a:p>
            <a:pPr>
              <a:lnSpc>
                <a:spcPct val="90000"/>
              </a:lnSpc>
            </a:pPr>
            <a:r>
              <a:rPr lang="nl-NL" sz="1600" dirty="0" err="1"/>
              <a:t>Ivermectine</a:t>
            </a:r>
            <a:endParaRPr lang="nl-NL" sz="16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375570D-93FC-66A3-AD3D-F7E8D8879C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1800" i="1" dirty="0" err="1"/>
              <a:t>Immuun-modulatoren</a:t>
            </a:r>
            <a:endParaRPr lang="en-US" sz="1800" i="1" dirty="0"/>
          </a:p>
          <a:p>
            <a:r>
              <a:rPr lang="en-US" sz="1800" dirty="0" err="1"/>
              <a:t>Corticosteroïden</a:t>
            </a:r>
            <a:endParaRPr lang="en-US" sz="1800" dirty="0"/>
          </a:p>
          <a:p>
            <a:r>
              <a:rPr lang="en-US" sz="1800" dirty="0"/>
              <a:t>IL-6-remmers (</a:t>
            </a:r>
            <a:r>
              <a:rPr lang="en-US" sz="1800" dirty="0" err="1"/>
              <a:t>Toculizumab</a:t>
            </a:r>
            <a:r>
              <a:rPr lang="en-US" sz="1800" dirty="0"/>
              <a:t>)</a:t>
            </a:r>
          </a:p>
          <a:p>
            <a:r>
              <a:rPr lang="en-US" sz="1800" dirty="0"/>
              <a:t>IL-1-beta receptor antagonist (Anakinra)</a:t>
            </a:r>
          </a:p>
          <a:p>
            <a:r>
              <a:rPr lang="en-US" sz="1800" dirty="0" err="1"/>
              <a:t>Icatibant</a:t>
            </a:r>
            <a:endParaRPr lang="en-US" sz="1800" dirty="0"/>
          </a:p>
          <a:p>
            <a:r>
              <a:rPr lang="en-US" sz="1800" dirty="0" err="1"/>
              <a:t>Lanadelumab</a:t>
            </a:r>
            <a:endParaRPr lang="en-US" sz="1800" dirty="0"/>
          </a:p>
          <a:p>
            <a:r>
              <a:rPr lang="en-US" sz="1800" dirty="0" err="1"/>
              <a:t>Gimsilumab</a:t>
            </a:r>
            <a:endParaRPr lang="en-US" sz="1800" dirty="0"/>
          </a:p>
          <a:p>
            <a:r>
              <a:rPr lang="en-US" sz="1800" dirty="0" err="1"/>
              <a:t>Meplazumab</a:t>
            </a:r>
            <a:endParaRPr lang="en-US" sz="1800" dirty="0"/>
          </a:p>
          <a:p>
            <a:r>
              <a:rPr lang="en-US" sz="1800" dirty="0" err="1"/>
              <a:t>Ruxolitinib</a:t>
            </a:r>
            <a:endParaRPr lang="en-US" sz="1800" dirty="0"/>
          </a:p>
          <a:p>
            <a:r>
              <a:rPr lang="en-US" sz="1800" dirty="0"/>
              <a:t>Eculizumab</a:t>
            </a:r>
          </a:p>
          <a:p>
            <a:r>
              <a:rPr lang="en-US" sz="1800" dirty="0" err="1"/>
              <a:t>Barcitinib</a:t>
            </a:r>
            <a:endParaRPr lang="en-US" sz="1800" dirty="0"/>
          </a:p>
          <a:p>
            <a:r>
              <a:rPr lang="en-US" sz="1800" dirty="0"/>
              <a:t>Interferon</a:t>
            </a:r>
          </a:p>
          <a:p>
            <a:pPr lvl="1"/>
            <a:endParaRPr lang="en-US" i="1" dirty="0"/>
          </a:p>
        </p:txBody>
      </p:sp>
      <p:sp>
        <p:nvSpPr>
          <p:cNvPr id="18" name="Titel 2">
            <a:extLst>
              <a:ext uri="{FF2B5EF4-FFF2-40B4-BE49-F238E27FC236}">
                <a16:creationId xmlns:a16="http://schemas.microsoft.com/office/drawing/2014/main" id="{08D1F1FE-294E-4D90-9C20-11E90462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400" dirty="0"/>
              <a:t>Behandeling (ter voorkoming van) ernstige COVID-19 </a:t>
            </a:r>
            <a:r>
              <a:rPr lang="nl-NL" sz="2600" dirty="0"/>
              <a:t> </a:t>
            </a:r>
            <a:r>
              <a:rPr lang="nl-NL" sz="2400" i="1" dirty="0"/>
              <a:t>antivirale middelen en immuun-modulatoren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100DC7-7A45-4E1A-B0DE-628B32E03BB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C1B3D8A2-CB6E-4B90-2137-2D45EDDFAF3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/>
              <a:t>Leidraad</a:t>
            </a:r>
            <a:r>
              <a:rPr lang="en-US" dirty="0"/>
              <a:t> SWAB</a:t>
            </a:r>
          </a:p>
        </p:txBody>
      </p:sp>
    </p:spTree>
    <p:extLst>
      <p:ext uri="{BB962C8B-B14F-4D97-AF65-F5344CB8AC3E}">
        <p14:creationId xmlns:p14="http://schemas.microsoft.com/office/powerpoint/2010/main" val="173401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D6C924C-E300-4F05-AE8F-7F7B1904A6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/>
              <a:t>Veel middelen onderzocht</a:t>
            </a:r>
            <a:endParaRPr lang="nl-NL" sz="1100" dirty="0"/>
          </a:p>
          <a:p>
            <a:pPr marL="0" indent="0">
              <a:lnSpc>
                <a:spcPct val="90000"/>
              </a:lnSpc>
              <a:buNone/>
            </a:pPr>
            <a:endParaRPr lang="nl-NL" sz="1100" i="1" dirty="0"/>
          </a:p>
          <a:p>
            <a:pPr marL="0" indent="0">
              <a:lnSpc>
                <a:spcPct val="90000"/>
              </a:lnSpc>
              <a:buNone/>
            </a:pPr>
            <a:r>
              <a:rPr lang="nl-NL" sz="1600" i="1" dirty="0"/>
              <a:t>Antivirale middelen</a:t>
            </a:r>
          </a:p>
          <a:p>
            <a:pPr>
              <a:lnSpc>
                <a:spcPct val="90000"/>
              </a:lnSpc>
            </a:pPr>
            <a:r>
              <a:rPr lang="nl-NL" sz="1600" dirty="0">
                <a:solidFill>
                  <a:schemeClr val="bg1">
                    <a:lumMod val="75000"/>
                  </a:schemeClr>
                </a:solidFill>
              </a:rPr>
              <a:t>Convalescent plasma</a:t>
            </a:r>
          </a:p>
          <a:p>
            <a:pPr>
              <a:lnSpc>
                <a:spcPct val="90000"/>
              </a:lnSpc>
            </a:pPr>
            <a:r>
              <a:rPr lang="nl-NL" sz="1600" b="1" dirty="0"/>
              <a:t>Monoklonale antistoffen</a:t>
            </a:r>
          </a:p>
          <a:p>
            <a:pPr>
              <a:lnSpc>
                <a:spcPct val="90000"/>
              </a:lnSpc>
            </a:pPr>
            <a:r>
              <a:rPr lang="nl-NL" sz="1600" dirty="0">
                <a:solidFill>
                  <a:schemeClr val="bg1">
                    <a:lumMod val="75000"/>
                  </a:schemeClr>
                </a:solidFill>
              </a:rPr>
              <a:t>Remdesivir</a:t>
            </a:r>
          </a:p>
          <a:p>
            <a:pPr>
              <a:lnSpc>
                <a:spcPct val="90000"/>
              </a:lnSpc>
            </a:pPr>
            <a:r>
              <a:rPr lang="nl-NL" sz="1600" dirty="0">
                <a:solidFill>
                  <a:schemeClr val="bg1">
                    <a:lumMod val="75000"/>
                  </a:schemeClr>
                </a:solidFill>
              </a:rPr>
              <a:t>Chloroquine en hydroxychloroquine</a:t>
            </a:r>
          </a:p>
          <a:p>
            <a:pPr>
              <a:lnSpc>
                <a:spcPct val="90000"/>
              </a:lnSpc>
            </a:pPr>
            <a:r>
              <a:rPr lang="nl-NL" sz="1600" dirty="0">
                <a:solidFill>
                  <a:schemeClr val="bg1">
                    <a:lumMod val="75000"/>
                  </a:schemeClr>
                </a:solidFill>
              </a:rPr>
              <a:t>Azitromycine</a:t>
            </a:r>
          </a:p>
          <a:p>
            <a:pPr>
              <a:lnSpc>
                <a:spcPct val="90000"/>
              </a:lnSpc>
            </a:pPr>
            <a:r>
              <a:rPr lang="nl-NL" sz="1600" dirty="0" err="1">
                <a:solidFill>
                  <a:schemeClr val="bg1">
                    <a:lumMod val="75000"/>
                  </a:schemeClr>
                </a:solidFill>
              </a:rPr>
              <a:t>Molnupiravir</a:t>
            </a:r>
            <a:endParaRPr lang="nl-NL" sz="1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nl-NL" sz="1600" b="1" dirty="0" err="1"/>
              <a:t>Nirmatrelvir</a:t>
            </a:r>
            <a:r>
              <a:rPr lang="nl-NL" sz="1600" b="1" dirty="0"/>
              <a:t>/ritonavir (</a:t>
            </a:r>
            <a:r>
              <a:rPr lang="nl-NL" sz="1600" b="1" dirty="0" err="1"/>
              <a:t>Paxlovid</a:t>
            </a:r>
            <a:r>
              <a:rPr lang="nl-NL" sz="1600" b="1" dirty="0"/>
              <a:t>)</a:t>
            </a:r>
          </a:p>
          <a:p>
            <a:pPr>
              <a:lnSpc>
                <a:spcPct val="90000"/>
              </a:lnSpc>
            </a:pPr>
            <a:r>
              <a:rPr lang="nl-NL" sz="1600" dirty="0">
                <a:solidFill>
                  <a:schemeClr val="bg1">
                    <a:lumMod val="75000"/>
                  </a:schemeClr>
                </a:solidFill>
              </a:rPr>
              <a:t>Lopinavir/ritonavir</a:t>
            </a:r>
          </a:p>
          <a:p>
            <a:pPr>
              <a:lnSpc>
                <a:spcPct val="90000"/>
              </a:lnSpc>
            </a:pPr>
            <a:r>
              <a:rPr lang="nl-NL" sz="1600" dirty="0" err="1">
                <a:solidFill>
                  <a:schemeClr val="bg1">
                    <a:lumMod val="75000"/>
                  </a:schemeClr>
                </a:solidFill>
              </a:rPr>
              <a:t>Ribavrine</a:t>
            </a:r>
            <a:endParaRPr lang="nl-NL" sz="1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nl-NL" sz="1600" dirty="0">
                <a:solidFill>
                  <a:schemeClr val="bg1">
                    <a:lumMod val="75000"/>
                  </a:schemeClr>
                </a:solidFill>
              </a:rPr>
              <a:t>Favipiravir</a:t>
            </a:r>
          </a:p>
          <a:p>
            <a:pPr>
              <a:lnSpc>
                <a:spcPct val="90000"/>
              </a:lnSpc>
            </a:pPr>
            <a:r>
              <a:rPr lang="nl-NL" sz="1600" dirty="0" err="1">
                <a:solidFill>
                  <a:schemeClr val="bg1">
                    <a:lumMod val="75000"/>
                  </a:schemeClr>
                </a:solidFill>
              </a:rPr>
              <a:t>Oseltamivir</a:t>
            </a:r>
            <a:endParaRPr lang="nl-NL" sz="1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nl-NL" sz="1600" dirty="0" err="1">
                <a:solidFill>
                  <a:schemeClr val="bg1">
                    <a:lumMod val="75000"/>
                  </a:schemeClr>
                </a:solidFill>
              </a:rPr>
              <a:t>Darunavir</a:t>
            </a:r>
            <a:endParaRPr lang="nl-NL" sz="1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nl-NL" sz="1600" dirty="0" err="1">
                <a:solidFill>
                  <a:schemeClr val="bg1">
                    <a:lumMod val="75000"/>
                  </a:schemeClr>
                </a:solidFill>
              </a:rPr>
              <a:t>Ivermectine</a:t>
            </a:r>
            <a:endParaRPr lang="nl-NL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375570D-93FC-66A3-AD3D-F7E8D8879C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1800" i="1" dirty="0" err="1"/>
              <a:t>Immuun-modulatoren</a:t>
            </a:r>
            <a:endParaRPr lang="en-US" sz="1800" i="1" dirty="0"/>
          </a:p>
          <a:p>
            <a:r>
              <a:rPr lang="en-US" sz="1800" b="1" dirty="0" err="1"/>
              <a:t>Corticosteroïden</a:t>
            </a:r>
            <a:endParaRPr lang="en-US" sz="1800" b="1" dirty="0"/>
          </a:p>
          <a:p>
            <a:r>
              <a:rPr lang="en-US" sz="1800" b="1" dirty="0"/>
              <a:t>IL-6-remmers (Tocilizumab)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IL-1-beta receptor antagonist (Anakinra)</a:t>
            </a:r>
          </a:p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</a:rPr>
              <a:t>Icatibant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</a:rPr>
              <a:t>Lanadelumab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</a:rPr>
              <a:t>Gimsilumab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</a:rPr>
              <a:t>Meplazumab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</a:rPr>
              <a:t>Ruxolitinib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Eculizumab</a:t>
            </a:r>
          </a:p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</a:rPr>
              <a:t>Barcitinib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Interferon</a:t>
            </a:r>
          </a:p>
          <a:p>
            <a:pPr lvl="1"/>
            <a:endParaRPr lang="en-US" i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BB1390E-2D16-4140-ABFC-5C103E91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400" dirty="0"/>
              <a:t>Behandeling (ter voorkoming van) ernstige COVID-19 </a:t>
            </a:r>
            <a:r>
              <a:rPr lang="nl-NL" sz="2600" dirty="0"/>
              <a:t> </a:t>
            </a:r>
            <a:r>
              <a:rPr lang="nl-NL" sz="2600" i="1" dirty="0"/>
              <a:t>antivirale middelen en immuun-modulatoren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8704A02-1411-48AC-B0B8-1A586EBCDAB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C1B3D8A2-CB6E-4B90-2137-2D45EDDFAF3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/>
              <a:t>Leidraad</a:t>
            </a:r>
            <a:r>
              <a:rPr lang="en-US" dirty="0"/>
              <a:t> SWAB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6E04266-76A5-421F-9830-C2C357253E87}"/>
              </a:ext>
            </a:extLst>
          </p:cNvPr>
          <p:cNvSpPr txBox="1"/>
          <p:nvPr/>
        </p:nvSpPr>
        <p:spPr>
          <a:xfrm>
            <a:off x="1043608" y="4787993"/>
            <a:ext cx="4400872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/>
              <a:t>Allen beperkte effectiviteit</a:t>
            </a:r>
          </a:p>
        </p:txBody>
      </p:sp>
    </p:spTree>
    <p:extLst>
      <p:ext uri="{BB962C8B-B14F-4D97-AF65-F5344CB8AC3E}">
        <p14:creationId xmlns:p14="http://schemas.microsoft.com/office/powerpoint/2010/main" val="38361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84B9BDC-090F-4BD2-8212-0853A7CE9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5B7E1C3-1B7A-4973-87ED-6B00F46A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12FE8E4D-0C77-4928-9711-7340C19D9B4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5D0AE664-87FE-4458-982A-E894A63D636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Picture 2" descr="Call for innovative solutions for the vaccination logistics - Dinalog">
            <a:extLst>
              <a:ext uri="{FF2B5EF4-FFF2-40B4-BE49-F238E27FC236}">
                <a16:creationId xmlns:a16="http://schemas.microsoft.com/office/drawing/2014/main" id="{70DC3490-A7B9-4CD3-BE38-9A6F4AA80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13429" r="1546" b="4236"/>
          <a:stretch/>
        </p:blipFill>
        <p:spPr bwMode="auto">
          <a:xfrm>
            <a:off x="1" y="1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2E8A8F50-F056-44F7-BB03-09850DB39A95}"/>
              </a:ext>
            </a:extLst>
          </p:cNvPr>
          <p:cNvSpPr txBox="1"/>
          <p:nvPr/>
        </p:nvSpPr>
        <p:spPr>
          <a:xfrm>
            <a:off x="1030784" y="3651870"/>
            <a:ext cx="7440116" cy="8617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nl-NL" sz="1500" b="1" dirty="0">
                <a:solidFill>
                  <a:prstClr val="black"/>
                </a:solidFill>
              </a:rPr>
              <a:t>Problemen</a:t>
            </a:r>
          </a:p>
          <a:p>
            <a:pPr>
              <a:spcBef>
                <a:spcPts val="300"/>
              </a:spcBef>
            </a:pPr>
            <a:r>
              <a:rPr lang="nl-NL" sz="1500" dirty="0">
                <a:solidFill>
                  <a:prstClr val="black"/>
                </a:solidFill>
              </a:rPr>
              <a:t>1. Patiënten met nierfalen en/of een transplantatie responderen minder goed op vaccinaties</a:t>
            </a:r>
          </a:p>
          <a:p>
            <a:pPr>
              <a:spcBef>
                <a:spcPts val="300"/>
              </a:spcBef>
            </a:pPr>
            <a:r>
              <a:rPr lang="nl-NL" sz="1500" dirty="0">
                <a:solidFill>
                  <a:prstClr val="black"/>
                </a:solidFill>
              </a:rPr>
              <a:t>2. In de registratie studies waren patiënten met nierfalen </a:t>
            </a:r>
            <a:r>
              <a:rPr lang="nl-NL" sz="1500" dirty="0" err="1">
                <a:solidFill>
                  <a:prstClr val="black"/>
                </a:solidFill>
              </a:rPr>
              <a:t>geëxcludeerd</a:t>
            </a:r>
            <a:endParaRPr lang="nl-NL" sz="1500" dirty="0">
              <a:solidFill>
                <a:prstClr val="black"/>
              </a:solidFill>
            </a:endParaRP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61AEE330-41B2-4B5E-BC14-56909080EE48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7116673" cy="931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nl-NL" sz="2400" dirty="0"/>
              <a:t>Behandeling (ter voorkoming van) ernstige COVID-19 </a:t>
            </a:r>
            <a:r>
              <a:rPr lang="nl-NL" sz="2600" dirty="0"/>
              <a:t> </a:t>
            </a:r>
            <a:r>
              <a:rPr lang="nl-NL" sz="2600" i="1" dirty="0"/>
              <a:t>Vaccinatie</a:t>
            </a:r>
          </a:p>
        </p:txBody>
      </p:sp>
    </p:spTree>
    <p:extLst>
      <p:ext uri="{BB962C8B-B14F-4D97-AF65-F5344CB8AC3E}">
        <p14:creationId xmlns:p14="http://schemas.microsoft.com/office/powerpoint/2010/main" val="348976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0DE25AE-D5B6-4B9B-832F-B404245A7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COVID-19 vaccin studies in patiënten met </a:t>
            </a:r>
            <a:r>
              <a:rPr lang="nl-NL" dirty="0" err="1"/>
              <a:t>nierfunctievervangende</a:t>
            </a:r>
            <a:r>
              <a:rPr lang="nl-NL" dirty="0"/>
              <a:t> behandeling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D2523C3-4C23-4880-ABAD-89FE55B7F83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l-NL" dirty="0" err="1"/>
              <a:t>Carr</a:t>
            </a:r>
            <a:r>
              <a:rPr lang="nl-NL" dirty="0"/>
              <a:t> et al., </a:t>
            </a:r>
            <a:r>
              <a:rPr lang="nl-NL" i="1" dirty="0"/>
              <a:t>KI </a:t>
            </a:r>
            <a:r>
              <a:rPr lang="nl-NL" i="1" dirty="0" err="1"/>
              <a:t>Reports</a:t>
            </a:r>
            <a:r>
              <a:rPr lang="nl-NL" dirty="0"/>
              <a:t>, 2021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02A073A8-F529-44D1-B552-9516EC18F2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C95622B-F28A-4678-BD9C-AC8BA098F4AB}"/>
              </a:ext>
            </a:extLst>
          </p:cNvPr>
          <p:cNvSpPr/>
          <p:nvPr/>
        </p:nvSpPr>
        <p:spPr>
          <a:xfrm>
            <a:off x="481330" y="1010841"/>
            <a:ext cx="866267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4738" indent="-1074738" defTabSz="450850">
              <a:tabLst>
                <a:tab pos="2514600" algn="l"/>
                <a:tab pos="3589338" algn="l"/>
                <a:tab pos="5380038" algn="l"/>
                <a:tab pos="5562600" algn="l"/>
              </a:tabLst>
            </a:pPr>
            <a:r>
              <a:rPr lang="nl-NL" sz="1500" b="1" dirty="0"/>
              <a:t>Studie	Patiënten	Leeftijd	Vaccin 		</a:t>
            </a:r>
            <a:r>
              <a:rPr lang="nl-NL" sz="1500" b="1" dirty="0" err="1"/>
              <a:t>ABs</a:t>
            </a:r>
            <a:r>
              <a:rPr lang="nl-NL" sz="1500" b="1" dirty="0"/>
              <a:t> op dag	</a:t>
            </a:r>
            <a:r>
              <a:rPr lang="nl-NL" sz="1500" b="1" dirty="0" err="1"/>
              <a:t>Seroconversion</a:t>
            </a:r>
            <a:endParaRPr lang="nl-NL" sz="1500" b="1" dirty="0"/>
          </a:p>
          <a:p>
            <a:pPr marL="1074738" indent="-1074738" defTabSz="450850">
              <a:tabLst>
                <a:tab pos="2514600" algn="l"/>
                <a:tab pos="3589338" algn="l"/>
                <a:tab pos="5380038" algn="l"/>
                <a:tab pos="5562600" algn="l"/>
              </a:tabLst>
            </a:pPr>
            <a:endParaRPr lang="nl-NL" sz="1000" dirty="0"/>
          </a:p>
          <a:p>
            <a:pPr marL="1074738" indent="-1074738" defTabSz="450850">
              <a:tabLst>
                <a:tab pos="2514600" algn="l"/>
                <a:tab pos="3589338" algn="l"/>
                <a:tab pos="5380038" algn="l"/>
                <a:tab pos="5562600" algn="l"/>
              </a:tabLst>
            </a:pPr>
            <a:r>
              <a:rPr lang="nl-NL" sz="1500" dirty="0" err="1"/>
              <a:t>Grupper</a:t>
            </a:r>
            <a:r>
              <a:rPr lang="nl-NL" sz="1500" dirty="0"/>
              <a:t>	  56 HD	74±11 	Pfizer		30 (27-34) 	96 %</a:t>
            </a:r>
          </a:p>
          <a:p>
            <a:pPr marL="1074738" indent="-1074738" defTabSz="450850">
              <a:tabLst>
                <a:tab pos="2514600" algn="l"/>
                <a:tab pos="3589338" algn="l"/>
                <a:tab pos="5380038" algn="l"/>
                <a:tab pos="5562600" algn="l"/>
              </a:tabLst>
            </a:pPr>
            <a:r>
              <a:rPr lang="nl-NL" sz="1500" dirty="0" err="1"/>
              <a:t>Agur</a:t>
            </a:r>
            <a:r>
              <a:rPr lang="nl-NL" sz="1500" dirty="0"/>
              <a:t>	122 HD / 23 PD 	72±12 	Pfizer		36 (32-40) 	93 % </a:t>
            </a:r>
          </a:p>
          <a:p>
            <a:pPr marL="1074738" indent="-1074738" defTabSz="450850">
              <a:tabLst>
                <a:tab pos="2514600" algn="l"/>
                <a:tab pos="3589338" algn="l"/>
                <a:tab pos="5380038" algn="l"/>
                <a:tab pos="5562600" algn="l"/>
              </a:tabLst>
            </a:pPr>
            <a:r>
              <a:rPr lang="nl-NL" sz="1500" dirty="0" err="1"/>
              <a:t>Frantzen</a:t>
            </a:r>
            <a:r>
              <a:rPr lang="nl-NL" sz="1500" dirty="0"/>
              <a:t>	244 HD 	76±13 	Pfizer 		30 			91 %</a:t>
            </a:r>
          </a:p>
          <a:p>
            <a:pPr marL="1074738" indent="-1074738" defTabSz="450850">
              <a:tabLst>
                <a:tab pos="2514600" algn="l"/>
                <a:tab pos="3589338" algn="l"/>
                <a:tab pos="5380038" algn="l"/>
                <a:tab pos="5562600" algn="l"/>
              </a:tabLst>
            </a:pPr>
            <a:r>
              <a:rPr lang="en-US" sz="1500" dirty="0" err="1"/>
              <a:t>Yanay</a:t>
            </a:r>
            <a:r>
              <a:rPr lang="en-US" sz="1500" dirty="0"/>
              <a:t>	127 HD / 33 PD 	69 (62-78) 	</a:t>
            </a:r>
            <a:r>
              <a:rPr lang="nl-NL" sz="1500" dirty="0"/>
              <a:t>Pfizer 		</a:t>
            </a:r>
            <a:r>
              <a:rPr lang="en-US" sz="1500" dirty="0"/>
              <a:t>21 - 35 		90 %</a:t>
            </a:r>
          </a:p>
          <a:p>
            <a:pPr marL="1074738" indent="-1074738" defTabSz="450850">
              <a:tabLst>
                <a:tab pos="2514600" algn="l"/>
                <a:tab pos="3589338" algn="l"/>
                <a:tab pos="5380038" algn="l"/>
                <a:tab pos="5562600" algn="l"/>
              </a:tabLst>
            </a:pPr>
            <a:r>
              <a:rPr lang="en-US" sz="1500" dirty="0" err="1"/>
              <a:t>Lacson</a:t>
            </a:r>
            <a:r>
              <a:rPr lang="en-US" sz="1500" dirty="0"/>
              <a:t>	186 HD 	68</a:t>
            </a:r>
            <a:r>
              <a:rPr lang="nl-NL" sz="1500" dirty="0"/>
              <a:t>±</a:t>
            </a:r>
            <a:r>
              <a:rPr lang="en-US" sz="1500" dirty="0"/>
              <a:t>12 	</a:t>
            </a:r>
            <a:r>
              <a:rPr lang="nl-NL" sz="1500" dirty="0"/>
              <a:t>Pfizer / Moderna		</a:t>
            </a:r>
            <a:r>
              <a:rPr lang="en-US" sz="1500" dirty="0"/>
              <a:t>23</a:t>
            </a:r>
            <a:r>
              <a:rPr lang="nl-NL" sz="1500" dirty="0"/>
              <a:t>±</a:t>
            </a:r>
            <a:r>
              <a:rPr lang="en-US" sz="1500" dirty="0"/>
              <a:t>8 		88 % / 94%</a:t>
            </a:r>
          </a:p>
          <a:p>
            <a:pPr marL="1074738" indent="-1074738" defTabSz="450850">
              <a:tabLst>
                <a:tab pos="2514600" algn="l"/>
                <a:tab pos="3589338" algn="l"/>
                <a:tab pos="5380038" algn="l"/>
                <a:tab pos="5562600" algn="l"/>
              </a:tabLst>
            </a:pPr>
            <a:r>
              <a:rPr lang="fi-FI" sz="1500" dirty="0"/>
              <a:t>Attias	  64 HD 	70</a:t>
            </a:r>
            <a:r>
              <a:rPr lang="nl-NL" sz="1500" dirty="0"/>
              <a:t>±</a:t>
            </a:r>
            <a:r>
              <a:rPr lang="fi-FI" sz="1500" dirty="0"/>
              <a:t>12 	</a:t>
            </a:r>
            <a:r>
              <a:rPr lang="nl-NL" sz="1500" dirty="0"/>
              <a:t>Pfizer 		</a:t>
            </a:r>
            <a:r>
              <a:rPr lang="fi-FI" sz="1500" dirty="0"/>
              <a:t>16.8 		86 %</a:t>
            </a:r>
          </a:p>
          <a:p>
            <a:pPr marL="1074738" indent="-1074738" defTabSz="450850">
              <a:tabLst>
                <a:tab pos="2514600" algn="l"/>
                <a:tab pos="3589338" algn="l"/>
                <a:tab pos="5380038" algn="l"/>
                <a:tab pos="5562600" algn="l"/>
              </a:tabLst>
            </a:pPr>
            <a:r>
              <a:rPr lang="it-IT" sz="1500" dirty="0"/>
              <a:t>Simon	  81 HD 	67 (34-86) 	</a:t>
            </a:r>
            <a:r>
              <a:rPr lang="nl-NL" sz="1500" dirty="0"/>
              <a:t>Pfizer		</a:t>
            </a:r>
            <a:r>
              <a:rPr lang="it-IT" sz="1500" dirty="0"/>
              <a:t>21 			80 %</a:t>
            </a:r>
          </a:p>
          <a:p>
            <a:pPr marL="1074738" indent="-1074738" defTabSz="450850">
              <a:tabLst>
                <a:tab pos="2514600" algn="l"/>
                <a:tab pos="3589338" algn="l"/>
                <a:tab pos="5380038" algn="l"/>
                <a:tab pos="5562600" algn="l"/>
              </a:tabLst>
            </a:pPr>
            <a:endParaRPr lang="nl-NL" sz="1000" dirty="0"/>
          </a:p>
          <a:p>
            <a:pPr marL="1074738" indent="-1074738" defTabSz="450850">
              <a:tabLst>
                <a:tab pos="2514600" algn="l"/>
                <a:tab pos="3589338" algn="l"/>
                <a:tab pos="5380038" algn="l"/>
                <a:tab pos="5562600" algn="l"/>
              </a:tabLst>
            </a:pPr>
            <a:r>
              <a:rPr lang="nl-NL" sz="1500" dirty="0" err="1"/>
              <a:t>Chavarot</a:t>
            </a:r>
            <a:r>
              <a:rPr lang="nl-NL" sz="1500" dirty="0"/>
              <a:t> 	101 </a:t>
            </a:r>
            <a:r>
              <a:rPr lang="nl-NL" sz="1500" dirty="0" err="1"/>
              <a:t>Ntx</a:t>
            </a:r>
            <a:r>
              <a:rPr lang="nl-NL" sz="1500" dirty="0"/>
              <a:t> 	64 (53-73) 	Pfizer		30 			  6 %</a:t>
            </a:r>
          </a:p>
          <a:p>
            <a:pPr marL="1074738" indent="-1074738" defTabSz="450850">
              <a:tabLst>
                <a:tab pos="2514600" algn="l"/>
                <a:tab pos="3589338" algn="l"/>
                <a:tab pos="5380038" algn="l"/>
                <a:tab pos="5562600" algn="l"/>
              </a:tabLst>
            </a:pPr>
            <a:r>
              <a:rPr lang="nl-NL" sz="1500" dirty="0" err="1"/>
              <a:t>Korth</a:t>
            </a:r>
            <a:r>
              <a:rPr lang="nl-NL" sz="1500" dirty="0"/>
              <a:t> 	  23 </a:t>
            </a:r>
            <a:r>
              <a:rPr lang="nl-NL" sz="1500" dirty="0" err="1"/>
              <a:t>Ntx</a:t>
            </a:r>
            <a:r>
              <a:rPr lang="nl-NL" sz="1500" dirty="0"/>
              <a:t> 	58±14 	Pfizer		15.8±3 		22 %</a:t>
            </a:r>
          </a:p>
          <a:p>
            <a:pPr marL="1074738" indent="-1074738" defTabSz="450850">
              <a:tabLst>
                <a:tab pos="2514600" algn="l"/>
                <a:tab pos="3589338" algn="l"/>
                <a:tab pos="5380038" algn="l"/>
                <a:tab pos="5562600" algn="l"/>
              </a:tabLst>
            </a:pPr>
            <a:r>
              <a:rPr lang="de-DE" sz="1500" dirty="0" err="1"/>
              <a:t>Rozen</a:t>
            </a:r>
            <a:r>
              <a:rPr lang="de-DE" sz="1500" dirty="0"/>
              <a:t>-Zvi 	308 </a:t>
            </a:r>
            <a:r>
              <a:rPr lang="de-DE" sz="1500" dirty="0" err="1"/>
              <a:t>Ntx</a:t>
            </a:r>
            <a:r>
              <a:rPr lang="de-DE" sz="1500" dirty="0"/>
              <a:t> 	58</a:t>
            </a:r>
            <a:r>
              <a:rPr lang="nl-NL" sz="1500" dirty="0"/>
              <a:t>±</a:t>
            </a:r>
            <a:r>
              <a:rPr lang="de-DE" sz="1500" dirty="0"/>
              <a:t>14 	Pfizer		28 (22-34) 	36 % </a:t>
            </a:r>
          </a:p>
          <a:p>
            <a:pPr marL="1074738" indent="-1074738" defTabSz="450850">
              <a:tabLst>
                <a:tab pos="2514600" algn="l"/>
                <a:tab pos="3589338" algn="l"/>
                <a:tab pos="5380038" algn="l"/>
                <a:tab pos="5562600" algn="l"/>
              </a:tabLst>
            </a:pPr>
            <a:r>
              <a:rPr lang="nl-NL" sz="1500" dirty="0" err="1"/>
              <a:t>Grupper</a:t>
            </a:r>
            <a:r>
              <a:rPr lang="nl-NL" sz="1500" dirty="0"/>
              <a:t> 	136 </a:t>
            </a:r>
            <a:r>
              <a:rPr lang="nl-NL" sz="1500" dirty="0" err="1"/>
              <a:t>Ntx</a:t>
            </a:r>
            <a:r>
              <a:rPr lang="nl-NL" sz="1500" dirty="0"/>
              <a:t> 	58±12 	Pfizer		15.6±6.2 		38 % </a:t>
            </a:r>
          </a:p>
          <a:p>
            <a:pPr marL="1074738" indent="-1074738" defTabSz="450850">
              <a:tabLst>
                <a:tab pos="2514600" algn="l"/>
                <a:tab pos="3589338" algn="l"/>
                <a:tab pos="5380038" algn="l"/>
                <a:tab pos="5562600" algn="l"/>
              </a:tabLst>
            </a:pPr>
            <a:r>
              <a:rPr lang="nl-NL" sz="1500" dirty="0" err="1"/>
              <a:t>Boyarski</a:t>
            </a:r>
            <a:r>
              <a:rPr lang="nl-NL" sz="1500" dirty="0"/>
              <a:t>	322 </a:t>
            </a:r>
            <a:r>
              <a:rPr lang="nl-NL" sz="1500" dirty="0" err="1"/>
              <a:t>Ntx</a:t>
            </a:r>
            <a:r>
              <a:rPr lang="nl-NL" sz="1500" dirty="0"/>
              <a:t>	±56	Pfizer / Moderna		±20			48% (</a:t>
            </a:r>
            <a:r>
              <a:rPr lang="nl-NL" sz="1500" dirty="0" err="1"/>
              <a:t>Mod</a:t>
            </a:r>
            <a:r>
              <a:rPr lang="nl-NL" sz="1500" dirty="0"/>
              <a:t>&gt;Pfizer)</a:t>
            </a:r>
          </a:p>
          <a:p>
            <a:pPr marL="1074738" indent="-1074738" defTabSz="450850">
              <a:tabLst>
                <a:tab pos="2514600" algn="l"/>
                <a:tab pos="3589338" algn="l"/>
                <a:tab pos="5380038" algn="l"/>
                <a:tab pos="5562600" algn="l"/>
              </a:tabLst>
            </a:pPr>
            <a:r>
              <a:rPr lang="nl-NL" sz="1500" dirty="0" err="1"/>
              <a:t>Benotmane</a:t>
            </a:r>
            <a:r>
              <a:rPr lang="nl-NL" sz="1500" dirty="0"/>
              <a:t> 	204 </a:t>
            </a:r>
            <a:r>
              <a:rPr lang="nl-NL" sz="1500" dirty="0" err="1"/>
              <a:t>Ntx</a:t>
            </a:r>
            <a:r>
              <a:rPr lang="nl-NL" sz="1500" dirty="0"/>
              <a:t> 	58 (49-68) 	Moderna 		28 			48 %</a:t>
            </a:r>
          </a:p>
          <a:p>
            <a:pPr marL="1074738" indent="-1074738" defTabSz="450850">
              <a:tabLst>
                <a:tab pos="2514600" algn="l"/>
                <a:tab pos="3589338" algn="l"/>
                <a:tab pos="5380038" algn="l"/>
                <a:tab pos="5562600" algn="l"/>
              </a:tabLst>
            </a:pPr>
            <a:r>
              <a:rPr lang="nl-NL" sz="1500" dirty="0"/>
              <a:t>	     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C7DD95D-ADD0-4F1B-98CD-0A72509A1FFB}"/>
              </a:ext>
            </a:extLst>
          </p:cNvPr>
          <p:cNvCxnSpPr/>
          <p:nvPr/>
        </p:nvCxnSpPr>
        <p:spPr>
          <a:xfrm>
            <a:off x="533400" y="1365640"/>
            <a:ext cx="829056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2D814BA-40F7-44F8-B1DD-3A49AA69D2BC}"/>
              </a:ext>
            </a:extLst>
          </p:cNvPr>
          <p:cNvCxnSpPr/>
          <p:nvPr/>
        </p:nvCxnSpPr>
        <p:spPr>
          <a:xfrm>
            <a:off x="533400" y="3118240"/>
            <a:ext cx="829056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33AF9C6-14AF-4DFD-81F6-A833C91EB661}"/>
              </a:ext>
            </a:extLst>
          </p:cNvPr>
          <p:cNvCxnSpPr/>
          <p:nvPr/>
        </p:nvCxnSpPr>
        <p:spPr>
          <a:xfrm>
            <a:off x="527050" y="4629540"/>
            <a:ext cx="829056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1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F3CB73F-70DD-482C-910C-6A782F67F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/>
              <a:t>Samenwerkingsverband van alle </a:t>
            </a:r>
            <a:r>
              <a:rPr lang="nl-NL" dirty="0" err="1"/>
              <a:t>UMCs</a:t>
            </a:r>
            <a:r>
              <a:rPr lang="nl-NL" dirty="0"/>
              <a:t> in Nederland</a:t>
            </a:r>
          </a:p>
          <a:p>
            <a:pPr marL="0" indent="0">
              <a:buNone/>
            </a:pPr>
            <a:r>
              <a:rPr lang="nl-NL" dirty="0"/>
              <a:t>Actieve participatie vanuit andere perifere en dialyse centra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Samenwerking met vele andere partners:</a:t>
            </a:r>
          </a:p>
          <a:p>
            <a:r>
              <a:rPr lang="nl-NL" dirty="0"/>
              <a:t>RENINE/</a:t>
            </a:r>
            <a:r>
              <a:rPr lang="nl-NL" dirty="0" err="1"/>
              <a:t>nefrovisie</a:t>
            </a:r>
            <a:endParaRPr lang="nl-NL" dirty="0"/>
          </a:p>
          <a:p>
            <a:r>
              <a:rPr lang="nl-NL" dirty="0"/>
              <a:t>NOTR</a:t>
            </a:r>
          </a:p>
          <a:p>
            <a:r>
              <a:rPr lang="nl-NL" dirty="0" err="1"/>
              <a:t>Santeon</a:t>
            </a:r>
            <a:r>
              <a:rPr lang="nl-NL" dirty="0"/>
              <a:t> groep</a:t>
            </a:r>
          </a:p>
          <a:p>
            <a:r>
              <a:rPr lang="nl-NL" dirty="0"/>
              <a:t>ERACODA</a:t>
            </a:r>
          </a:p>
          <a:p>
            <a:r>
              <a:rPr lang="nl-NL" dirty="0" err="1"/>
              <a:t>Sanquin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Inmiddels 4 verschillende studies: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RECOVAC IR – 880 deelnemers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RECOVAC </a:t>
            </a:r>
            <a:r>
              <a:rPr lang="nl-NL" dirty="0" err="1"/>
              <a:t>Repeated</a:t>
            </a:r>
            <a:r>
              <a:rPr lang="nl-NL" dirty="0"/>
              <a:t> </a:t>
            </a:r>
            <a:r>
              <a:rPr lang="nl-NL" dirty="0" err="1"/>
              <a:t>Vaccination</a:t>
            </a:r>
            <a:r>
              <a:rPr lang="nl-NL" dirty="0"/>
              <a:t> – 333 </a:t>
            </a:r>
            <a:r>
              <a:rPr lang="nl-NL" dirty="0" err="1"/>
              <a:t>Ntx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RECOVAC </a:t>
            </a:r>
            <a:r>
              <a:rPr lang="nl-NL" dirty="0" err="1"/>
              <a:t>Registration</a:t>
            </a:r>
            <a:r>
              <a:rPr lang="nl-NL" dirty="0"/>
              <a:t> - ~12000 </a:t>
            </a:r>
            <a:r>
              <a:rPr lang="nl-NL" dirty="0" err="1"/>
              <a:t>Ntx</a:t>
            </a:r>
            <a:r>
              <a:rPr lang="nl-NL" dirty="0"/>
              <a:t> en 6000 Dialyse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RECOVAC Antibody - ~400 CKD G4/5 1000 Dialyse en 3500 </a:t>
            </a:r>
            <a:r>
              <a:rPr lang="nl-NL" dirty="0" err="1"/>
              <a:t>Ntx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0D7CB4C-FE60-4ECC-93BF-DEAF52C4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RECOVAC Consortium</a:t>
            </a:r>
            <a:br>
              <a:rPr lang="nl-NL" dirty="0"/>
            </a:br>
            <a:r>
              <a:rPr lang="nl-NL" sz="3600" b="1" i="1" u="sng" dirty="0" err="1">
                <a:solidFill>
                  <a:prstClr val="black"/>
                </a:solidFill>
              </a:rPr>
              <a:t>RE</a:t>
            </a:r>
            <a:r>
              <a:rPr lang="nl-NL" sz="3600" i="1" dirty="0" err="1">
                <a:solidFill>
                  <a:prstClr val="black"/>
                </a:solidFill>
              </a:rPr>
              <a:t>nal</a:t>
            </a:r>
            <a:r>
              <a:rPr lang="nl-NL" sz="3600" i="1" dirty="0">
                <a:solidFill>
                  <a:prstClr val="black"/>
                </a:solidFill>
              </a:rPr>
              <a:t> </a:t>
            </a:r>
            <a:r>
              <a:rPr lang="nl-NL" sz="3600" i="1" dirty="0" err="1">
                <a:solidFill>
                  <a:prstClr val="black"/>
                </a:solidFill>
              </a:rPr>
              <a:t>patients</a:t>
            </a:r>
            <a:r>
              <a:rPr lang="nl-NL" sz="3600" i="1" dirty="0">
                <a:solidFill>
                  <a:prstClr val="black"/>
                </a:solidFill>
              </a:rPr>
              <a:t> </a:t>
            </a:r>
            <a:r>
              <a:rPr lang="nl-NL" sz="3600" b="1" i="1" u="sng" dirty="0">
                <a:solidFill>
                  <a:prstClr val="black"/>
                </a:solidFill>
              </a:rPr>
              <a:t>CO</a:t>
            </a:r>
            <a:r>
              <a:rPr lang="nl-NL" sz="3600" i="1" dirty="0">
                <a:solidFill>
                  <a:prstClr val="black"/>
                </a:solidFill>
              </a:rPr>
              <a:t>VID-19 </a:t>
            </a:r>
            <a:r>
              <a:rPr lang="nl-NL" sz="3600" b="1" i="1" u="sng" dirty="0" err="1">
                <a:solidFill>
                  <a:prstClr val="black"/>
                </a:solidFill>
              </a:rPr>
              <a:t>VAC</a:t>
            </a:r>
            <a:r>
              <a:rPr lang="nl-NL" sz="3600" i="1" dirty="0" err="1">
                <a:solidFill>
                  <a:prstClr val="black"/>
                </a:solidFill>
              </a:rPr>
              <a:t>cination</a:t>
            </a:r>
            <a:endParaRPr lang="nl-NL" i="1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9654D70B-4292-411F-BBAC-473A992B657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445C7E4F-B9A4-4684-9F30-0A1B00B27DB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CD6AF128-32D3-485A-863E-89784AA8D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47625"/>
            <a:ext cx="35623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7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EAB5CF1-BB77-4011-9D94-BA755CDC7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b="1" dirty="0"/>
              <a:t>RECOVAC IR studie </a:t>
            </a:r>
          </a:p>
          <a:p>
            <a:pPr marL="857250" lvl="1" indent="-457200"/>
            <a:r>
              <a:rPr lang="nl-NL" dirty="0" err="1">
                <a:sym typeface="Wingdings" panose="05000000000000000000" pitchFamily="2" charset="2"/>
              </a:rPr>
              <a:t>Ntx</a:t>
            </a:r>
            <a:r>
              <a:rPr lang="nl-NL" dirty="0">
                <a:sym typeface="Wingdings" panose="05000000000000000000" pitchFamily="2" charset="2"/>
              </a:rPr>
              <a:t> geen </a:t>
            </a:r>
            <a:r>
              <a:rPr lang="nl-NL" dirty="0" err="1">
                <a:sym typeface="Wingdings" panose="05000000000000000000" pitchFamily="2" charset="2"/>
              </a:rPr>
              <a:t>serorespons</a:t>
            </a:r>
            <a:r>
              <a:rPr lang="nl-NL" dirty="0">
                <a:sym typeface="Wingdings" panose="05000000000000000000" pitchFamily="2" charset="2"/>
              </a:rPr>
              <a:t> na 2 vaccinaties in 43.1% van de gevallen</a:t>
            </a:r>
          </a:p>
          <a:p>
            <a:pPr marL="857250" lvl="1" indent="-457200"/>
            <a:r>
              <a:rPr lang="nl-NL" dirty="0">
                <a:sym typeface="Wingdings" panose="05000000000000000000" pitchFamily="2" charset="2"/>
              </a:rPr>
              <a:t>Factoren non-</a:t>
            </a:r>
            <a:r>
              <a:rPr lang="nl-NL" dirty="0" err="1">
                <a:sym typeface="Wingdings" panose="05000000000000000000" pitchFamily="2" charset="2"/>
              </a:rPr>
              <a:t>seroresponse</a:t>
            </a:r>
            <a:r>
              <a:rPr lang="nl-NL" dirty="0">
                <a:sym typeface="Wingdings" panose="05000000000000000000" pitchFamily="2" charset="2"/>
              </a:rPr>
              <a:t> m.n. MMF/MPA</a:t>
            </a:r>
          </a:p>
          <a:p>
            <a:pPr marL="857250" lvl="1" indent="-457200"/>
            <a:r>
              <a:rPr lang="nl-NL" dirty="0">
                <a:sym typeface="Wingdings" panose="05000000000000000000" pitchFamily="2" charset="2"/>
              </a:rPr>
              <a:t>Ook verminderde cellulaire respons</a:t>
            </a:r>
          </a:p>
          <a:p>
            <a:pPr lvl="1"/>
            <a:endParaRPr lang="nl-NL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b="1" dirty="0">
                <a:sym typeface="Wingdings" panose="05000000000000000000" pitchFamily="2" charset="2"/>
              </a:rPr>
              <a:t>RECOVAC Antibody studie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Verminderde </a:t>
            </a:r>
            <a:r>
              <a:rPr lang="nl-NL" dirty="0" err="1">
                <a:sym typeface="Wingdings" panose="05000000000000000000" pitchFamily="2" charset="2"/>
              </a:rPr>
              <a:t>serorespons</a:t>
            </a:r>
            <a:r>
              <a:rPr lang="nl-NL" dirty="0">
                <a:sym typeface="Wingdings" panose="05000000000000000000" pitchFamily="2" charset="2"/>
              </a:rPr>
              <a:t> bij CKD G4/5 en dialyse met </a:t>
            </a:r>
            <a:r>
              <a:rPr lang="nl-NL" dirty="0" err="1">
                <a:sym typeface="Wingdings" panose="05000000000000000000" pitchFamily="2" charset="2"/>
              </a:rPr>
              <a:t>immuunsupressie</a:t>
            </a:r>
            <a:endParaRPr lang="nl-NL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b="1" dirty="0">
                <a:sym typeface="Wingdings" panose="05000000000000000000" pitchFamily="2" charset="2"/>
              </a:rPr>
              <a:t>RECOVAC </a:t>
            </a:r>
            <a:r>
              <a:rPr lang="nl-NL" b="1" dirty="0" err="1">
                <a:sym typeface="Wingdings" panose="05000000000000000000" pitchFamily="2" charset="2"/>
              </a:rPr>
              <a:t>Repeated</a:t>
            </a:r>
            <a:r>
              <a:rPr lang="nl-NL" b="1" dirty="0">
                <a:sym typeface="Wingdings" panose="05000000000000000000" pitchFamily="2" charset="2"/>
              </a:rPr>
              <a:t> </a:t>
            </a:r>
            <a:r>
              <a:rPr lang="nl-NL" b="1" dirty="0" err="1">
                <a:sym typeface="Wingdings" panose="05000000000000000000" pitchFamily="2" charset="2"/>
              </a:rPr>
              <a:t>Vaccination</a:t>
            </a:r>
            <a:r>
              <a:rPr lang="nl-NL" b="1" dirty="0">
                <a:sym typeface="Wingdings" panose="05000000000000000000" pitchFamily="2" charset="2"/>
              </a:rPr>
              <a:t> studie 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Dubbele dosis Moderna of Janssen geen voordeel boven ‘reguliere’ derde vaccinatie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Stoppen van MMF/MPA 1 week voor en na vaccinatie geen verbetering immuunrespons</a:t>
            </a:r>
          </a:p>
          <a:p>
            <a:pPr marL="457200" lvl="1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Standaard derde vaccinatie voor dialyse en </a:t>
            </a:r>
            <a:r>
              <a:rPr lang="nl-NL" dirty="0" err="1">
                <a:sym typeface="Wingdings" panose="05000000000000000000" pitchFamily="2" charset="2"/>
              </a:rPr>
              <a:t>Ntx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Herhaald vaccineren (</a:t>
            </a:r>
            <a:r>
              <a:rPr lang="nl-NL" dirty="0" err="1">
                <a:sym typeface="Wingdings" panose="05000000000000000000" pitchFamily="2" charset="2"/>
              </a:rPr>
              <a:t>boosteren</a:t>
            </a:r>
            <a:r>
              <a:rPr lang="nl-NL" dirty="0">
                <a:sym typeface="Wingdings" panose="05000000000000000000" pitchFamily="2" charset="2"/>
              </a:rPr>
              <a:t>) – heden zijn patiënten opgeroepen voor hun 5</a:t>
            </a:r>
            <a:r>
              <a:rPr lang="nl-NL" baseline="30000" dirty="0">
                <a:sym typeface="Wingdings" panose="05000000000000000000" pitchFamily="2" charset="2"/>
              </a:rPr>
              <a:t>e</a:t>
            </a:r>
            <a:r>
              <a:rPr lang="nl-NL" dirty="0">
                <a:sym typeface="Wingdings" panose="05000000000000000000" pitchFamily="2" charset="2"/>
              </a:rPr>
              <a:t> prik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4E372D-1834-4399-885A-57E33E3FA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200" dirty="0">
                <a:solidFill>
                  <a:prstClr val="black"/>
                </a:solidFill>
              </a:rPr>
              <a:t>RECOVAC studies</a:t>
            </a:r>
            <a:br>
              <a:rPr lang="nl-NL" sz="3200" dirty="0">
                <a:solidFill>
                  <a:prstClr val="black"/>
                </a:solidFill>
              </a:rPr>
            </a:br>
            <a:r>
              <a:rPr lang="nl-NL" sz="3200" i="1" dirty="0">
                <a:solidFill>
                  <a:prstClr val="black"/>
                </a:solidFill>
              </a:rPr>
              <a:t>Belangrijkste resultaten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CB73672-7CEC-4EA1-B5F4-D7D8EFD7A09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153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AFAF"/>
            </a:gs>
            <a:gs pos="40000">
              <a:schemeClr val="bg1">
                <a:alpha val="0"/>
              </a:schemeClr>
            </a:gs>
            <a:gs pos="100000">
              <a:schemeClr val="bg1"/>
            </a:gs>
          </a:gsLst>
          <a:lin ang="18900000" scaled="1"/>
          <a:tileRect/>
        </a:gradFill>
        <a:ln>
          <a:noFill/>
        </a:ln>
        <a:effectLst>
          <a:outerShdw blurRad="50800" dist="38100" dir="2700000" algn="tl" rotWithShape="0">
            <a:schemeClr val="bg1">
              <a:alpha val="40000"/>
            </a:schemeClr>
          </a:outerShdw>
        </a:effectLst>
      </a:spPr>
      <a:bodyPr lIns="0" anchor="ctr"/>
      <a:lstStyle>
        <a:defPPr algn="ctr">
          <a:defRPr sz="3600" b="1" dirty="0" err="1" smtClean="0">
            <a:solidFill>
              <a:prstClr val="black"/>
            </a:solidFill>
            <a:effectLst>
              <a:outerShdw blurRad="50800" dist="38100" dir="3000000" algn="ctr" rotWithShape="0">
                <a:prstClr val="white"/>
              </a:outerShdw>
            </a:effectLst>
            <a:ea typeface="Calibri"/>
            <a:cs typeface="Times New Roman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r">
          <a:defRPr sz="1400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1344</Words>
  <Application>Microsoft Office PowerPoint</Application>
  <PresentationFormat>Diavoorstelling (16:9)</PresentationFormat>
  <Paragraphs>258</Paragraphs>
  <Slides>19</Slides>
  <Notes>6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Mistral</vt:lpstr>
      <vt:lpstr>Kantoorthema</vt:lpstr>
      <vt:lpstr>Prism Project</vt:lpstr>
      <vt:lpstr>Document</vt:lpstr>
      <vt:lpstr>COVID-19 in nierpatiënten  Stand van zaken</vt:lpstr>
      <vt:lpstr>Beloop COVID-19 bij patiënten met nierfalen Data eind 2020 – vóór vaccinatie</vt:lpstr>
      <vt:lpstr>Beloop COVID-19 bij patiënten met nierfalen Data eind 2020 – vóór vaccinatie</vt:lpstr>
      <vt:lpstr>Behandeling (ter voorkoming van) ernstige COVID-19  antivirale middelen en immuun-modulatoren</vt:lpstr>
      <vt:lpstr>Behandeling (ter voorkoming van) ernstige COVID-19  antivirale middelen en immuun-modulatoren</vt:lpstr>
      <vt:lpstr>PowerPoint-presentatie</vt:lpstr>
      <vt:lpstr>COVID-19 vaccin studies in patiënten met nierfunctievervangende behandeling</vt:lpstr>
      <vt:lpstr>RECOVAC Consortium REnal patients COVID-19 VACcination</vt:lpstr>
      <vt:lpstr>RECOVAC studies Belangrijkste resultaten</vt:lpstr>
      <vt:lpstr>In hoeverre zijn patiënten na vaccinatie beschermd? - Transplantatie</vt:lpstr>
      <vt:lpstr> In hoeverre zijn patiënten na vaccinatie beschermd? - Dialyse </vt:lpstr>
      <vt:lpstr>Is herhaald vaccineren zinvol?</vt:lpstr>
      <vt:lpstr>Is herhaald vaccineren zinvol?</vt:lpstr>
      <vt:lpstr>In hoeverre is serorespons een goede maat voor bescherming?</vt:lpstr>
      <vt:lpstr>In hoeverre is serorespons een goede maat voor bescherming?</vt:lpstr>
      <vt:lpstr>Omikron variant echter milder beloop Ook in dialyse en Ntx</vt:lpstr>
      <vt:lpstr>Omikron specifieke vaccins?</vt:lpstr>
      <vt:lpstr>Conclusies en adviezen</vt:lpstr>
      <vt:lpstr>PowerPoint-presentatie</vt:lpstr>
    </vt:vector>
  </TitlesOfParts>
  <Company>Universitair Medisch Centrum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Messchendorp, AL (int)</dc:creator>
  <cp:lastModifiedBy>Messchendorp, AL (int)</cp:lastModifiedBy>
  <cp:revision>31</cp:revision>
  <dcterms:created xsi:type="dcterms:W3CDTF">2021-10-12T19:41:45Z</dcterms:created>
  <dcterms:modified xsi:type="dcterms:W3CDTF">2022-06-21T15:03:20Z</dcterms:modified>
</cp:coreProperties>
</file>