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9" r:id="rId2"/>
    <p:sldId id="380" r:id="rId3"/>
    <p:sldId id="381" r:id="rId4"/>
    <p:sldId id="375" r:id="rId5"/>
    <p:sldId id="367" r:id="rId6"/>
    <p:sldId id="377" r:id="rId7"/>
    <p:sldId id="352" r:id="rId8"/>
    <p:sldId id="376" r:id="rId9"/>
    <p:sldId id="378" r:id="rId10"/>
    <p:sldId id="382" r:id="rId11"/>
    <p:sldId id="379" r:id="rId12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nnie van IJzerloo" initials="HvI" lastIdx="24" clrIdx="0"/>
  <p:cmAuthor id="1" name="Luik, P.T. (Peter)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1EC"/>
    <a:srgbClr val="004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39" autoAdjust="0"/>
  </p:normalViewPr>
  <p:slideViewPr>
    <p:cSldViewPr>
      <p:cViewPr varScale="1">
        <p:scale>
          <a:sx n="91" d="100"/>
          <a:sy n="91" d="100"/>
        </p:scale>
        <p:origin x="12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o Kuijper" userId="60cdc471d887c3e7" providerId="LiveId" clId="{DEF0706A-6DD9-4D6C-9A5D-A00FE95B87C3}"/>
    <pc:docChg chg="custSel modSld">
      <pc:chgData name="Arno Kuijper" userId="60cdc471d887c3e7" providerId="LiveId" clId="{DEF0706A-6DD9-4D6C-9A5D-A00FE95B87C3}" dt="2021-06-14T20:43:25.684" v="248" actId="20577"/>
      <pc:docMkLst>
        <pc:docMk/>
      </pc:docMkLst>
      <pc:sldChg chg="modSp mod">
        <pc:chgData name="Arno Kuijper" userId="60cdc471d887c3e7" providerId="LiveId" clId="{DEF0706A-6DD9-4D6C-9A5D-A00FE95B87C3}" dt="2021-06-13T20:44:19.033" v="174" actId="255"/>
        <pc:sldMkLst>
          <pc:docMk/>
          <pc:sldMk cId="736055171" sldId="367"/>
        </pc:sldMkLst>
        <pc:spChg chg="mod">
          <ac:chgData name="Arno Kuijper" userId="60cdc471d887c3e7" providerId="LiveId" clId="{DEF0706A-6DD9-4D6C-9A5D-A00FE95B87C3}" dt="2021-06-13T20:44:19.033" v="174" actId="255"/>
          <ac:spMkLst>
            <pc:docMk/>
            <pc:sldMk cId="736055171" sldId="367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42:18.994" v="154" actId="20577"/>
        <pc:sldMkLst>
          <pc:docMk/>
          <pc:sldMk cId="1741807704" sldId="369"/>
        </pc:sldMkLst>
        <pc:spChg chg="mod">
          <ac:chgData name="Arno Kuijper" userId="60cdc471d887c3e7" providerId="LiveId" clId="{DEF0706A-6DD9-4D6C-9A5D-A00FE95B87C3}" dt="2021-06-13T20:42:18.994" v="154" actId="20577"/>
          <ac:spMkLst>
            <pc:docMk/>
            <pc:sldMk cId="1741807704" sldId="369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4T20:42:57.794" v="242" actId="20577"/>
        <pc:sldMkLst>
          <pc:docMk/>
          <pc:sldMk cId="1992930325" sldId="371"/>
        </pc:sldMkLst>
        <pc:spChg chg="mod">
          <ac:chgData name="Arno Kuijper" userId="60cdc471d887c3e7" providerId="LiveId" clId="{DEF0706A-6DD9-4D6C-9A5D-A00FE95B87C3}" dt="2021-06-14T20:42:57.794" v="242" actId="20577"/>
          <ac:spMkLst>
            <pc:docMk/>
            <pc:sldMk cId="1992930325" sldId="371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57:21.046" v="215" actId="20577"/>
        <pc:sldMkLst>
          <pc:docMk/>
          <pc:sldMk cId="2673636358" sldId="373"/>
        </pc:sldMkLst>
        <pc:spChg chg="mod">
          <ac:chgData name="Arno Kuijper" userId="60cdc471d887c3e7" providerId="LiveId" clId="{DEF0706A-6DD9-4D6C-9A5D-A00FE95B87C3}" dt="2021-06-13T20:57:21.046" v="215" actId="20577"/>
          <ac:spMkLst>
            <pc:docMk/>
            <pc:sldMk cId="2673636358" sldId="373"/>
            <ac:spMk id="2" creationId="{1972BDC2-D7C4-4A48-BA8A-AAE033638AA7}"/>
          </ac:spMkLst>
        </pc:spChg>
      </pc:sldChg>
      <pc:sldChg chg="modSp mod">
        <pc:chgData name="Arno Kuijper" userId="60cdc471d887c3e7" providerId="LiveId" clId="{DEF0706A-6DD9-4D6C-9A5D-A00FE95B87C3}" dt="2021-06-13T20:00:52.152" v="22" actId="20577"/>
        <pc:sldMkLst>
          <pc:docMk/>
          <pc:sldMk cId="701113561" sldId="374"/>
        </pc:sldMkLst>
        <pc:spChg chg="mod">
          <ac:chgData name="Arno Kuijper" userId="60cdc471d887c3e7" providerId="LiveId" clId="{DEF0706A-6DD9-4D6C-9A5D-A00FE95B87C3}" dt="2021-06-13T20:00:52.152" v="22" actId="20577"/>
          <ac:spMkLst>
            <pc:docMk/>
            <pc:sldMk cId="701113561" sldId="374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42:45.673" v="161" actId="20577"/>
        <pc:sldMkLst>
          <pc:docMk/>
          <pc:sldMk cId="0" sldId="375"/>
        </pc:sldMkLst>
        <pc:spChg chg="mod">
          <ac:chgData name="Arno Kuijper" userId="60cdc471d887c3e7" providerId="LiveId" clId="{DEF0706A-6DD9-4D6C-9A5D-A00FE95B87C3}" dt="2021-06-13T20:42:45.673" v="161" actId="20577"/>
          <ac:spMkLst>
            <pc:docMk/>
            <pc:sldMk cId="0" sldId="375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58:06.268" v="224" actId="20577"/>
        <pc:sldMkLst>
          <pc:docMk/>
          <pc:sldMk cId="0" sldId="376"/>
        </pc:sldMkLst>
        <pc:spChg chg="mod">
          <ac:chgData name="Arno Kuijper" userId="60cdc471d887c3e7" providerId="LiveId" clId="{DEF0706A-6DD9-4D6C-9A5D-A00FE95B87C3}" dt="2021-06-13T20:58:06.268" v="224" actId="20577"/>
          <ac:spMkLst>
            <pc:docMk/>
            <pc:sldMk cId="0" sldId="376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4T20:43:25.684" v="248" actId="20577"/>
        <pc:sldMkLst>
          <pc:docMk/>
          <pc:sldMk cId="0" sldId="377"/>
        </pc:sldMkLst>
        <pc:spChg chg="mod">
          <ac:chgData name="Arno Kuijper" userId="60cdc471d887c3e7" providerId="LiveId" clId="{DEF0706A-6DD9-4D6C-9A5D-A00FE95B87C3}" dt="2021-06-14T20:43:25.684" v="248" actId="20577"/>
          <ac:spMkLst>
            <pc:docMk/>
            <pc:sldMk cId="0" sldId="377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12:13.620" v="139" actId="20577"/>
        <pc:sldMkLst>
          <pc:docMk/>
          <pc:sldMk cId="0" sldId="378"/>
        </pc:sldMkLst>
        <pc:spChg chg="mod">
          <ac:chgData name="Arno Kuijper" userId="60cdc471d887c3e7" providerId="LiveId" clId="{DEF0706A-6DD9-4D6C-9A5D-A00FE95B87C3}" dt="2021-06-13T20:12:13.620" v="139" actId="20577"/>
          <ac:spMkLst>
            <pc:docMk/>
            <pc:sldMk cId="0" sldId="378"/>
            <ac:spMk id="2" creationId="{00000000-0000-0000-0000-000000000000}"/>
          </ac:spMkLst>
        </pc:spChg>
      </pc:sldChg>
    </pc:docChg>
  </pc:docChgLst>
  <pc:docChgLst>
    <pc:chgData name="Arno Kuijper" userId="60cdc471d887c3e7" providerId="LiveId" clId="{4DC725C1-756D-45F6-86AF-1E55B1021F73}"/>
    <pc:docChg chg="custSel modSld">
      <pc:chgData name="Arno Kuijper" userId="60cdc471d887c3e7" providerId="LiveId" clId="{4DC725C1-756D-45F6-86AF-1E55B1021F73}" dt="2020-10-14T08:50:13.790" v="73" actId="20577"/>
      <pc:docMkLst>
        <pc:docMk/>
      </pc:docMkLst>
      <pc:sldChg chg="modSp mod">
        <pc:chgData name="Arno Kuijper" userId="60cdc471d887c3e7" providerId="LiveId" clId="{4DC725C1-756D-45F6-86AF-1E55B1021F73}" dt="2020-10-14T08:48:41.487" v="47" actId="20577"/>
        <pc:sldMkLst>
          <pc:docMk/>
          <pc:sldMk cId="1992930325" sldId="371"/>
        </pc:sldMkLst>
        <pc:spChg chg="mod">
          <ac:chgData name="Arno Kuijper" userId="60cdc471d887c3e7" providerId="LiveId" clId="{4DC725C1-756D-45F6-86AF-1E55B1021F73}" dt="2020-10-14T08:48:41.487" v="47" actId="20577"/>
          <ac:spMkLst>
            <pc:docMk/>
            <pc:sldMk cId="1992930325" sldId="371"/>
            <ac:spMk id="2" creationId="{00000000-0000-0000-0000-000000000000}"/>
          </ac:spMkLst>
        </pc:spChg>
      </pc:sldChg>
      <pc:sldChg chg="modSp mod">
        <pc:chgData name="Arno Kuijper" userId="60cdc471d887c3e7" providerId="LiveId" clId="{4DC725C1-756D-45F6-86AF-1E55B1021F73}" dt="2020-10-14T08:50:13.790" v="73" actId="20577"/>
        <pc:sldMkLst>
          <pc:docMk/>
          <pc:sldMk cId="2673636358" sldId="373"/>
        </pc:sldMkLst>
        <pc:spChg chg="mod">
          <ac:chgData name="Arno Kuijper" userId="60cdc471d887c3e7" providerId="LiveId" clId="{4DC725C1-756D-45F6-86AF-1E55B1021F73}" dt="2020-10-14T08:50:13.790" v="73" actId="20577"/>
          <ac:spMkLst>
            <pc:docMk/>
            <pc:sldMk cId="2673636358" sldId="373"/>
            <ac:spMk id="2" creationId="{1972BDC2-D7C4-4A48-BA8A-AAE033638AA7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2-06-20T13:56:35.632" idx="22">
    <p:pos x="146" y="146"/>
    <p:text>Ik zou dit overzicht beperken: aantal eerste visitaties eruit (niet onderscheidend); lles wat met HKZ te maken heeft eruit.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2-06-20T14:01:30.847" idx="23">
    <p:pos x="10" y="10"/>
    <p:text>Sheet aangepast - lay out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3FC7-638D-4545-828C-02A666FD448C}" type="datetimeFigureOut">
              <a:rPr lang="nl-NL" smtClean="0"/>
              <a:pPr/>
              <a:t>21-6-2022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B8494-970C-4800-9ABA-B1A40C644DB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1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1B1E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 b="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1512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5620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B1EC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0019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2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4C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26765" y="1045183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nl-NL" sz="2000" dirty="0" smtClean="0"/>
              <a:t>Kerngegevens</a:t>
            </a:r>
          </a:p>
          <a:p>
            <a:pPr lvl="0"/>
            <a:r>
              <a:rPr lang="nl-NL" sz="2000" dirty="0" smtClean="0"/>
              <a:t>Samenstelling PVC</a:t>
            </a:r>
          </a:p>
          <a:p>
            <a:pPr lvl="0"/>
            <a:r>
              <a:rPr lang="nl-NL" sz="2000" dirty="0" smtClean="0"/>
              <a:t>Update normendocument per 30-11-2021</a:t>
            </a:r>
          </a:p>
          <a:p>
            <a:r>
              <a:rPr lang="nl-NL" sz="2000" dirty="0"/>
              <a:t>Nieuwe HKZ praktijkrichtlijn dialysecentra binnen Norm Zorg en </a:t>
            </a:r>
            <a:r>
              <a:rPr lang="nl-NL" sz="2000" dirty="0" smtClean="0"/>
              <a:t>Welzijn</a:t>
            </a:r>
            <a:endParaRPr lang="nl-NL" sz="2000" dirty="0"/>
          </a:p>
          <a:p>
            <a:pPr lvl="0"/>
            <a:r>
              <a:rPr lang="nl-NL" sz="2000" dirty="0" smtClean="0"/>
              <a:t>Certificatie </a:t>
            </a:r>
            <a:r>
              <a:rPr lang="nl-NL" sz="2000" dirty="0"/>
              <a:t>en visitatie na herziening systematiek</a:t>
            </a:r>
          </a:p>
          <a:p>
            <a:pPr lvl="0"/>
            <a:r>
              <a:rPr lang="nl-NL" sz="2000" dirty="0" smtClean="0"/>
              <a:t>Update pilot “</a:t>
            </a:r>
            <a:r>
              <a:rPr lang="nl-NL" sz="2000" dirty="0" err="1" smtClean="0"/>
              <a:t>meevisiteren</a:t>
            </a:r>
            <a:r>
              <a:rPr lang="nl-NL" sz="2000" dirty="0" smtClean="0"/>
              <a:t> patiënten”</a:t>
            </a:r>
            <a:endParaRPr lang="nl-NL" sz="2000" dirty="0"/>
          </a:p>
          <a:p>
            <a:pPr lvl="0"/>
            <a:r>
              <a:rPr lang="nl-NL" sz="2000" dirty="0"/>
              <a:t>Visitatie uitbreiden naar CNS3-4 en transplantatie</a:t>
            </a:r>
          </a:p>
          <a:p>
            <a:pPr lvl="0"/>
            <a:r>
              <a:rPr lang="nl-NL" sz="2000" dirty="0"/>
              <a:t>Transparantie </a:t>
            </a:r>
            <a:endParaRPr lang="nl-NL" sz="2000" dirty="0" smtClean="0"/>
          </a:p>
          <a:p>
            <a:pPr lvl="0"/>
            <a:r>
              <a:rPr lang="nl-NL" sz="2000" dirty="0" err="1" smtClean="0"/>
              <a:t>ZonMW</a:t>
            </a:r>
            <a:r>
              <a:rPr lang="nl-NL" sz="2000" dirty="0" smtClean="0"/>
              <a:t> </a:t>
            </a:r>
            <a:r>
              <a:rPr lang="nl-NL" sz="2000" dirty="0"/>
              <a:t>beurs </a:t>
            </a:r>
            <a:r>
              <a:rPr lang="nl-NL" sz="2000" dirty="0" smtClean="0"/>
              <a:t>“Verduurzamen </a:t>
            </a:r>
            <a:r>
              <a:rPr lang="nl-NL" sz="2000" dirty="0"/>
              <a:t>van uitkomstgerichte </a:t>
            </a:r>
            <a:r>
              <a:rPr lang="nl-NL" sz="2000" dirty="0" smtClean="0"/>
              <a:t>zorg”</a:t>
            </a:r>
            <a:endParaRPr lang="nl-NL" sz="2000" dirty="0"/>
          </a:p>
          <a:p>
            <a:endParaRPr lang="nl-NL" sz="2400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Update sectie Kwaliteitsborging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445" y="5177650"/>
            <a:ext cx="2376264" cy="1680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652" y="5851079"/>
            <a:ext cx="1566333" cy="83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80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ZonMW</a:t>
            </a:r>
            <a:r>
              <a:rPr lang="nl-NL" dirty="0"/>
              <a:t> beurs “Verduurzamen van uitkomstgerichte zorg</a:t>
            </a:r>
            <a:r>
              <a:rPr lang="nl-NL" dirty="0" smtClean="0"/>
              <a:t>”</a:t>
            </a:r>
          </a:p>
          <a:p>
            <a:r>
              <a:rPr lang="nl-NL" dirty="0" smtClean="0"/>
              <a:t>Onderdeel: Showcase Nefrologie</a:t>
            </a:r>
          </a:p>
          <a:p>
            <a:r>
              <a:rPr lang="nl-NL" dirty="0" smtClean="0"/>
              <a:t>Plan om resultaten visitaties over de afgelopen 15 </a:t>
            </a:r>
            <a:r>
              <a:rPr lang="nl-NL" dirty="0" err="1" smtClean="0"/>
              <a:t>jr</a:t>
            </a:r>
            <a:r>
              <a:rPr lang="nl-NL" dirty="0" smtClean="0"/>
              <a:t> te evalueren</a:t>
            </a:r>
          </a:p>
          <a:p>
            <a:r>
              <a:rPr lang="nl-NL" dirty="0" smtClean="0"/>
              <a:t>Heeft visitatie geleid tot aantoonbare kwaliteitsverbetering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err="1"/>
              <a:t>ZonMW</a:t>
            </a:r>
            <a:r>
              <a:rPr lang="nl-NL" sz="2800" dirty="0"/>
              <a:t> </a:t>
            </a:r>
            <a:r>
              <a:rPr lang="nl-NL" sz="2800" dirty="0" smtClean="0"/>
              <a:t>beurs</a:t>
            </a:r>
            <a:r>
              <a:rPr lang="nl-NL" sz="1800" dirty="0"/>
              <a:t/>
            </a:r>
            <a:br>
              <a:rPr lang="nl-NL" sz="1800" dirty="0"/>
            </a:b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828701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Komen tot soort bewijs van deelname</a:t>
            </a:r>
          </a:p>
          <a:p>
            <a:r>
              <a:rPr lang="nl-NL" dirty="0" smtClean="0"/>
              <a:t>Evaluatie </a:t>
            </a:r>
            <a:r>
              <a:rPr lang="nl-NL" dirty="0" smtClean="0"/>
              <a:t>Patiënten </a:t>
            </a:r>
            <a:r>
              <a:rPr lang="nl-NL" dirty="0" smtClean="0"/>
              <a:t>mee visiteren</a:t>
            </a:r>
            <a:endParaRPr lang="nl-NL" dirty="0"/>
          </a:p>
          <a:p>
            <a:r>
              <a:rPr lang="nl-NL" dirty="0" smtClean="0"/>
              <a:t>Evaluatie nieuwe normen</a:t>
            </a:r>
          </a:p>
          <a:p>
            <a:r>
              <a:rPr lang="nl-NL" dirty="0" smtClean="0"/>
              <a:t>Uitbreiding CKD 3-4</a:t>
            </a:r>
            <a:endParaRPr lang="nl-NL" dirty="0"/>
          </a:p>
          <a:p>
            <a:r>
              <a:rPr lang="nl-NL" dirty="0" smtClean="0"/>
              <a:t>Wetenschappelijk onderzoek </a:t>
            </a:r>
            <a:r>
              <a:rPr lang="nl-NL" dirty="0" err="1" smtClean="0"/>
              <a:t>ZonMW</a:t>
            </a:r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Samenvattend plannen 2022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748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Kerngegevens PVC 2021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435979"/>
              </p:ext>
            </p:extLst>
          </p:nvPr>
        </p:nvGraphicFramePr>
        <p:xfrm>
          <a:off x="539551" y="1700809"/>
          <a:ext cx="7704857" cy="3862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8830">
                  <a:extLst>
                    <a:ext uri="{9D8B030D-6E8A-4147-A177-3AD203B41FA5}">
                      <a16:colId xmlns:a16="http://schemas.microsoft.com/office/drawing/2014/main" val="3961873842"/>
                    </a:ext>
                  </a:extLst>
                </a:gridCol>
                <a:gridCol w="1229499">
                  <a:extLst>
                    <a:ext uri="{9D8B030D-6E8A-4147-A177-3AD203B41FA5}">
                      <a16:colId xmlns:a16="http://schemas.microsoft.com/office/drawing/2014/main" val="1450101754"/>
                    </a:ext>
                  </a:extLst>
                </a:gridCol>
                <a:gridCol w="983599">
                  <a:extLst>
                    <a:ext uri="{9D8B030D-6E8A-4147-A177-3AD203B41FA5}">
                      <a16:colId xmlns:a16="http://schemas.microsoft.com/office/drawing/2014/main" val="1541636815"/>
                    </a:ext>
                  </a:extLst>
                </a:gridCol>
                <a:gridCol w="1475399">
                  <a:extLst>
                    <a:ext uri="{9D8B030D-6E8A-4147-A177-3AD203B41FA5}">
                      <a16:colId xmlns:a16="http://schemas.microsoft.com/office/drawing/2014/main" val="1764107502"/>
                    </a:ext>
                  </a:extLst>
                </a:gridCol>
                <a:gridCol w="1147530">
                  <a:extLst>
                    <a:ext uri="{9D8B030D-6E8A-4147-A177-3AD203B41FA5}">
                      <a16:colId xmlns:a16="http://schemas.microsoft.com/office/drawing/2014/main" val="1541798037"/>
                    </a:ext>
                  </a:extLst>
                </a:gridCol>
              </a:tblGrid>
              <a:tr h="192073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nl-NL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2020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2019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2018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546941491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Aantal Visitaties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nl-N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1 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13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23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extLst>
                  <a:ext uri="{0D108BD9-81ED-4DB2-BD59-A6C34878D82A}">
                    <a16:rowId xmlns:a16="http://schemas.microsoft.com/office/drawing/2014/main" val="1006525363"/>
                  </a:ext>
                </a:extLst>
              </a:tr>
              <a:tr h="516678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Aantal Dataverificaties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nl-N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4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12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18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extLst>
                  <a:ext uri="{0D108BD9-81ED-4DB2-BD59-A6C34878D82A}">
                    <a16:rowId xmlns:a16="http://schemas.microsoft.com/office/drawing/2014/main" val="3128375396"/>
                  </a:ext>
                </a:extLst>
              </a:tr>
              <a:tr h="531812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Totale inzet PVC NFN leden (in dagen)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nl-N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2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21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40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extLst>
                  <a:ext uri="{0D108BD9-81ED-4DB2-BD59-A6C34878D82A}">
                    <a16:rowId xmlns:a16="http://schemas.microsoft.com/office/drawing/2014/main" val="3708768294"/>
                  </a:ext>
                </a:extLst>
              </a:tr>
              <a:tr h="555876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Totale inzet PVC V&amp;VN leden (in dagen)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nl-N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8 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70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101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extLst>
                  <a:ext uri="{0D108BD9-81ED-4DB2-BD59-A6C34878D82A}">
                    <a16:rowId xmlns:a16="http://schemas.microsoft.com/office/drawing/2014/main" val="740894867"/>
                  </a:ext>
                </a:extLst>
              </a:tr>
              <a:tr h="516678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Aantal vergaderingen PVC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nl-N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2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4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4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extLst>
                  <a:ext uri="{0D108BD9-81ED-4DB2-BD59-A6C34878D82A}">
                    <a16:rowId xmlns:a16="http://schemas.microsoft.com/office/drawing/2014/main" val="1047372514"/>
                  </a:ext>
                </a:extLst>
              </a:tr>
              <a:tr h="51566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Aantal telefonische of kleine vergaderingen PVC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nl-N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 8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8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8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extLst>
                  <a:ext uri="{0D108BD9-81ED-4DB2-BD59-A6C34878D82A}">
                    <a16:rowId xmlns:a16="http://schemas.microsoft.com/office/drawing/2014/main" val="3600005368"/>
                  </a:ext>
                </a:extLst>
              </a:tr>
              <a:tr h="685704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Aantal beleidsvergaderingen PVC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nl-NL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1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>
                          <a:effectLst/>
                        </a:rPr>
                        <a:t>0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7" marR="8707" marT="8707" marB="0" anchor="ctr"/>
                </a:tc>
                <a:extLst>
                  <a:ext uri="{0D108BD9-81ED-4DB2-BD59-A6C34878D82A}">
                    <a16:rowId xmlns:a16="http://schemas.microsoft.com/office/drawing/2014/main" val="3172392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3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/>
              <a:t>2 nieuwe leden namens V&amp;VN: </a:t>
            </a:r>
          </a:p>
          <a:p>
            <a:r>
              <a:rPr lang="nl-NL" dirty="0" smtClean="0"/>
              <a:t>Sandra </a:t>
            </a:r>
            <a:r>
              <a:rPr lang="nl-NL" dirty="0"/>
              <a:t>van den Berg, </a:t>
            </a:r>
            <a:r>
              <a:rPr lang="nl-NL" dirty="0" err="1"/>
              <a:t>Elyse</a:t>
            </a:r>
            <a:r>
              <a:rPr lang="nl-NL" dirty="0"/>
              <a:t> Klinieken</a:t>
            </a:r>
          </a:p>
          <a:p>
            <a:r>
              <a:rPr lang="nl-NL" dirty="0" smtClean="0"/>
              <a:t>Linda </a:t>
            </a:r>
            <a:r>
              <a:rPr lang="nl-NL" dirty="0"/>
              <a:t>Eshuis, DC </a:t>
            </a:r>
            <a:r>
              <a:rPr lang="nl-NL" dirty="0" smtClean="0"/>
              <a:t>Hardenberg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Vertrokken (Pensionering of bereiken maximaal aantal termijnen):</a:t>
            </a:r>
          </a:p>
          <a:p>
            <a:pPr lvl="0"/>
            <a:r>
              <a:rPr lang="nl-NL" dirty="0"/>
              <a:t>J. Jousma-Rutjes, Haaglanden </a:t>
            </a:r>
            <a:r>
              <a:rPr lang="nl-NL" dirty="0" smtClean="0"/>
              <a:t>MC – V&amp;VN</a:t>
            </a:r>
            <a:endParaRPr lang="nl-NL" dirty="0"/>
          </a:p>
          <a:p>
            <a:pPr lvl="0"/>
            <a:r>
              <a:rPr lang="nl-NL" dirty="0"/>
              <a:t>E.H. Kruitbosch-Kerkdijk, Deventer </a:t>
            </a:r>
            <a:r>
              <a:rPr lang="nl-NL" dirty="0" err="1" smtClean="0"/>
              <a:t>Zhs</a:t>
            </a:r>
            <a:r>
              <a:rPr lang="nl-NL" dirty="0" smtClean="0"/>
              <a:t> – V&amp;VN</a:t>
            </a:r>
            <a:endParaRPr lang="nl-NL" dirty="0"/>
          </a:p>
          <a:p>
            <a:pPr lvl="0"/>
            <a:r>
              <a:rPr lang="nl-NL" dirty="0"/>
              <a:t>G.A.M. van der </a:t>
            </a:r>
            <a:r>
              <a:rPr lang="nl-NL" dirty="0" err="1"/>
              <a:t>Kuijk</a:t>
            </a:r>
            <a:r>
              <a:rPr lang="nl-NL" dirty="0"/>
              <a:t>, DC </a:t>
            </a:r>
            <a:r>
              <a:rPr lang="nl-NL" dirty="0" smtClean="0"/>
              <a:t>Bernhoven – V&amp;VN</a:t>
            </a:r>
            <a:endParaRPr lang="nl-NL" dirty="0"/>
          </a:p>
          <a:p>
            <a:pPr lvl="0"/>
            <a:r>
              <a:rPr lang="nl-NL" dirty="0"/>
              <a:t>L. Vinke, </a:t>
            </a:r>
            <a:r>
              <a:rPr lang="nl-NL" dirty="0" smtClean="0"/>
              <a:t>Dianet – V&amp;VN</a:t>
            </a:r>
            <a:endParaRPr lang="nl-NL" dirty="0"/>
          </a:p>
          <a:p>
            <a:pPr lvl="0"/>
            <a:r>
              <a:rPr lang="nl-NL" dirty="0"/>
              <a:t>P. van der Vlist, Groene Hart </a:t>
            </a:r>
            <a:r>
              <a:rPr lang="nl-NL" dirty="0" smtClean="0"/>
              <a:t>Ziekenhuis – V&amp;VN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Geen nieuwe NFN leden: wel vacature voor nieuwe leden!  Aanmelden of info: </a:t>
            </a:r>
            <a:r>
              <a:rPr lang="nl-NL" dirty="0" smtClean="0">
                <a:solidFill>
                  <a:srgbClr val="01B1EC"/>
                </a:solidFill>
              </a:rPr>
              <a:t>visitatie@nefrovisie.n</a:t>
            </a:r>
            <a:r>
              <a:rPr lang="nl-NL" dirty="0">
                <a:solidFill>
                  <a:srgbClr val="01B1EC"/>
                </a:solidFill>
              </a:rPr>
              <a:t>l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Samenstelling PVC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22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 30-11-2021</a:t>
            </a:r>
          </a:p>
          <a:p>
            <a:r>
              <a:rPr lang="nl-NL" dirty="0" smtClean="0"/>
              <a:t>V&amp;VN </a:t>
            </a:r>
            <a:r>
              <a:rPr lang="nl-NL" dirty="0"/>
              <a:t>Dialyse &amp; </a:t>
            </a:r>
            <a:r>
              <a:rPr lang="nl-NL" dirty="0" smtClean="0"/>
              <a:t>Nefrologie: registratie in kwaliteitsregister van de V&amp;VN niet meer verplicht</a:t>
            </a:r>
          </a:p>
          <a:p>
            <a:r>
              <a:rPr lang="nl-NL" dirty="0" smtClean="0"/>
              <a:t>Alternatieve registratie van nascholing via lokale ziekenhuissysteem. 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Update normendocument Visitatie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Ism</a:t>
            </a:r>
            <a:r>
              <a:rPr lang="nl-NL" dirty="0" smtClean="0"/>
              <a:t> NEN-HKZ </a:t>
            </a:r>
            <a:r>
              <a:rPr lang="nl-NL" dirty="0"/>
              <a:t>is </a:t>
            </a:r>
            <a:r>
              <a:rPr lang="nl-NL" dirty="0" smtClean="0"/>
              <a:t>nieuwe </a:t>
            </a:r>
            <a:r>
              <a:rPr lang="nl-NL" dirty="0"/>
              <a:t>HKZ-norm Zorg&amp;Welzijn voor Dialysecentra voltooid. </a:t>
            </a:r>
            <a:endParaRPr lang="nl-NL" dirty="0" smtClean="0"/>
          </a:p>
          <a:p>
            <a:r>
              <a:rPr lang="nl-NL" dirty="0" smtClean="0"/>
              <a:t>Goedgekeurd door Centraal College van Deskundigen Zorg &amp; Welzijn  NEN/HKZ </a:t>
            </a:r>
          </a:p>
          <a:p>
            <a:r>
              <a:rPr lang="nl-NL" dirty="0" smtClean="0"/>
              <a:t>25% Reductie in tijd toegekend </a:t>
            </a:r>
          </a:p>
          <a:p>
            <a:r>
              <a:rPr lang="nl-NL" dirty="0" smtClean="0"/>
              <a:t>Centra </a:t>
            </a:r>
            <a:r>
              <a:rPr lang="nl-NL" dirty="0"/>
              <a:t>die met HKZ doorgaan worden getoetst volgens deze norm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Nieuwe </a:t>
            </a:r>
            <a:r>
              <a:rPr lang="nl-NL" dirty="0" smtClean="0"/>
              <a:t>HKZ-praktijkrichtlijn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605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nl-NL" sz="2800" dirty="0"/>
              <a:t>Aandachtspunten</a:t>
            </a:r>
          </a:p>
          <a:p>
            <a:pPr lvl="2"/>
            <a:r>
              <a:rPr lang="nl-NL" sz="2400" dirty="0"/>
              <a:t>Overlap certificering met visitatie; evaluatie hiervan door </a:t>
            </a:r>
            <a:r>
              <a:rPr lang="nl-NL" sz="2400" dirty="0" err="1"/>
              <a:t>Qualicor</a:t>
            </a:r>
            <a:r>
              <a:rPr lang="nl-NL" sz="2400" dirty="0"/>
              <a:t> en PVC </a:t>
            </a:r>
            <a:r>
              <a:rPr lang="nl-NL" sz="2400" dirty="0" err="1"/>
              <a:t>obv</a:t>
            </a:r>
            <a:r>
              <a:rPr lang="nl-NL" sz="2400" dirty="0"/>
              <a:t> uitwisseling </a:t>
            </a:r>
            <a:r>
              <a:rPr lang="nl-NL" sz="2400" dirty="0" smtClean="0"/>
              <a:t>rapporten, proces nog gaande. Eventueel door externe instantie laten beoordelen.</a:t>
            </a:r>
            <a:endParaRPr lang="nl-NL" sz="2400" dirty="0"/>
          </a:p>
          <a:p>
            <a:pPr lvl="2"/>
            <a:r>
              <a:rPr lang="nl-NL" sz="2400" dirty="0" err="1"/>
              <a:t>Qualicor</a:t>
            </a:r>
            <a:r>
              <a:rPr lang="nl-NL" sz="2400" dirty="0"/>
              <a:t> bezoekt </a:t>
            </a:r>
            <a:r>
              <a:rPr lang="nl-NL" sz="2400" dirty="0" err="1"/>
              <a:t>zkh</a:t>
            </a:r>
            <a:r>
              <a:rPr lang="nl-NL" sz="2400" dirty="0"/>
              <a:t> met hogere frequentie dan eerst gedacht, goede afstemming met visitatie belangrijk.</a:t>
            </a:r>
          </a:p>
          <a:p>
            <a:pPr lvl="1"/>
            <a:r>
              <a:rPr lang="nl-NL" sz="2800" dirty="0"/>
              <a:t>Veldraadpleging </a:t>
            </a:r>
            <a:r>
              <a:rPr lang="nl-NL" sz="2800" dirty="0" err="1"/>
              <a:t>Nefrovisie</a:t>
            </a:r>
            <a:r>
              <a:rPr lang="nl-NL" sz="2800" dirty="0"/>
              <a:t>; 70% ziet meerwaarde beroepsinhoudelijke visitatie </a:t>
            </a:r>
            <a:r>
              <a:rPr lang="nl-NL" sz="2800" dirty="0" err="1" smtClean="0"/>
              <a:t>tov</a:t>
            </a:r>
            <a:r>
              <a:rPr lang="nl-NL" sz="2800" dirty="0" smtClean="0"/>
              <a:t> </a:t>
            </a:r>
            <a:r>
              <a:rPr lang="nl-NL" sz="2800" dirty="0"/>
              <a:t>certificering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Certificatie en visitatie na herziening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Onderzoek of visitatie </a:t>
            </a:r>
            <a:r>
              <a:rPr lang="nl-NL" dirty="0"/>
              <a:t>met deelname </a:t>
            </a:r>
            <a:r>
              <a:rPr lang="nl-NL" dirty="0" smtClean="0"/>
              <a:t>patiënt leidt tot:</a:t>
            </a:r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nl-NL" dirty="0" smtClean="0"/>
              <a:t>verbetering </a:t>
            </a:r>
            <a:r>
              <a:rPr lang="nl-NL" dirty="0" smtClean="0"/>
              <a:t>inbreng patiënten perspectief</a:t>
            </a:r>
            <a:endParaRPr lang="nl-NL" dirty="0"/>
          </a:p>
          <a:p>
            <a:pPr lvl="1" indent="-342900">
              <a:buFont typeface="Wingdings" panose="05000000000000000000" pitchFamily="2" charset="2"/>
              <a:buChar char="ü"/>
            </a:pPr>
            <a:r>
              <a:rPr lang="nl-NL" dirty="0" smtClean="0"/>
              <a:t>beter </a:t>
            </a:r>
            <a:r>
              <a:rPr lang="nl-NL" dirty="0" smtClean="0"/>
              <a:t>benutten van patiëntervaringen- </a:t>
            </a:r>
            <a:r>
              <a:rPr lang="nl-NL" dirty="0"/>
              <a:t>en uitkomsten </a:t>
            </a:r>
            <a:r>
              <a:rPr lang="nl-NL" dirty="0" smtClean="0"/>
              <a:t>ten behoeve van verbetering primaire proces</a:t>
            </a:r>
          </a:p>
          <a:p>
            <a:r>
              <a:rPr lang="nl-NL" dirty="0" smtClean="0"/>
              <a:t>Pilot bij 4 dialysecentra</a:t>
            </a:r>
          </a:p>
          <a:p>
            <a:r>
              <a:rPr lang="nl-NL" dirty="0" smtClean="0"/>
              <a:t>Patiënt </a:t>
            </a:r>
            <a:r>
              <a:rPr lang="nl-NL" dirty="0"/>
              <a:t>vertegenwoordigers zijn </a:t>
            </a:r>
            <a:r>
              <a:rPr lang="nl-NL" dirty="0" smtClean="0"/>
              <a:t>geworven en getraind</a:t>
            </a:r>
            <a:endParaRPr lang="nl-NL" dirty="0"/>
          </a:p>
          <a:p>
            <a:r>
              <a:rPr lang="nl-NL" dirty="0" smtClean="0"/>
              <a:t>Gestart Q2 2022: eerste centrum OLVG, tweede centrum eind juni, laatste twee centra sept/okt ’22</a:t>
            </a:r>
          </a:p>
          <a:p>
            <a:r>
              <a:rPr lang="nl-NL" dirty="0" smtClean="0"/>
              <a:t>Eerste ervaringen positief</a:t>
            </a:r>
          </a:p>
          <a:p>
            <a:r>
              <a:rPr lang="nl-NL" dirty="0" smtClean="0"/>
              <a:t>Evaluatie pilot oktober/november ’22. </a:t>
            </a:r>
            <a:r>
              <a:rPr lang="nl-NL" dirty="0" smtClean="0"/>
              <a:t>Weegt opbrengst op tegen extra </a:t>
            </a:r>
            <a:r>
              <a:rPr lang="nl-NL" dirty="0"/>
              <a:t>inspanning (en kosten) die worden gemaakt.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Pilot </a:t>
            </a:r>
            <a:r>
              <a:rPr lang="nl-NL" dirty="0" err="1"/>
              <a:t>meevisiteren</a:t>
            </a:r>
            <a:r>
              <a:rPr lang="nl-NL" dirty="0"/>
              <a:t> patiënten</a:t>
            </a:r>
          </a:p>
        </p:txBody>
      </p:sp>
      <p:pic>
        <p:nvPicPr>
          <p:cNvPr id="6" name="Afbeelding 5" descr="Unknown-3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53653"/>
            <a:ext cx="7920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Uitbreiding kwaliteitsborging met chronische nierschade stadium 3 en 4.</a:t>
            </a:r>
          </a:p>
          <a:p>
            <a:r>
              <a:rPr lang="nl-NL" dirty="0"/>
              <a:t>Uitwerking door kernteam CNS met leden uit NFN, NVN en Nefrovisie. </a:t>
            </a:r>
            <a:r>
              <a:rPr lang="nl-NL" dirty="0" smtClean="0"/>
              <a:t>Bepalen van indicatoren. </a:t>
            </a:r>
            <a:endParaRPr lang="nl-NL" dirty="0"/>
          </a:p>
          <a:p>
            <a:r>
              <a:rPr lang="nl-NL" dirty="0"/>
              <a:t>Pilot met extractie uitkomstindicatoren uit EPD en toegevoegd aan </a:t>
            </a:r>
            <a:r>
              <a:rPr lang="nl-NL" dirty="0" smtClean="0"/>
              <a:t>Renine-data.</a:t>
            </a:r>
            <a:endParaRPr lang="nl-NL" dirty="0"/>
          </a:p>
          <a:p>
            <a:r>
              <a:rPr lang="nl-NL" dirty="0" smtClean="0"/>
              <a:t>Zodra uitkomsten registratie CNS 3-5 beschikbaar integratie in visitatiesystematiek.</a:t>
            </a:r>
            <a:endParaRPr lang="nl-NL" dirty="0"/>
          </a:p>
          <a:p>
            <a:r>
              <a:rPr lang="nl-NL" dirty="0"/>
              <a:t>Vergelijkbaar traject voor transplantatie zal gaan volgen. 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Visitatie CNS 3-4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l-NL" dirty="0"/>
              <a:t>In 2020 </a:t>
            </a:r>
            <a:r>
              <a:rPr lang="nl-NL" dirty="0" smtClean="0"/>
              <a:t>afgesproken </a:t>
            </a:r>
            <a:r>
              <a:rPr lang="nl-NL" dirty="0"/>
              <a:t>uitkomsten van de visitatie te delen met patiënten van </a:t>
            </a:r>
            <a:r>
              <a:rPr lang="nl-NL" dirty="0" smtClean="0"/>
              <a:t>eigen </a:t>
            </a:r>
            <a:r>
              <a:rPr lang="nl-NL" dirty="0"/>
              <a:t>centrum</a:t>
            </a:r>
          </a:p>
          <a:p>
            <a:pPr lvl="0"/>
            <a:r>
              <a:rPr lang="nl-NL" dirty="0"/>
              <a:t>Uitbreiding transparantie van deelname aan </a:t>
            </a:r>
            <a:r>
              <a:rPr lang="nl-NL" dirty="0" smtClean="0"/>
              <a:t>(en </a:t>
            </a:r>
            <a:r>
              <a:rPr lang="nl-NL" dirty="0" err="1"/>
              <a:t>evt</a:t>
            </a:r>
            <a:r>
              <a:rPr lang="nl-NL" dirty="0"/>
              <a:t> resultaat </a:t>
            </a:r>
            <a:r>
              <a:rPr lang="nl-NL" dirty="0" smtClean="0"/>
              <a:t>van) </a:t>
            </a:r>
            <a:r>
              <a:rPr lang="nl-NL" dirty="0"/>
              <a:t>de visitatie door een online register via Nefrovisie. </a:t>
            </a:r>
            <a:endParaRPr lang="nl-NL" dirty="0" smtClean="0"/>
          </a:p>
          <a:p>
            <a:pPr lvl="0"/>
            <a:r>
              <a:rPr lang="nl-NL" dirty="0" err="1" smtClean="0"/>
              <a:t>Deblinderen</a:t>
            </a:r>
            <a:r>
              <a:rPr lang="nl-NL" dirty="0" smtClean="0"/>
              <a:t> van benchmark gegevens binnen </a:t>
            </a:r>
            <a:r>
              <a:rPr lang="nl-NL" dirty="0" err="1" smtClean="0"/>
              <a:t>Nefrodata</a:t>
            </a:r>
            <a:r>
              <a:rPr lang="nl-NL" dirty="0" smtClean="0"/>
              <a:t>/Renine? </a:t>
            </a:r>
            <a:endParaRPr lang="nl-NL" dirty="0"/>
          </a:p>
          <a:p>
            <a:pPr lvl="0"/>
            <a:r>
              <a:rPr lang="nl-NL" dirty="0"/>
              <a:t>Delen van best-</a:t>
            </a:r>
            <a:r>
              <a:rPr lang="nl-NL" dirty="0" err="1"/>
              <a:t>practices</a:t>
            </a:r>
            <a:r>
              <a:rPr lang="nl-NL" dirty="0"/>
              <a:t> met het werkveld door publicatie of </a:t>
            </a:r>
            <a:r>
              <a:rPr lang="nl-NL" dirty="0" err="1"/>
              <a:t>webinars</a:t>
            </a:r>
            <a:r>
              <a:rPr lang="nl-NL" dirty="0" smtClean="0"/>
              <a:t>.</a:t>
            </a:r>
          </a:p>
          <a:p>
            <a:pPr lvl="0"/>
            <a:endParaRPr lang="nl-NL" dirty="0"/>
          </a:p>
          <a:p>
            <a:pPr lvl="0"/>
            <a:r>
              <a:rPr lang="nl-NL" dirty="0" smtClean="0"/>
              <a:t>Suggesties?   </a:t>
            </a:r>
            <a:r>
              <a:rPr lang="nl-NL" dirty="0" smtClean="0">
                <a:solidFill>
                  <a:srgbClr val="01B1EC"/>
                </a:solidFill>
              </a:rPr>
              <a:t>visitatie@nefrovisie.nl</a:t>
            </a:r>
          </a:p>
          <a:p>
            <a:pPr marL="0" lv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Uitbreiden transparantie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frovisi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frovisie_powerpoint.potm" id="{8F1C2649-5FDE-4867-83C7-F99646BDB670}" vid="{B044F66A-94DF-4A8D-B4AD-1B6960F205F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Nefrovisie_powerpoint</Template>
  <TotalTime>6388</TotalTime>
  <Words>583</Words>
  <Application>Microsoft Office PowerPoint</Application>
  <PresentationFormat>Diavoorstelling (4:3)</PresentationFormat>
  <Paragraphs>111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Nefrovisie</vt:lpstr>
      <vt:lpstr>Update sectie Kwaliteitsborging </vt:lpstr>
      <vt:lpstr>Kerngegevens PVC 2021</vt:lpstr>
      <vt:lpstr>Samenstelling PVC</vt:lpstr>
      <vt:lpstr>Update normendocument Visitatie</vt:lpstr>
      <vt:lpstr>Nieuwe HKZ-praktijkrichtlijn  </vt:lpstr>
      <vt:lpstr>Certificatie en visitatie na herziening</vt:lpstr>
      <vt:lpstr>Pilot meevisiteren patiënten</vt:lpstr>
      <vt:lpstr>Visitatie CNS 3-4 </vt:lpstr>
      <vt:lpstr>Uitbreiden transparantie </vt:lpstr>
      <vt:lpstr>ZonMW beurs </vt:lpstr>
      <vt:lpstr>Samenvattend plannen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 van zaken Herziening visitatiesystematiek</dc:title>
  <dc:creator>Hennie van IJzerloo</dc:creator>
  <cp:lastModifiedBy>Luik, P.T. (Peter)</cp:lastModifiedBy>
  <cp:revision>184</cp:revision>
  <cp:lastPrinted>2021-06-16T06:54:40Z</cp:lastPrinted>
  <dcterms:created xsi:type="dcterms:W3CDTF">2018-03-25T09:35:26Z</dcterms:created>
  <dcterms:modified xsi:type="dcterms:W3CDTF">2022-06-21T20:45:05Z</dcterms:modified>
</cp:coreProperties>
</file>