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333" r:id="rId3"/>
    <p:sldId id="329" r:id="rId4"/>
    <p:sldId id="313" r:id="rId5"/>
    <p:sldId id="334" r:id="rId6"/>
    <p:sldId id="331" r:id="rId7"/>
    <p:sldId id="335" r:id="rId8"/>
    <p:sldId id="336" r:id="rId9"/>
    <p:sldId id="337" r:id="rId10"/>
    <p:sldId id="328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n Hamersvelt" initials="HW" lastIdx="1" clrIdx="0">
    <p:extLst>
      <p:ext uri="{19B8F6BF-5375-455C-9EA6-DF929625EA0E}">
        <p15:presenceInfo xmlns:p15="http://schemas.microsoft.com/office/powerpoint/2012/main" userId="van Hamersvel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9101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7" autoAdjust="0"/>
    <p:restoredTop sz="94737" autoAdjust="0"/>
  </p:normalViewPr>
  <p:slideViewPr>
    <p:cSldViewPr>
      <p:cViewPr>
        <p:scale>
          <a:sx n="125" d="100"/>
          <a:sy n="125" d="100"/>
        </p:scale>
        <p:origin x="762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2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0D61E-4AF7-4ECF-8C13-2CDA819FEB35}" type="datetimeFigureOut">
              <a:rPr lang="nl-NL" smtClean="0"/>
              <a:pPr/>
              <a:t>22-6-2022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6D8AA-F12F-44C2-9091-27520C3E09C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6D8AA-F12F-44C2-9091-27520C3E09C0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5583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6D8AA-F12F-44C2-9091-27520C3E09C0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9696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196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22000" y="1814635"/>
            <a:ext cx="8100000" cy="41253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494000" y="6414409"/>
            <a:ext cx="108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790000" y="6414409"/>
            <a:ext cx="396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01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50" r:id="rId3"/>
    <p:sldLayoutId id="2147483660" r:id="rId4"/>
    <p:sldLayoutId id="2147483652" r:id="rId5"/>
    <p:sldLayoutId id="2147483661" r:id="rId6"/>
    <p:sldLayoutId id="2147483662" r:id="rId7"/>
    <p:sldLayoutId id="2147483663" r:id="rId8"/>
    <p:sldLayoutId id="2147483664" r:id="rId9"/>
    <p:sldLayoutId id="2147483665" r:id="rId10"/>
  </p:sldLayoutIdLst>
  <p:hf sldNum="0" hdr="0" ftr="0" dt="0"/>
  <p:txStyles>
    <p:titleStyle>
      <a:lvl1pPr algn="l" defTabSz="914400" rtl="0" eaLnBrk="1" latinLnBrk="0" hangingPunct="1">
        <a:lnSpc>
          <a:spcPts val="42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2263" indent="-322263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325438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963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93813" indent="-322263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828044" y="1268760"/>
            <a:ext cx="7920420" cy="288032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4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Ontwikkelingen RLC</a:t>
            </a:r>
          </a:p>
          <a:p>
            <a:pPr marL="0" marR="0" lvl="0" indent="0" algn="l" defTabSz="914400" rtl="0" eaLnBrk="1" fontAlgn="auto" latinLnBrk="0" hangingPunct="1">
              <a:lnSpc>
                <a:spcPts val="4200"/>
              </a:lnSpc>
              <a:spcBef>
                <a:spcPct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Tx/>
              <a:buFont typeface="Calibri" pitchFamily="34" charset="0"/>
              <a:buChar char="‒"/>
              <a:tabLst/>
              <a:defRPr/>
            </a:pPr>
            <a:r>
              <a:rPr lang="nl-NL" sz="3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samenstelling commissie</a:t>
            </a:r>
          </a:p>
          <a:p>
            <a:pPr marL="0" marR="0" lvl="0" indent="0" algn="l" defTabSz="914400" rtl="0" eaLnBrk="1" fontAlgn="auto" latinLnBrk="0" hangingPunct="1">
              <a:lnSpc>
                <a:spcPts val="4200"/>
              </a:lnSpc>
              <a:spcBef>
                <a:spcPct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Tx/>
              <a:buFont typeface="Calibri" pitchFamily="34" charset="0"/>
              <a:buChar char="‒"/>
              <a:tabLst/>
              <a:defRPr/>
            </a:pPr>
            <a:r>
              <a:rPr lang="nl-NL" sz="3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voortgang (nieuwe) richtlijnen NFN</a:t>
            </a:r>
          </a:p>
          <a:p>
            <a:pPr marL="0" marR="0" lvl="0" indent="0" algn="l" defTabSz="914400" rtl="0" eaLnBrk="1" fontAlgn="auto" latinLnBrk="0" hangingPunct="1">
              <a:lnSpc>
                <a:spcPts val="4200"/>
              </a:lnSpc>
              <a:spcBef>
                <a:spcPct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Tx/>
              <a:buFont typeface="Calibri" pitchFamily="34" charset="0"/>
              <a:buChar char="‒"/>
              <a:tabLst/>
              <a:defRPr/>
            </a:pPr>
            <a:r>
              <a:rPr lang="nl-NL" sz="3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voorstel aanpassing MDR richtlijnen</a:t>
            </a:r>
          </a:p>
          <a:p>
            <a:pPr marL="0" marR="0" lvl="0" indent="0" algn="l" defTabSz="914400" rtl="0" eaLnBrk="1" fontAlgn="auto" latinLnBrk="0" hangingPunct="1">
              <a:lnSpc>
                <a:spcPts val="4200"/>
              </a:lnSpc>
              <a:spcBef>
                <a:spcPct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Tx/>
              <a:buFont typeface="Calibri" pitchFamily="34" charset="0"/>
              <a:buChar char="‒"/>
              <a:tabLst/>
              <a:defRPr/>
            </a:pPr>
            <a:r>
              <a:rPr lang="nl-NL" sz="3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adviezen voor gebruik nieuwe dure </a:t>
            </a:r>
            <a:r>
              <a:rPr lang="nl-NL" sz="3200" b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nefrologische</a:t>
            </a:r>
            <a:r>
              <a:rPr lang="nl-NL" sz="3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geneesmiddelen</a:t>
            </a:r>
          </a:p>
          <a:p>
            <a:pPr marL="0" marR="0" lvl="0" indent="0" algn="l" defTabSz="914400" rtl="0" eaLnBrk="1" fontAlgn="auto" latinLnBrk="0" hangingPunct="1">
              <a:lnSpc>
                <a:spcPts val="4200"/>
              </a:lnSpc>
              <a:spcBef>
                <a:spcPct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Tx/>
              <a:buFont typeface="Calibri" pitchFamily="34" charset="0"/>
              <a:buChar char="‒"/>
              <a:tabLst/>
              <a:defRPr/>
            </a:pPr>
            <a:endParaRPr lang="nl-NL" sz="3200" b="1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jdelijke aanduiding voor tekst 3"/>
          <p:cNvSpPr txBox="1">
            <a:spLocks/>
          </p:cNvSpPr>
          <p:nvPr/>
        </p:nvSpPr>
        <p:spPr>
          <a:xfrm>
            <a:off x="828044" y="4378176"/>
            <a:ext cx="5346157" cy="635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Henk van Hamersvelt</a:t>
            </a:r>
          </a:p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lang="nl-NL" sz="2000" b="1" dirty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kumimoji="0" lang="nl-NL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oorzitter</a:t>
            </a: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Richtlijnencommissie (RLC)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3845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522000" y="1196752"/>
            <a:ext cx="8370480" cy="504056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nl-NL" sz="1600" b="1" u="sng" dirty="0">
                <a:solidFill>
                  <a:schemeClr val="accent1">
                    <a:lumMod val="75000"/>
                  </a:schemeClr>
                </a:solidFill>
              </a:rPr>
              <a:t>Vertrokken leden: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accent1">
                    <a:lumMod val="75000"/>
                  </a:schemeClr>
                </a:solidFill>
              </a:rPr>
              <a:t>Maarten Rookmaker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accent1">
                    <a:lumMod val="75000"/>
                  </a:schemeClr>
                </a:solidFill>
              </a:rPr>
              <a:t>Marcel Schouten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accent1">
                    <a:lumMod val="75000"/>
                  </a:schemeClr>
                </a:solidFill>
              </a:rPr>
              <a:t>Joëlle </a:t>
            </a:r>
            <a:r>
              <a:rPr lang="nl-NL" sz="1600" dirty="0" err="1">
                <a:solidFill>
                  <a:schemeClr val="accent1">
                    <a:lumMod val="75000"/>
                  </a:schemeClr>
                </a:solidFill>
              </a:rPr>
              <a:t>Suijkerbuijk</a:t>
            </a:r>
            <a:endParaRPr lang="nl-NL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accent1">
                    <a:lumMod val="75000"/>
                  </a:schemeClr>
                </a:solidFill>
              </a:rPr>
              <a:t>Anneke Jorna (secretaris)</a:t>
            </a:r>
          </a:p>
          <a:p>
            <a:pPr>
              <a:lnSpc>
                <a:spcPct val="100000"/>
              </a:lnSpc>
            </a:pPr>
            <a:endParaRPr lang="nl-NL" sz="16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nl-NL" sz="1600" b="1" u="sng" dirty="0">
                <a:solidFill>
                  <a:schemeClr val="accent1">
                    <a:lumMod val="75000"/>
                  </a:schemeClr>
                </a:solidFill>
              </a:rPr>
              <a:t>Nieuwe leden: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Joep van de Leeuw (Sint Franciscus Gasthuis - Rotterdam</a:t>
            </a:r>
            <a:r>
              <a:rPr lang="nl-NL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endParaRPr lang="nl-NL" sz="16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Sabine </a:t>
            </a:r>
            <a:r>
              <a:rPr lang="nl-NL" sz="1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Meijvis</a:t>
            </a:r>
            <a:r>
              <a:rPr lang="nl-NL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(UMCU)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Aimee </a:t>
            </a:r>
            <a:r>
              <a:rPr lang="nl-NL" sz="1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Varewijck</a:t>
            </a:r>
            <a:r>
              <a:rPr lang="nl-NL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-van Rees (Maasstad ziekenhuis - Rotterdam)</a:t>
            </a:r>
            <a:endParaRPr lang="nl-NL" sz="16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Marieke van der Zwan (Albert Schweitzer - Dordrecht)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Ambtelijk secretaris</a:t>
            </a:r>
            <a:r>
              <a:rPr lang="nl-NL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 Manon van Oosten (Medisch Centrum Alkmaar)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Namens LONT</a:t>
            </a:r>
            <a:r>
              <a:rPr lang="nl-NL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nl-NL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Azam</a:t>
            </a:r>
            <a:r>
              <a:rPr lang="nl-NL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nl-NL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Nurmohammed</a:t>
            </a:r>
            <a:r>
              <a:rPr lang="nl-NL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nl-NL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AmsterdamUMC</a:t>
            </a:r>
            <a:r>
              <a:rPr lang="nl-NL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Namens PVC</a:t>
            </a:r>
            <a:r>
              <a:rPr lang="nl-NL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nl-NL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Marc Groeneveld (Medisch Centrum Haaglanden – den Haag)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Epidemioloog</a:t>
            </a:r>
            <a:r>
              <a:rPr lang="nl-NL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 Robin Vernooij (UMCU)</a:t>
            </a:r>
          </a:p>
          <a:p>
            <a:pPr>
              <a:lnSpc>
                <a:spcPct val="100000"/>
              </a:lnSpc>
            </a:pPr>
            <a:endParaRPr lang="nl-NL" sz="16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nl-NL" sz="1600" b="1" u="sng" dirty="0">
                <a:solidFill>
                  <a:schemeClr val="accent1">
                    <a:lumMod val="75000"/>
                  </a:schemeClr>
                </a:solidFill>
              </a:rPr>
              <a:t>Nieuwe leden watercommissie:</a:t>
            </a:r>
            <a:endParaRPr lang="nl-NL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Wilbert van der Meijden (Radboudumc)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Paul Rootjes (</a:t>
            </a:r>
            <a:r>
              <a:rPr lang="nl-NL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AmsterdamUMC</a:t>
            </a:r>
            <a:r>
              <a:rPr lang="nl-NL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endParaRPr lang="nl-NL" sz="1600" dirty="0">
              <a:solidFill>
                <a:schemeClr val="tx1">
                  <a:tint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buClr>
                <a:schemeClr val="accent1"/>
              </a:buClr>
              <a:buSzPct val="150000"/>
            </a:pPr>
            <a:endParaRPr lang="nl-NL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  <a:buClr>
                <a:schemeClr val="accent1"/>
              </a:buClr>
              <a:buSzPct val="150000"/>
            </a:pPr>
            <a:endParaRPr lang="nl-NL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</a:pPr>
            <a:endParaRPr lang="nl-NL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</a:pPr>
            <a:endParaRPr lang="nl-NL" sz="20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nl-NL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</a:pPr>
            <a:endParaRPr lang="nl-NL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</a:pPr>
            <a:endParaRPr lang="nl-NL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</a:pPr>
            <a:endParaRPr lang="nl-NL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</a:pPr>
            <a:endParaRPr lang="nl-NL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</a:pPr>
            <a:endParaRPr lang="nl-NL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endParaRPr lang="nl-NL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</a:pPr>
            <a:endParaRPr lang="nl-NL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 dirty="0">
                <a:solidFill>
                  <a:schemeClr val="accent4">
                    <a:lumMod val="75000"/>
                  </a:schemeClr>
                </a:solidFill>
              </a:rPr>
              <a:t>Samenstelling RLC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598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522000" y="1016885"/>
            <a:ext cx="8370480" cy="522042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nl-NL" sz="1800" b="1" u="sng" dirty="0">
                <a:solidFill>
                  <a:schemeClr val="accent1">
                    <a:lumMod val="75000"/>
                  </a:schemeClr>
                </a:solidFill>
              </a:rPr>
              <a:t>Multidisciplinaire richtlijnen: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chemeClr val="accent1">
                    <a:lumMod val="75000"/>
                  </a:schemeClr>
                </a:solidFill>
              </a:rPr>
              <a:t>NFN/NVOG: kinderwens en zwangerschap bij chronische </a:t>
            </a:r>
            <a:r>
              <a:rPr lang="nl-NL" sz="1800" dirty="0" err="1">
                <a:solidFill>
                  <a:schemeClr val="accent1">
                    <a:lumMod val="75000"/>
                  </a:schemeClr>
                </a:solidFill>
              </a:rPr>
              <a:t>nierschade</a:t>
            </a:r>
            <a:endParaRPr lang="nl-NL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chemeClr val="accent1">
                    <a:lumMod val="75000"/>
                  </a:schemeClr>
                </a:solidFill>
              </a:rPr>
              <a:t>NVVH/NFN: vaattoegang voor hemodialyse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chemeClr val="accent1">
                    <a:lumMod val="75000"/>
                  </a:schemeClr>
                </a:solidFill>
              </a:rPr>
              <a:t>FMS: antitrombotisch beleid (module </a:t>
            </a:r>
            <a:r>
              <a:rPr lang="nl-NL" sz="1800" dirty="0">
                <a:solidFill>
                  <a:srgbClr val="002060"/>
                </a:solidFill>
              </a:rPr>
              <a:t>be</a:t>
            </a:r>
            <a:r>
              <a:rPr lang="nl-NL" sz="1800" i="0" dirty="0">
                <a:solidFill>
                  <a:srgbClr val="002060"/>
                </a:solidFill>
                <a:effectLst/>
              </a:rPr>
              <a:t>handeling VTE met DOAC en LMWH bij nierinsufficiëntie)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nl-NL" sz="18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nl-NL" sz="1800" b="1" u="sng" dirty="0">
                <a:solidFill>
                  <a:schemeClr val="accent1">
                    <a:lumMod val="75000"/>
                  </a:schemeClr>
                </a:solidFill>
              </a:rPr>
              <a:t>NFN richtlijnen:</a:t>
            </a:r>
            <a:endParaRPr lang="nl-NL" sz="1800" i="0" dirty="0">
              <a:solidFill>
                <a:srgbClr val="002060"/>
              </a:solidFill>
              <a:effectLst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002060"/>
                </a:solidFill>
              </a:rPr>
              <a:t>Screening op intracraniële aneurysma bij ADPKD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nl-NL" sz="18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nl-NL" sz="1800" b="1" u="sng" dirty="0">
                <a:solidFill>
                  <a:schemeClr val="accent1">
                    <a:lumMod val="75000"/>
                  </a:schemeClr>
                </a:solidFill>
              </a:rPr>
              <a:t>LONT richtlijnen: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002060"/>
                </a:solidFill>
              </a:rPr>
              <a:t>Behandeling van hypertensie na niertransplantatie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002060"/>
                </a:solidFill>
              </a:rPr>
              <a:t>Behandeling van </a:t>
            </a:r>
            <a:r>
              <a:rPr lang="nl-NL" sz="1800" dirty="0" err="1">
                <a:solidFill>
                  <a:srgbClr val="002060"/>
                </a:solidFill>
              </a:rPr>
              <a:t>dyslipidemie</a:t>
            </a:r>
            <a:r>
              <a:rPr lang="nl-NL" sz="1800" dirty="0">
                <a:solidFill>
                  <a:srgbClr val="002060"/>
                </a:solidFill>
              </a:rPr>
              <a:t> na niertransplantatie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800" i="0" dirty="0">
                <a:solidFill>
                  <a:srgbClr val="002060"/>
                </a:solidFill>
                <a:effectLst/>
              </a:rPr>
              <a:t>Botziekte na niertransplantatie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800" i="0" dirty="0">
                <a:solidFill>
                  <a:srgbClr val="002060"/>
                </a:solidFill>
                <a:effectLst/>
              </a:rPr>
              <a:t>Vaccinatie pre-niertransplantatie voor volwassenen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002060"/>
                </a:solidFill>
              </a:rPr>
              <a:t>S</a:t>
            </a:r>
            <a:r>
              <a:rPr lang="nl-NL" sz="1800" i="0" dirty="0">
                <a:solidFill>
                  <a:srgbClr val="002060"/>
                </a:solidFill>
                <a:effectLst/>
              </a:rPr>
              <a:t>creening op maligniteiten</a:t>
            </a:r>
          </a:p>
          <a:p>
            <a:pPr>
              <a:lnSpc>
                <a:spcPct val="100000"/>
              </a:lnSpc>
            </a:pPr>
            <a:endParaRPr lang="nl-NL" sz="18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lang="nl-NL" sz="1800" i="0" dirty="0">
              <a:solidFill>
                <a:srgbClr val="002060"/>
              </a:solidFill>
              <a:effectLst/>
            </a:endParaRPr>
          </a:p>
          <a:p>
            <a:pPr marL="285750" indent="-285750">
              <a:lnSpc>
                <a:spcPts val="3200"/>
              </a:lnSpc>
              <a:buFont typeface="Arial" panose="020B0604020202020204" pitchFamily="34" charset="0"/>
              <a:buChar char="•"/>
            </a:pPr>
            <a:endParaRPr lang="nl-NL" sz="1800" i="0" dirty="0">
              <a:solidFill>
                <a:srgbClr val="002060"/>
              </a:solidFill>
              <a:effectLst/>
            </a:endParaRPr>
          </a:p>
          <a:p>
            <a:pPr>
              <a:lnSpc>
                <a:spcPts val="3200"/>
              </a:lnSpc>
              <a:buClr>
                <a:schemeClr val="accent1"/>
              </a:buClr>
              <a:buSzPct val="150000"/>
            </a:pPr>
            <a:endParaRPr lang="nl-NL" sz="18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  <a:buClr>
                <a:schemeClr val="accent1"/>
              </a:buClr>
              <a:buSzPct val="150000"/>
            </a:pPr>
            <a:endParaRPr lang="nl-NL" sz="18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  <a:buClr>
                <a:schemeClr val="accent1"/>
              </a:buClr>
              <a:buSzPct val="150000"/>
            </a:pPr>
            <a:endParaRPr lang="nl-NL" sz="18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</a:pPr>
            <a:endParaRPr lang="nl-NL" sz="18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</a:pPr>
            <a:endParaRPr lang="nl-NL" sz="20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nl-NL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</a:pPr>
            <a:endParaRPr lang="nl-NL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</a:pPr>
            <a:endParaRPr lang="nl-NL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</a:pPr>
            <a:endParaRPr lang="nl-NL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</a:pPr>
            <a:endParaRPr lang="nl-NL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</a:pPr>
            <a:endParaRPr lang="nl-NL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endParaRPr lang="nl-NL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</a:pPr>
            <a:endParaRPr lang="nl-NL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 dirty="0">
                <a:solidFill>
                  <a:schemeClr val="accent4">
                    <a:lumMod val="75000"/>
                  </a:schemeClr>
                </a:solidFill>
              </a:rPr>
              <a:t>Definitieve richtlijnen vanaf 2021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4090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 dirty="0"/>
              <a:t>Nieuwe NFN richtlijnen 2022/2023</a:t>
            </a:r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522000" y="980728"/>
            <a:ext cx="8514496" cy="5256584"/>
          </a:xfrm>
        </p:spPr>
        <p:txBody>
          <a:bodyPr/>
          <a:lstStyle/>
          <a:p>
            <a:pPr marL="342900" indent="-342900">
              <a:lnSpc>
                <a:spcPts val="28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336699"/>
                </a:solidFill>
              </a:rPr>
              <a:t>NFN: richtlijn samenstelling dialysevloeistof </a:t>
            </a:r>
          </a:p>
          <a:p>
            <a:pPr marL="342900" indent="-342900">
              <a:lnSpc>
                <a:spcPts val="28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336699"/>
                </a:solidFill>
              </a:rPr>
              <a:t>NFN/taskforce </a:t>
            </a:r>
            <a:r>
              <a:rPr lang="nl-NL" sz="2000" dirty="0" err="1">
                <a:solidFill>
                  <a:srgbClr val="336699"/>
                </a:solidFill>
              </a:rPr>
              <a:t>thuisdialyse</a:t>
            </a:r>
            <a:r>
              <a:rPr lang="nl-NL" sz="2000" dirty="0">
                <a:solidFill>
                  <a:srgbClr val="336699"/>
                </a:solidFill>
              </a:rPr>
              <a:t>:</a:t>
            </a:r>
          </a:p>
          <a:p>
            <a:pPr marL="720725" indent="-342900">
              <a:lnSpc>
                <a:spcPts val="28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336699"/>
                </a:solidFill>
              </a:rPr>
              <a:t>Handreiking </a:t>
            </a:r>
            <a:r>
              <a:rPr lang="nl-NL" sz="1800" dirty="0" err="1">
                <a:solidFill>
                  <a:srgbClr val="336699"/>
                </a:solidFill>
              </a:rPr>
              <a:t>thuisdialyse</a:t>
            </a:r>
            <a:endParaRPr lang="nl-NL" sz="1800" dirty="0">
              <a:solidFill>
                <a:srgbClr val="336699"/>
              </a:solidFill>
            </a:endParaRPr>
          </a:p>
          <a:p>
            <a:pPr marL="720725" indent="-342900">
              <a:lnSpc>
                <a:spcPts val="28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FF0000"/>
                </a:solidFill>
              </a:rPr>
              <a:t>Evaluatie van de peritoneale membraanfunctie (Ties Ijzermans)</a:t>
            </a:r>
          </a:p>
          <a:p>
            <a:pPr marL="720725" indent="-342900">
              <a:lnSpc>
                <a:spcPts val="28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FF0000"/>
                </a:solidFill>
              </a:rPr>
              <a:t>Hoogwaardig doelgerichte PD (Elmer van Eeghen)</a:t>
            </a:r>
          </a:p>
          <a:p>
            <a:pPr marL="720725" indent="-342900">
              <a:lnSpc>
                <a:spcPts val="28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336699"/>
                </a:solidFill>
              </a:rPr>
              <a:t>Plaatsing van PD katheter</a:t>
            </a:r>
          </a:p>
          <a:p>
            <a:pPr marL="342900" indent="-342900">
              <a:lnSpc>
                <a:spcPts val="28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336699"/>
                </a:solidFill>
              </a:rPr>
              <a:t>NFN: behandeling glomerulaire ziektes (op basis KDIGO 2021)</a:t>
            </a:r>
          </a:p>
          <a:p>
            <a:pPr>
              <a:lnSpc>
                <a:spcPts val="2800"/>
              </a:lnSpc>
              <a:buClr>
                <a:schemeClr val="accent1">
                  <a:lumMod val="75000"/>
                </a:schemeClr>
              </a:buClr>
            </a:pPr>
            <a:endParaRPr lang="nl-NL" sz="2000" b="1" u="sng" dirty="0">
              <a:solidFill>
                <a:srgbClr val="336699"/>
              </a:solidFill>
            </a:endParaRPr>
          </a:p>
          <a:p>
            <a:pPr>
              <a:lnSpc>
                <a:spcPts val="2800"/>
              </a:lnSpc>
              <a:buClr>
                <a:schemeClr val="accent1">
                  <a:lumMod val="75000"/>
                </a:schemeClr>
              </a:buClr>
            </a:pPr>
            <a:r>
              <a:rPr lang="nl-NL" sz="2000" b="1" u="sng" dirty="0">
                <a:solidFill>
                  <a:srgbClr val="336699"/>
                </a:solidFill>
              </a:rPr>
              <a:t>In samenwerking met andere verenigingen:</a:t>
            </a:r>
          </a:p>
          <a:p>
            <a:pPr marL="342900" indent="-342900">
              <a:lnSpc>
                <a:spcPts val="28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336699"/>
                </a:solidFill>
              </a:rPr>
              <a:t>LONT: </a:t>
            </a:r>
            <a:r>
              <a:rPr lang="nl-NL" sz="2000" dirty="0" err="1">
                <a:solidFill>
                  <a:srgbClr val="336699"/>
                </a:solidFill>
              </a:rPr>
              <a:t>nierteam</a:t>
            </a:r>
            <a:r>
              <a:rPr lang="nl-NL" sz="2000" dirty="0">
                <a:solidFill>
                  <a:srgbClr val="336699"/>
                </a:solidFill>
              </a:rPr>
              <a:t> aan huis </a:t>
            </a:r>
          </a:p>
          <a:p>
            <a:pPr marL="342900" indent="-342900">
              <a:lnSpc>
                <a:spcPts val="28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336699"/>
                </a:solidFill>
              </a:rPr>
              <a:t>LONT: behandeling van posttransplantatie </a:t>
            </a:r>
            <a:r>
              <a:rPr lang="nl-NL" sz="2000">
                <a:solidFill>
                  <a:srgbClr val="336699"/>
                </a:solidFill>
              </a:rPr>
              <a:t>diabetes mellitus</a:t>
            </a:r>
            <a:endParaRPr lang="nl-NL" sz="2000" dirty="0">
              <a:solidFill>
                <a:srgbClr val="336699"/>
              </a:solidFill>
            </a:endParaRPr>
          </a:p>
          <a:p>
            <a:pPr marL="342900" indent="-342900">
              <a:lnSpc>
                <a:spcPts val="28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336699"/>
                </a:solidFill>
              </a:rPr>
              <a:t>LONT: voorbereiding ontvanger voor niertransplantatie </a:t>
            </a:r>
          </a:p>
          <a:p>
            <a:pPr marL="342900" indent="-342900">
              <a:lnSpc>
                <a:spcPts val="28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336699"/>
                </a:solidFill>
              </a:rPr>
              <a:t>NVVC: antistolling bij atriumfibrilleren (module CNS)</a:t>
            </a:r>
          </a:p>
          <a:p>
            <a:pPr marL="342900" indent="-342900">
              <a:lnSpc>
                <a:spcPts val="28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336699"/>
                </a:solidFill>
              </a:rPr>
              <a:t>NVIC: nierfunctie vervangende therapie op intensive care</a:t>
            </a:r>
          </a:p>
          <a:p>
            <a:pPr>
              <a:lnSpc>
                <a:spcPts val="28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nl-NL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 dirty="0"/>
              <a:t>Voorstel aanpassing MDR format</a:t>
            </a:r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522000" y="1268760"/>
            <a:ext cx="8514496" cy="4968552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nl-NL" sz="1800" b="1" u="sng" dirty="0">
                <a:solidFill>
                  <a:srgbClr val="336699"/>
                </a:solidFill>
              </a:rPr>
              <a:t>Voorstel voor aanpassing FMS richtlijn voor richtlijnen (versie 3.0):</a:t>
            </a:r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336699"/>
                </a:solidFill>
              </a:rPr>
              <a:t>Mede op basis van nieuwe format KDIGO richtlijnen zoals toegepast bij KDIGO glomerulaire ziektes</a:t>
            </a:r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336699"/>
                </a:solidFill>
              </a:rPr>
              <a:t>Naast aanbevelingen op basis van GRADE systematiek ook “</a:t>
            </a:r>
            <a:r>
              <a:rPr lang="nl-NL" sz="1800" dirty="0" err="1">
                <a:solidFill>
                  <a:srgbClr val="336699"/>
                </a:solidFill>
              </a:rPr>
              <a:t>practice</a:t>
            </a:r>
            <a:r>
              <a:rPr lang="nl-NL" sz="1800" dirty="0">
                <a:solidFill>
                  <a:srgbClr val="336699"/>
                </a:solidFill>
              </a:rPr>
              <a:t> points”</a:t>
            </a:r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1800" dirty="0" err="1">
                <a:solidFill>
                  <a:srgbClr val="336699"/>
                </a:solidFill>
              </a:rPr>
              <a:t>Practice</a:t>
            </a:r>
            <a:r>
              <a:rPr lang="nl-NL" sz="1800" dirty="0">
                <a:solidFill>
                  <a:srgbClr val="336699"/>
                </a:solidFill>
              </a:rPr>
              <a:t> points in de vorm van tekst, tabel, figuur of algoritme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endParaRPr lang="nl-NL" sz="1800" dirty="0">
              <a:solidFill>
                <a:srgbClr val="336699"/>
              </a:solidFill>
            </a:endParaRPr>
          </a:p>
          <a:p>
            <a:pPr>
              <a:lnSpc>
                <a:spcPct val="10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nl-NL" sz="1800" b="1" u="sng" dirty="0" err="1">
                <a:solidFill>
                  <a:srgbClr val="336699"/>
                </a:solidFill>
              </a:rPr>
              <a:t>Practice</a:t>
            </a:r>
            <a:r>
              <a:rPr lang="nl-NL" sz="1800" b="1" u="sng" dirty="0">
                <a:solidFill>
                  <a:srgbClr val="336699"/>
                </a:solidFill>
              </a:rPr>
              <a:t> points in plaats van aanbeveling:</a:t>
            </a:r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336699"/>
                </a:solidFill>
              </a:rPr>
              <a:t>Geen </a:t>
            </a:r>
            <a:r>
              <a:rPr lang="nl-NL" sz="1800" dirty="0" err="1">
                <a:solidFill>
                  <a:srgbClr val="336699"/>
                </a:solidFill>
              </a:rPr>
              <a:t>systematic</a:t>
            </a:r>
            <a:r>
              <a:rPr lang="nl-NL" sz="1800" dirty="0">
                <a:solidFill>
                  <a:srgbClr val="336699"/>
                </a:solidFill>
              </a:rPr>
              <a:t> review mogelijk</a:t>
            </a:r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336699"/>
                </a:solidFill>
              </a:rPr>
              <a:t>Bewijs onvoldoende of </a:t>
            </a:r>
            <a:r>
              <a:rPr lang="nl-NL" sz="1800" dirty="0" err="1">
                <a:solidFill>
                  <a:srgbClr val="336699"/>
                </a:solidFill>
              </a:rPr>
              <a:t>inconclusief</a:t>
            </a:r>
            <a:r>
              <a:rPr lang="nl-NL" sz="1800" dirty="0">
                <a:solidFill>
                  <a:srgbClr val="336699"/>
                </a:solidFill>
              </a:rPr>
              <a:t> </a:t>
            </a:r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336699"/>
                </a:solidFill>
              </a:rPr>
              <a:t>Alternatieve optie onlogisch</a:t>
            </a:r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336699"/>
                </a:solidFill>
              </a:rPr>
              <a:t>Gebaseerd op expert opinion/consensus</a:t>
            </a:r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336699"/>
                </a:solidFill>
              </a:rPr>
              <a:t>Advies is niet bindend</a:t>
            </a:r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336699"/>
                </a:solidFill>
              </a:rPr>
              <a:t>Advies niet </a:t>
            </a:r>
            <a:r>
              <a:rPr lang="nl-NL" sz="1800" dirty="0" err="1">
                <a:solidFill>
                  <a:srgbClr val="336699"/>
                </a:solidFill>
              </a:rPr>
              <a:t>gegradeeerd</a:t>
            </a:r>
            <a:endParaRPr lang="nl-NL" sz="1800" dirty="0">
              <a:solidFill>
                <a:srgbClr val="336699"/>
              </a:solidFill>
            </a:endParaRPr>
          </a:p>
          <a:p>
            <a:pPr marL="285750" indent="-285750">
              <a:lnSpc>
                <a:spcPct val="1000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nl-NL" sz="1600" dirty="0">
              <a:solidFill>
                <a:srgbClr val="336699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0186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 dirty="0"/>
              <a:t>Voorstel aanpassing MDR format (2)</a:t>
            </a:r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522000" y="980728"/>
            <a:ext cx="8514496" cy="5256584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</a:pPr>
            <a:r>
              <a:rPr lang="nl-NL" sz="1600" b="1" u="sng" dirty="0">
                <a:solidFill>
                  <a:srgbClr val="336699"/>
                </a:solidFill>
              </a:rPr>
              <a:t>Voorbeeld uit MDR vaattoegang:</a:t>
            </a:r>
          </a:p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</a:pPr>
            <a:r>
              <a:rPr lang="nl-NL" sz="1600" dirty="0">
                <a:solidFill>
                  <a:srgbClr val="002060"/>
                </a:solidFill>
              </a:rPr>
              <a:t>Module 3 gebruik en verzorging vaattoegang</a:t>
            </a:r>
          </a:p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</a:pPr>
            <a:r>
              <a:rPr lang="nl-NL" sz="1600" dirty="0">
                <a:solidFill>
                  <a:srgbClr val="002060"/>
                </a:solidFill>
              </a:rPr>
              <a:t>Uitgangsvraag: </a:t>
            </a:r>
            <a:r>
              <a:rPr lang="nl-NL" sz="1600" i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Leidt echogeleide </a:t>
            </a:r>
            <a:r>
              <a:rPr lang="nl-NL" sz="1600" i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cannulatie</a:t>
            </a:r>
            <a:r>
              <a:rPr lang="nl-NL" sz="1600" i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van arterioveneuze fistels en </a:t>
            </a:r>
            <a:r>
              <a:rPr lang="nl-NL" sz="1600" i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grafts</a:t>
            </a:r>
            <a:r>
              <a:rPr lang="nl-NL" sz="1600" i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tot betere resultaten dan </a:t>
            </a:r>
            <a:r>
              <a:rPr lang="nl-NL" sz="1600" i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cannulatie</a:t>
            </a:r>
            <a:r>
              <a:rPr lang="nl-NL" sz="1600" i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op basis van inspectie en palpatie</a:t>
            </a:r>
          </a:p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</a:pPr>
            <a:endParaRPr lang="nl-NL" sz="16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</a:pPr>
            <a:r>
              <a:rPr lang="nl-NL" sz="1600" dirty="0">
                <a:solidFill>
                  <a:srgbClr val="002060"/>
                </a:solidFill>
                <a:latin typeface="Calibri" panose="020F0502020204030204" pitchFamily="34" charset="0"/>
              </a:rPr>
              <a:t>Aanbeveling (op basis van Grade systematiek):</a:t>
            </a:r>
          </a:p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</a:pPr>
            <a:endParaRPr lang="nl-NL" sz="16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</a:pPr>
            <a:endParaRPr lang="nl-NL" sz="16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</a:pPr>
            <a:endParaRPr lang="nl-NL" sz="16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</a:pPr>
            <a:endParaRPr lang="nl-NL" sz="16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</a:pPr>
            <a:endParaRPr lang="nl-NL" sz="16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</a:pPr>
            <a:endParaRPr lang="nl-NL" sz="16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</a:pPr>
            <a:endParaRPr lang="nl-NL" sz="16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</a:pPr>
            <a:r>
              <a:rPr lang="nl-NL" sz="1600" dirty="0">
                <a:solidFill>
                  <a:srgbClr val="002060"/>
                </a:solidFill>
              </a:rPr>
              <a:t>In tekst van onderbouwing veel belangrijke aspecten, die niet als specifieke adviezen direct herkenbaar zijn (mogelijke </a:t>
            </a:r>
            <a:r>
              <a:rPr lang="nl-NL" sz="1600" dirty="0" err="1">
                <a:solidFill>
                  <a:srgbClr val="002060"/>
                </a:solidFill>
              </a:rPr>
              <a:t>practice</a:t>
            </a:r>
            <a:r>
              <a:rPr lang="nl-NL" sz="1600" dirty="0">
                <a:solidFill>
                  <a:srgbClr val="002060"/>
                </a:solidFill>
              </a:rPr>
              <a:t> points):</a:t>
            </a:r>
          </a:p>
          <a:p>
            <a:pPr marL="285750" lvl="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Gebruik bij </a:t>
            </a:r>
            <a:r>
              <a:rPr lang="nl-NL" sz="16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cannulatie</a:t>
            </a:r>
            <a:r>
              <a:rPr lang="nl-NL" sz="1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van arterioveneuze fistels en </a:t>
            </a:r>
            <a:r>
              <a:rPr lang="nl-NL" sz="16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grafts</a:t>
            </a:r>
            <a:r>
              <a:rPr lang="nl-NL" sz="1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bij voorkeur de touwladder techniek</a:t>
            </a:r>
          </a:p>
          <a:p>
            <a:pPr marL="285750" lvl="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Overweeg bij </a:t>
            </a:r>
            <a:r>
              <a:rPr lang="nl-NL" sz="16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cannulatie</a:t>
            </a:r>
            <a:r>
              <a:rPr lang="nl-NL" sz="1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van arterioveneuze fistel de buttonhole techniek te gebruiken bij een kort </a:t>
            </a:r>
            <a:r>
              <a:rPr lang="nl-NL" sz="16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cannulatie</a:t>
            </a:r>
            <a:r>
              <a:rPr lang="nl-NL" sz="1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traject of een aneurysma en bij </a:t>
            </a:r>
            <a:r>
              <a:rPr lang="nl-NL" sz="16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thuisdialyse</a:t>
            </a:r>
            <a:r>
              <a:rPr lang="nl-NL" sz="1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patiënten die moeite hebben met de touwladder techniek én goede hygiëne betrachten</a:t>
            </a:r>
          </a:p>
          <a:p>
            <a:pPr marL="285750" lvl="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Vermijd zo veel mogelijk de area techniek bij </a:t>
            </a:r>
            <a:r>
              <a:rPr lang="nl-NL" sz="16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cannulatie</a:t>
            </a:r>
            <a:r>
              <a:rPr lang="nl-NL" sz="1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van arterioveneuze fistels en </a:t>
            </a:r>
            <a:r>
              <a:rPr lang="nl-NL" sz="16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grafts</a:t>
            </a:r>
            <a:endParaRPr lang="nl-NL" sz="1600" dirty="0">
              <a:solidFill>
                <a:srgbClr val="00206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9744186C-8589-48D9-987B-CCCA22C1A8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602" y="2564904"/>
            <a:ext cx="7423489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795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 dirty="0"/>
              <a:t>Praktijkadvies nieuwe dure middelen</a:t>
            </a:r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522000" y="1118236"/>
            <a:ext cx="8514496" cy="5119075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</a:pPr>
            <a:r>
              <a:rPr lang="nl-NL" sz="1800" b="1" u="sng" dirty="0">
                <a:solidFill>
                  <a:srgbClr val="336699"/>
                </a:solidFill>
              </a:rPr>
              <a:t>Recent geregistreerde en (waarschijnlijk) vergoede nieuwe </a:t>
            </a:r>
            <a:r>
              <a:rPr lang="nl-NL" sz="1800" b="1" u="sng" dirty="0" err="1">
                <a:solidFill>
                  <a:srgbClr val="336699"/>
                </a:solidFill>
              </a:rPr>
              <a:t>nefrologische</a:t>
            </a:r>
            <a:r>
              <a:rPr lang="nl-NL" sz="1800" b="1" u="sng" dirty="0">
                <a:solidFill>
                  <a:srgbClr val="336699"/>
                </a:solidFill>
              </a:rPr>
              <a:t> middelen: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nl-NL" sz="1800" dirty="0">
                <a:solidFill>
                  <a:srgbClr val="336699"/>
                </a:solidFill>
              </a:rPr>
              <a:t>HIF remmer </a:t>
            </a:r>
            <a:r>
              <a:rPr lang="nl-NL" sz="1800" dirty="0" err="1">
                <a:solidFill>
                  <a:srgbClr val="336699"/>
                </a:solidFill>
              </a:rPr>
              <a:t>roxadustat</a:t>
            </a:r>
            <a:r>
              <a:rPr lang="nl-NL" sz="1800" dirty="0">
                <a:solidFill>
                  <a:srgbClr val="336699"/>
                </a:solidFill>
              </a:rPr>
              <a:t> (oraal alternatief voor EPO)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nl-NL" sz="1800" dirty="0">
                <a:solidFill>
                  <a:srgbClr val="336699"/>
                </a:solidFill>
              </a:rPr>
              <a:t>Non-</a:t>
            </a:r>
            <a:r>
              <a:rPr lang="nl-NL" sz="1800" dirty="0" err="1">
                <a:solidFill>
                  <a:srgbClr val="336699"/>
                </a:solidFill>
              </a:rPr>
              <a:t>steroide</a:t>
            </a:r>
            <a:r>
              <a:rPr lang="nl-NL" sz="1800" dirty="0">
                <a:solidFill>
                  <a:srgbClr val="336699"/>
                </a:solidFill>
              </a:rPr>
              <a:t> </a:t>
            </a:r>
            <a:r>
              <a:rPr lang="nl-NL" sz="1800" dirty="0" err="1">
                <a:solidFill>
                  <a:srgbClr val="336699"/>
                </a:solidFill>
              </a:rPr>
              <a:t>aldosteron</a:t>
            </a:r>
            <a:r>
              <a:rPr lang="nl-NL" sz="1800" dirty="0">
                <a:solidFill>
                  <a:srgbClr val="336699"/>
                </a:solidFill>
              </a:rPr>
              <a:t> blokker </a:t>
            </a:r>
            <a:r>
              <a:rPr lang="nl-NL" sz="1800" dirty="0" err="1">
                <a:solidFill>
                  <a:srgbClr val="336699"/>
                </a:solidFill>
              </a:rPr>
              <a:t>finerenon</a:t>
            </a:r>
            <a:r>
              <a:rPr lang="nl-NL" sz="1800" dirty="0">
                <a:solidFill>
                  <a:srgbClr val="336699"/>
                </a:solidFill>
              </a:rPr>
              <a:t> (CNS stadium 3-4 bij DM2 met </a:t>
            </a:r>
            <a:r>
              <a:rPr lang="nl-NL" sz="1800" dirty="0" err="1">
                <a:solidFill>
                  <a:srgbClr val="336699"/>
                </a:solidFill>
              </a:rPr>
              <a:t>albuminurie</a:t>
            </a:r>
            <a:r>
              <a:rPr lang="nl-NL" sz="1800" dirty="0">
                <a:solidFill>
                  <a:srgbClr val="336699"/>
                </a:solidFill>
              </a:rPr>
              <a:t>)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nl-NL" sz="1800" dirty="0" err="1">
                <a:solidFill>
                  <a:srgbClr val="336699"/>
                </a:solidFill>
              </a:rPr>
              <a:t>Dapaglifozine</a:t>
            </a:r>
            <a:r>
              <a:rPr lang="nl-NL" sz="1800" dirty="0">
                <a:solidFill>
                  <a:srgbClr val="336699"/>
                </a:solidFill>
              </a:rPr>
              <a:t> voor CNS stadium 1-3 zonder DM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nl-NL" sz="1800" dirty="0" err="1">
                <a:solidFill>
                  <a:srgbClr val="336699"/>
                </a:solidFill>
              </a:rPr>
              <a:t>Avacopan</a:t>
            </a:r>
            <a:r>
              <a:rPr lang="nl-NL" sz="1800" dirty="0">
                <a:solidFill>
                  <a:srgbClr val="336699"/>
                </a:solidFill>
              </a:rPr>
              <a:t> als alternatief voor prednison bij behandeling van vasculitis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nl-NL" sz="1800" dirty="0">
                <a:solidFill>
                  <a:srgbClr val="336699"/>
                </a:solidFill>
              </a:rPr>
              <a:t>Intraveneus </a:t>
            </a:r>
            <a:r>
              <a:rPr lang="nl-NL" sz="1800" dirty="0" err="1">
                <a:solidFill>
                  <a:srgbClr val="336699"/>
                </a:solidFill>
              </a:rPr>
              <a:t>difelikefalin</a:t>
            </a:r>
            <a:r>
              <a:rPr lang="nl-NL" sz="1800" dirty="0">
                <a:solidFill>
                  <a:srgbClr val="336699"/>
                </a:solidFill>
              </a:rPr>
              <a:t> voor jeuk bij dialyse patiënten 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</a:pPr>
            <a:endParaRPr lang="nl-NL" sz="1800" dirty="0">
              <a:solidFill>
                <a:srgbClr val="336699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336699"/>
                </a:solidFill>
              </a:rPr>
              <a:t>ZIN advies gebaseerd op EMA goedgekeurde registratie aanvraag van leverancier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336699"/>
                </a:solidFill>
              </a:rPr>
              <a:t>Deel van nieuwe middelen goedgekeurd op basis van één enkele grotere RCT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336699"/>
                </a:solidFill>
              </a:rPr>
              <a:t>Lange termijn voordelen en risico’s vaak nog onbekend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336699"/>
                </a:solidFill>
              </a:rPr>
              <a:t>Macro-economische gevolgen van brede toepassing van deze vaak dure middelen erg groot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336699"/>
                </a:solidFill>
              </a:rPr>
              <a:t>Behoeft aan advies voor zinvolle en effectieve toepassing bij individuele patiënt op basis van expert opinion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8607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 dirty="0"/>
              <a:t>Praktijkadvies nieuwe dure middelen</a:t>
            </a:r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522000" y="1118236"/>
            <a:ext cx="8514496" cy="5119075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</a:pPr>
            <a:r>
              <a:rPr lang="nl-NL" sz="1800" b="1" u="sng" dirty="0">
                <a:solidFill>
                  <a:srgbClr val="336699"/>
                </a:solidFill>
              </a:rPr>
              <a:t>Voorbeeld </a:t>
            </a:r>
            <a:r>
              <a:rPr lang="nl-NL" sz="1800" b="1" u="sng" dirty="0" err="1">
                <a:solidFill>
                  <a:srgbClr val="336699"/>
                </a:solidFill>
              </a:rPr>
              <a:t>difelikefalin</a:t>
            </a:r>
            <a:r>
              <a:rPr lang="nl-NL" sz="1800" b="1" u="sng" dirty="0">
                <a:solidFill>
                  <a:srgbClr val="336699"/>
                </a:solidFill>
              </a:rPr>
              <a:t> (DFL):</a:t>
            </a:r>
          </a:p>
          <a:p>
            <a:pPr marL="285750" indent="-285750">
              <a:lnSpc>
                <a:spcPct val="1000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336699"/>
                </a:solidFill>
              </a:rPr>
              <a:t>Perifeer werkende, selectieve agonist van kappa </a:t>
            </a:r>
            <a:r>
              <a:rPr lang="nl-NL" sz="1800" dirty="0" err="1">
                <a:solidFill>
                  <a:srgbClr val="336699"/>
                </a:solidFill>
              </a:rPr>
              <a:t>opioid</a:t>
            </a:r>
            <a:r>
              <a:rPr lang="nl-NL" sz="1800" dirty="0">
                <a:solidFill>
                  <a:srgbClr val="336699"/>
                </a:solidFill>
              </a:rPr>
              <a:t> receptor</a:t>
            </a:r>
          </a:p>
          <a:p>
            <a:pPr marL="285750" indent="-285750">
              <a:lnSpc>
                <a:spcPct val="1000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336699"/>
                </a:solidFill>
              </a:rPr>
              <a:t>NEJM 2020:</a:t>
            </a:r>
          </a:p>
          <a:p>
            <a:pPr marL="534988" indent="-174625">
              <a:lnSpc>
                <a:spcPct val="1000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336699"/>
                </a:solidFill>
              </a:rPr>
              <a:t>RCT 378 patiënten met matige tot ernstige jeuk</a:t>
            </a:r>
          </a:p>
          <a:p>
            <a:pPr marL="534988" indent="-174625">
              <a:lnSpc>
                <a:spcPct val="1000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336699"/>
                </a:solidFill>
              </a:rPr>
              <a:t>Intraveneus DFL of placebo 12 weken bij iedere dialyse</a:t>
            </a:r>
          </a:p>
          <a:p>
            <a:pPr marL="534988" indent="-174625">
              <a:lnSpc>
                <a:spcPct val="1000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336699"/>
                </a:solidFill>
              </a:rPr>
              <a:t>Primair eindpunt verbetering jeukscore op 2 vragenlijsten </a:t>
            </a:r>
          </a:p>
          <a:p>
            <a:pPr marL="534988" indent="-174625">
              <a:lnSpc>
                <a:spcPct val="1000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336699"/>
                </a:solidFill>
              </a:rPr>
              <a:t>Bij DFL 52% en placebo 31% significante verbetering</a:t>
            </a:r>
          </a:p>
          <a:p>
            <a:pPr marL="534988" indent="-174625">
              <a:lnSpc>
                <a:spcPct val="1000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rgbClr val="336699"/>
                </a:solidFill>
              </a:rPr>
              <a:t>Bijwerkingen diarree, duizeligheid en braken</a:t>
            </a:r>
          </a:p>
          <a:p>
            <a:pPr marL="285750" indent="-285750">
              <a:lnSpc>
                <a:spcPct val="100000"/>
              </a:lnSpc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nl-NL" sz="1800" dirty="0">
              <a:solidFill>
                <a:srgbClr val="336699"/>
              </a:solidFill>
            </a:endParaRPr>
          </a:p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</a:pPr>
            <a:endParaRPr lang="nl-NL" sz="1800" b="1" u="sng" dirty="0">
              <a:solidFill>
                <a:srgbClr val="336699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6B94608C-1231-45D6-9DD2-CE1BFAB9FA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5" y="3573016"/>
            <a:ext cx="3024335" cy="260104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AADFF1AD-0ABA-431F-93F3-1831A95310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0440" y="3496591"/>
            <a:ext cx="5004048" cy="288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878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 dirty="0"/>
              <a:t>Praktijkadvies nieuwe dure middelen</a:t>
            </a:r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522000" y="1118237"/>
            <a:ext cx="8514496" cy="468702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</a:pPr>
            <a:r>
              <a:rPr lang="nl-NL" sz="1600" b="1" u="sng" dirty="0">
                <a:solidFill>
                  <a:srgbClr val="002060"/>
                </a:solidFill>
              </a:rPr>
              <a:t>Voorbeeld </a:t>
            </a:r>
            <a:r>
              <a:rPr lang="nl-NL" sz="1600" b="1" u="sng" dirty="0" err="1">
                <a:solidFill>
                  <a:srgbClr val="002060"/>
                </a:solidFill>
              </a:rPr>
              <a:t>difelikefalin</a:t>
            </a:r>
            <a:r>
              <a:rPr lang="nl-NL" sz="1600" b="1" u="sng" dirty="0">
                <a:solidFill>
                  <a:srgbClr val="002060"/>
                </a:solidFill>
              </a:rPr>
              <a:t> (DFL):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2060"/>
                </a:solidFill>
              </a:rPr>
              <a:t>Effect meestal al na 6 weken bereikt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2060"/>
                </a:solidFill>
              </a:rPr>
              <a:t>Slechts 20% van de dubbelblind behandelde patiënten significant voordeel. In open setting effect minder goed te beoordelen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2060"/>
                </a:solidFill>
              </a:rPr>
              <a:t>Hoge (intramurale) kosten (circa €50.000 per patiënt per jaar)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2060"/>
                </a:solidFill>
              </a:rPr>
              <a:t>Jeuk in een Radboudonderzoek door patiënten niet als één van hun belangrijkste problemen gezien</a:t>
            </a:r>
            <a:endParaRPr lang="nl-NL" sz="1600" b="1" dirty="0">
              <a:solidFill>
                <a:srgbClr val="002060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002060"/>
                </a:solidFill>
              </a:rPr>
              <a:t>Bij ernstige jeuk bij dialyse patiënten geen effectieve alternatieve behandeling</a:t>
            </a:r>
            <a:endParaRPr lang="nl-NL" sz="1600" b="1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</a:pPr>
            <a:endParaRPr lang="nl-NL" sz="16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</a:pPr>
            <a:r>
              <a:rPr lang="nl-NL" sz="1600" b="1" u="sng" dirty="0">
                <a:solidFill>
                  <a:srgbClr val="002060"/>
                </a:solidFill>
              </a:rPr>
              <a:t>Mogelijk advies: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</a:pPr>
            <a:r>
              <a:rPr lang="nl-NL" sz="1600" dirty="0">
                <a:solidFill>
                  <a:srgbClr val="002060"/>
                </a:solidFill>
              </a:rPr>
              <a:t>Patiënten met mild tot ernstige jeuk enkelblind gedurende 6 weken met placebo behandelen en 6 weken met </a:t>
            </a:r>
            <a:r>
              <a:rPr lang="nl-NL" sz="1600" dirty="0" err="1">
                <a:solidFill>
                  <a:srgbClr val="002060"/>
                </a:solidFill>
              </a:rPr>
              <a:t>difelikefalin</a:t>
            </a:r>
            <a:r>
              <a:rPr lang="nl-NL" sz="1600" dirty="0">
                <a:solidFill>
                  <a:srgbClr val="002060"/>
                </a:solidFill>
              </a:rPr>
              <a:t> (in gerandomiseerde volgorde). Alleen patiënten met verschil van minimaal 3 punten in WI-NRS schaal gedurende langere tijd te behandelen (3-6 maanden)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nl-NL" sz="1800" dirty="0">
              <a:solidFill>
                <a:srgbClr val="336699"/>
              </a:solidFill>
            </a:endParaRPr>
          </a:p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</a:pPr>
            <a:endParaRPr lang="nl-NL" sz="1800" b="1" u="sng" dirty="0">
              <a:solidFill>
                <a:srgbClr val="336699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960281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Radboudumc">
      <a:dk1>
        <a:srgbClr val="000000"/>
      </a:dk1>
      <a:lt1>
        <a:sysClr val="window" lastClr="FFFFFF"/>
      </a:lt1>
      <a:dk2>
        <a:srgbClr val="00AFDC"/>
      </a:dk2>
      <a:lt2>
        <a:srgbClr val="FFFFFF"/>
      </a:lt2>
      <a:accent1>
        <a:srgbClr val="006991"/>
      </a:accent1>
      <a:accent2>
        <a:srgbClr val="7FB4C8"/>
      </a:accent2>
      <a:accent3>
        <a:srgbClr val="00AFDC"/>
      </a:accent3>
      <a:accent4>
        <a:srgbClr val="7FD7ED"/>
      </a:accent4>
      <a:accent5>
        <a:srgbClr val="CCCCCC"/>
      </a:accent5>
      <a:accent6>
        <a:srgbClr val="E6E6E6"/>
      </a:accent6>
      <a:hlink>
        <a:srgbClr val="000000"/>
      </a:hlink>
      <a:folHlink>
        <a:srgbClr val="00AFDC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1781</TotalTime>
  <Words>812</Words>
  <Application>Microsoft Office PowerPoint</Application>
  <PresentationFormat>Diavoorstelling (4:3)</PresentationFormat>
  <Paragraphs>146</Paragraphs>
  <Slides>10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Default Theme</vt:lpstr>
      <vt:lpstr>PowerPoint-presentatie</vt:lpstr>
      <vt:lpstr>Samenstelling RLC</vt:lpstr>
      <vt:lpstr>Definitieve richtlijnen vanaf 2021</vt:lpstr>
      <vt:lpstr>Nieuwe NFN richtlijnen 2022/2023</vt:lpstr>
      <vt:lpstr>Voorstel aanpassing MDR format</vt:lpstr>
      <vt:lpstr>Voorstel aanpassing MDR format (2)</vt:lpstr>
      <vt:lpstr>Praktijkadvies nieuwe dure middelen</vt:lpstr>
      <vt:lpstr>Praktijkadvies nieuwe dure middelen</vt:lpstr>
      <vt:lpstr>Praktijkadvies nieuwe dure middelen</vt:lpstr>
      <vt:lpstr>PowerPoint-presentatie</vt:lpstr>
    </vt:vector>
  </TitlesOfParts>
  <Company>UMC St Radboud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Uitdagingen voor RLC</dc:title>
  <dc:creator>van Hamersvelt</dc:creator>
  <cp:lastModifiedBy>Hamersvelt, Henk van</cp:lastModifiedBy>
  <cp:revision>152</cp:revision>
  <dcterms:created xsi:type="dcterms:W3CDTF">2016-12-12T09:50:00Z</dcterms:created>
  <dcterms:modified xsi:type="dcterms:W3CDTF">2022-06-22T04:38:02Z</dcterms:modified>
</cp:coreProperties>
</file>