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80" r:id="rId2"/>
  </p:sldMasterIdLst>
  <p:sldIdLst>
    <p:sldId id="257" r:id="rId3"/>
    <p:sldId id="258" r:id="rId4"/>
    <p:sldId id="266" r:id="rId5"/>
    <p:sldId id="267" r:id="rId6"/>
    <p:sldId id="272" r:id="rId7"/>
    <p:sldId id="304" r:id="rId8"/>
    <p:sldId id="264" r:id="rId9"/>
    <p:sldId id="303" r:id="rId10"/>
    <p:sldId id="280" r:id="rId11"/>
    <p:sldId id="297" r:id="rId12"/>
    <p:sldId id="296" r:id="rId13"/>
    <p:sldId id="295" r:id="rId14"/>
    <p:sldId id="299" r:id="rId15"/>
    <p:sldId id="301" r:id="rId16"/>
    <p:sldId id="302" r:id="rId17"/>
    <p:sldId id="305" r:id="rId18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2" y="4130996"/>
            <a:ext cx="2446088" cy="5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1338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2" y="4130996"/>
            <a:ext cx="2446088" cy="5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131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3231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45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60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09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5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340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340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130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719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2174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60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79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4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73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784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97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82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027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4775315"/>
            <a:ext cx="1148400" cy="2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F24C6-3580-4791-A7C7-4E9410F2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00" y="1019847"/>
            <a:ext cx="8252163" cy="533400"/>
          </a:xfrm>
        </p:spPr>
        <p:txBody>
          <a:bodyPr/>
          <a:lstStyle/>
          <a:p>
            <a:r>
              <a:rPr lang="nl-NL" sz="3600" dirty="0"/>
              <a:t>Concept richtlijn </a:t>
            </a:r>
            <a:br>
              <a:rPr lang="nl-NL" sz="3600" dirty="0"/>
            </a:br>
            <a:r>
              <a:rPr lang="nl-NL" sz="3600" dirty="0"/>
              <a:t>‘Evaluatie van de peritoneale membraanfunctie’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456F5D-D561-490C-A920-B4F3DDB8A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6000" y="2073083"/>
            <a:ext cx="7076473" cy="635000"/>
          </a:xfrm>
        </p:spPr>
        <p:txBody>
          <a:bodyPr/>
          <a:lstStyle/>
          <a:p>
            <a:r>
              <a:rPr lang="nl-NL" sz="1600" dirty="0"/>
              <a:t>Ties </a:t>
            </a:r>
            <a:r>
              <a:rPr lang="nl-NL" sz="1600" dirty="0" err="1"/>
              <a:t>IJzermans,</a:t>
            </a:r>
            <a:r>
              <a:rPr lang="nl-NL" sz="1600" dirty="0"/>
              <a:t> nefroloog i.o., </a:t>
            </a:r>
            <a:r>
              <a:rPr lang="nl-NL" sz="1600" dirty="0" err="1"/>
              <a:t>Radboudumc</a:t>
            </a:r>
            <a:endParaRPr lang="nl-NL" sz="1600" dirty="0"/>
          </a:p>
          <a:p>
            <a:r>
              <a:rPr lang="nl-NL" sz="1600" dirty="0"/>
              <a:t>Alferso Abrahams, nefroloog, UMC Utrecht</a:t>
            </a:r>
          </a:p>
          <a:p>
            <a:r>
              <a:rPr lang="nl-NL" sz="1600" dirty="0"/>
              <a:t>Carola de Fijter, nefroloog, OLVG Amsterdam</a:t>
            </a:r>
          </a:p>
          <a:p>
            <a:r>
              <a:rPr lang="nl-NL" sz="1600" dirty="0"/>
              <a:t>Albert-Jan Aarnoudse, nefroloog, Catherina ziekenhuis Eindhoven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02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CCD7E82-E55C-46C5-AF1B-1D17DF5AD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46" t="36213" r="26031" b="25945"/>
          <a:stretch/>
        </p:blipFill>
        <p:spPr>
          <a:xfrm>
            <a:off x="801649" y="557632"/>
            <a:ext cx="7540701" cy="40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7EE70-9795-4266-BC12-A23ACF6F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4" y="2441445"/>
            <a:ext cx="8100000" cy="533400"/>
          </a:xfrm>
        </p:spPr>
        <p:txBody>
          <a:bodyPr/>
          <a:lstStyle/>
          <a:p>
            <a:r>
              <a:rPr lang="nl-NL" dirty="0"/>
              <a:t>Discussiepunten</a:t>
            </a:r>
          </a:p>
        </p:txBody>
      </p:sp>
    </p:spTree>
    <p:extLst>
      <p:ext uri="{BB962C8B-B14F-4D97-AF65-F5344CB8AC3E}">
        <p14:creationId xmlns:p14="http://schemas.microsoft.com/office/powerpoint/2010/main" val="203705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249C-F909-43DD-A8BC-E3A11BDC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PET op indicatie of routinematig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3A6CB4-77BB-4028-A1DB-2065C7A7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1"/>
            <a:r>
              <a:rPr lang="nl-NL" dirty="0">
                <a:solidFill>
                  <a:srgbClr val="00B0F0"/>
                </a:solidFill>
              </a:rPr>
              <a:t>Op indicatie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Ontbreken literatuur voor routinematige controle</a:t>
            </a:r>
            <a:r>
              <a:rPr lang="nl-NL" sz="1600" dirty="0"/>
              <a:t>	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Geen consequenties als er geen probleem is 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Kosten en met name tijdbesparend </a:t>
            </a:r>
          </a:p>
          <a:p>
            <a:pPr marL="322262" lvl="1" indent="0">
              <a:buNone/>
            </a:pPr>
            <a:endParaRPr lang="nl-NL" dirty="0">
              <a:solidFill>
                <a:srgbClr val="00B0F0"/>
              </a:solidFill>
            </a:endParaRPr>
          </a:p>
          <a:p>
            <a:pPr marL="322262" lvl="1" indent="0">
              <a:buNone/>
            </a:pPr>
            <a:endParaRPr lang="nl-NL" dirty="0">
              <a:solidFill>
                <a:srgbClr val="00B0F0"/>
              </a:solidFill>
            </a:endParaRPr>
          </a:p>
          <a:p>
            <a:pPr marL="322262" lvl="1" indent="0">
              <a:buNone/>
            </a:pPr>
            <a:endParaRPr lang="nl-NL" dirty="0">
              <a:solidFill>
                <a:srgbClr val="00B0F0"/>
              </a:solidFill>
            </a:endParaRPr>
          </a:p>
          <a:p>
            <a:pPr marL="322262" lvl="1" indent="0">
              <a:buNone/>
            </a:pPr>
            <a:endParaRPr lang="nl-NL" dirty="0">
              <a:solidFill>
                <a:srgbClr val="00B0F0"/>
              </a:solidFill>
            </a:endParaRPr>
          </a:p>
          <a:p>
            <a:pPr lvl="1"/>
            <a:r>
              <a:rPr lang="nl-NL" dirty="0">
                <a:solidFill>
                  <a:srgbClr val="00B0F0"/>
                </a:solidFill>
              </a:rPr>
              <a:t>Routinematig (jaarlijks)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Ervaring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Vervolgen verloop van de peritoneale membraanfunctie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Eenvoudiger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Evaluatiemoment</a:t>
            </a:r>
            <a:endParaRPr lang="nl-NL" dirty="0">
              <a:solidFill>
                <a:srgbClr val="00B0F0"/>
              </a:solidFill>
            </a:endParaRPr>
          </a:p>
          <a:p>
            <a:pPr lvl="1">
              <a:buFontTx/>
              <a:buChar char="-"/>
            </a:pPr>
            <a:endParaRPr lang="nl-NL" dirty="0">
              <a:solidFill>
                <a:srgbClr val="00B0F0"/>
              </a:solidFill>
            </a:endParaRPr>
          </a:p>
          <a:p>
            <a:pPr lvl="1">
              <a:buFontTx/>
              <a:buChar char="-"/>
            </a:pPr>
            <a:endParaRPr lang="nl-NL" dirty="0">
              <a:solidFill>
                <a:srgbClr val="00B0F0"/>
              </a:solidFill>
            </a:endParaRPr>
          </a:p>
          <a:p>
            <a:pPr marL="322262" lvl="1" indent="0">
              <a:buNone/>
            </a:pPr>
            <a:endParaRPr lang="nl-NL" dirty="0">
              <a:solidFill>
                <a:srgbClr val="00B0F0"/>
              </a:solidFill>
            </a:endParaRPr>
          </a:p>
          <a:p>
            <a:pPr lvl="1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28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249C-F909-43DD-A8BC-E3A11BDC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Afkapwaarde D/P </a:t>
            </a:r>
            <a:r>
              <a:rPr lang="nl-NL" dirty="0" err="1"/>
              <a:t>kreatinine</a:t>
            </a:r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5EE529-ED03-46DF-BD49-331733AF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60512"/>
            <a:ext cx="6350000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DF71E38-4625-4861-8EA7-33477B7022AF}"/>
              </a:ext>
            </a:extLst>
          </p:cNvPr>
          <p:cNvSpPr/>
          <p:nvPr/>
        </p:nvSpPr>
        <p:spPr>
          <a:xfrm>
            <a:off x="1397000" y="2764465"/>
            <a:ext cx="6205279" cy="28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7785C1-CF12-4A06-B0F9-C7E2EB92DEFD}"/>
              </a:ext>
            </a:extLst>
          </p:cNvPr>
          <p:cNvSpPr txBox="1"/>
          <p:nvPr/>
        </p:nvSpPr>
        <p:spPr>
          <a:xfrm>
            <a:off x="366823" y="4356351"/>
            <a:ext cx="43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Morelle</a:t>
            </a:r>
            <a:r>
              <a:rPr lang="nl-NL" dirty="0">
                <a:solidFill>
                  <a:schemeClr val="tx2"/>
                </a:solidFill>
              </a:rPr>
              <a:t>, ISPD guideline, 2021</a:t>
            </a:r>
          </a:p>
        </p:txBody>
      </p:sp>
    </p:spTree>
    <p:extLst>
      <p:ext uri="{BB962C8B-B14F-4D97-AF65-F5344CB8AC3E}">
        <p14:creationId xmlns:p14="http://schemas.microsoft.com/office/powerpoint/2010/main" val="9748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249C-F909-43DD-A8BC-E3A11BDC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Uitloop PET na 1h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3A6CB4-77BB-4028-A1DB-2065C7A7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322262" lvl="1" indent="0">
              <a:buNone/>
            </a:pPr>
            <a:r>
              <a:rPr lang="nl-NL" dirty="0">
                <a:solidFill>
                  <a:srgbClr val="00B0F0"/>
                </a:solidFill>
              </a:rPr>
              <a:t>Voor</a:t>
            </a:r>
          </a:p>
          <a:p>
            <a:pPr lvl="1"/>
            <a:r>
              <a:rPr lang="nl-NL" sz="1600" dirty="0">
                <a:solidFill>
                  <a:srgbClr val="00B0F0"/>
                </a:solidFill>
              </a:rPr>
              <a:t>Extra informatie over watertransport (via kleine poriën)</a:t>
            </a:r>
          </a:p>
          <a:p>
            <a:pPr lvl="1"/>
            <a:endParaRPr lang="nl-NL" dirty="0">
              <a:solidFill>
                <a:srgbClr val="00B0F0"/>
              </a:solidFill>
            </a:endParaRPr>
          </a:p>
          <a:p>
            <a:pPr marL="322262" lvl="1" indent="0">
              <a:buNone/>
            </a:pPr>
            <a:r>
              <a:rPr lang="nl-NL" dirty="0">
                <a:solidFill>
                  <a:srgbClr val="00B0F0"/>
                </a:solidFill>
              </a:rPr>
              <a:t>Echter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Niet bewezen op uitkomstmaten</a:t>
            </a:r>
          </a:p>
          <a:p>
            <a:pPr lvl="1">
              <a:buFontTx/>
              <a:buChar char="-"/>
            </a:pPr>
            <a:r>
              <a:rPr lang="nl-NL" sz="1600" dirty="0">
                <a:solidFill>
                  <a:srgbClr val="00B0F0"/>
                </a:solidFill>
              </a:rPr>
              <a:t>Tijdsintensiever</a:t>
            </a:r>
          </a:p>
          <a:p>
            <a:pPr marL="322262" lvl="1" indent="0">
              <a:buNone/>
            </a:pPr>
            <a:r>
              <a:rPr lang="nl-NL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2515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08D4B-1E91-4C30-B169-9200AD03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181" y="2305050"/>
            <a:ext cx="2067637" cy="533400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33363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77FAEA-38A1-4129-8B6D-162B5366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84" y="698647"/>
            <a:ext cx="5692831" cy="348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C610CAB-260F-4A25-89A4-A7DF582A9AEB}"/>
              </a:ext>
            </a:extLst>
          </p:cNvPr>
          <p:cNvSpPr txBox="1"/>
          <p:nvPr/>
        </p:nvSpPr>
        <p:spPr>
          <a:xfrm>
            <a:off x="476693" y="4292084"/>
            <a:ext cx="43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Pride</a:t>
            </a:r>
            <a:r>
              <a:rPr lang="nl-NL" dirty="0">
                <a:solidFill>
                  <a:schemeClr val="tx2"/>
                </a:solidFill>
              </a:rPr>
              <a:t>, </a:t>
            </a:r>
            <a:r>
              <a:rPr lang="nl-NL" dirty="0" err="1">
                <a:solidFill>
                  <a:schemeClr val="tx2"/>
                </a:solidFill>
              </a:rPr>
              <a:t>Perit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Dial</a:t>
            </a:r>
            <a:r>
              <a:rPr lang="nl-NL" dirty="0">
                <a:solidFill>
                  <a:schemeClr val="tx2"/>
                </a:solidFill>
              </a:rPr>
              <a:t> Int, 2002</a:t>
            </a:r>
          </a:p>
        </p:txBody>
      </p:sp>
    </p:spTree>
    <p:extLst>
      <p:ext uri="{BB962C8B-B14F-4D97-AF65-F5344CB8AC3E}">
        <p14:creationId xmlns:p14="http://schemas.microsoft.com/office/powerpoint/2010/main" val="197814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6F3B5B92-5BB2-808D-5714-FF0A317FE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disclosures</a:t>
            </a:r>
          </a:p>
        </p:txBody>
      </p:sp>
    </p:spTree>
    <p:extLst>
      <p:ext uri="{BB962C8B-B14F-4D97-AF65-F5344CB8AC3E}">
        <p14:creationId xmlns:p14="http://schemas.microsoft.com/office/powerpoint/2010/main" val="155599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DEC7A-162D-4886-9409-97FAE353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79A62-85E5-4235-9DC4-966A35177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54 jarige man</a:t>
            </a:r>
          </a:p>
          <a:p>
            <a:r>
              <a:rPr lang="nl-NL" dirty="0">
                <a:solidFill>
                  <a:srgbClr val="00B0F0"/>
                </a:solidFill>
              </a:rPr>
              <a:t>VG ADPKD, 3-2022 nefrectomie voor toekomstige transplantatie</a:t>
            </a:r>
          </a:p>
          <a:p>
            <a:r>
              <a:rPr lang="nl-NL" dirty="0">
                <a:solidFill>
                  <a:srgbClr val="00B0F0"/>
                </a:solidFill>
              </a:rPr>
              <a:t>Tijd aan APD: 4 jaar</a:t>
            </a:r>
          </a:p>
          <a:p>
            <a:r>
              <a:rPr lang="nl-NL" dirty="0">
                <a:solidFill>
                  <a:srgbClr val="00B0F0"/>
                </a:solidFill>
              </a:rPr>
              <a:t>Probleem: Overvulling </a:t>
            </a:r>
          </a:p>
          <a:p>
            <a:r>
              <a:rPr lang="nl-NL" dirty="0">
                <a:solidFill>
                  <a:srgbClr val="00B0F0"/>
                </a:solidFill>
              </a:rPr>
              <a:t>Tests bij een 4h PET met 3.86% glucose</a:t>
            </a:r>
          </a:p>
          <a:p>
            <a:r>
              <a:rPr lang="nl-NL" dirty="0">
                <a:solidFill>
                  <a:srgbClr val="00B0F0"/>
                </a:solidFill>
              </a:rPr>
              <a:t>D/P </a:t>
            </a:r>
            <a:r>
              <a:rPr lang="nl-NL" dirty="0" err="1">
                <a:solidFill>
                  <a:srgbClr val="00B0F0"/>
                </a:solidFill>
              </a:rPr>
              <a:t>kreatinine</a:t>
            </a:r>
            <a:r>
              <a:rPr lang="nl-NL" dirty="0">
                <a:solidFill>
                  <a:srgbClr val="00B0F0"/>
                </a:solidFill>
              </a:rPr>
              <a:t> 0.6</a:t>
            </a:r>
          </a:p>
          <a:p>
            <a:r>
              <a:rPr lang="nl-NL" dirty="0">
                <a:solidFill>
                  <a:srgbClr val="00B0F0"/>
                </a:solidFill>
              </a:rPr>
              <a:t>UF volume 20 ml</a:t>
            </a:r>
          </a:p>
          <a:p>
            <a:r>
              <a:rPr lang="nl-NL" dirty="0">
                <a:solidFill>
                  <a:srgbClr val="00B0F0"/>
                </a:solidFill>
              </a:rPr>
              <a:t>Natrium dip/</a:t>
            </a:r>
            <a:r>
              <a:rPr lang="nl-NL" dirty="0" err="1">
                <a:solidFill>
                  <a:srgbClr val="00B0F0"/>
                </a:solidFill>
              </a:rPr>
              <a:t>sieving</a:t>
            </a:r>
            <a:r>
              <a:rPr lang="nl-NL" dirty="0">
                <a:solidFill>
                  <a:srgbClr val="00B0F0"/>
                </a:solidFill>
              </a:rPr>
              <a:t>: 12 </a:t>
            </a:r>
            <a:r>
              <a:rPr lang="nl-NL" dirty="0" err="1">
                <a:solidFill>
                  <a:srgbClr val="00B0F0"/>
                </a:solidFill>
              </a:rPr>
              <a:t>mmol</a:t>
            </a:r>
            <a:r>
              <a:rPr lang="nl-NL" dirty="0">
                <a:solidFill>
                  <a:srgbClr val="00B0F0"/>
                </a:solidFill>
              </a:rPr>
              <a:t>/L</a:t>
            </a:r>
          </a:p>
          <a:p>
            <a:endParaRPr lang="nl-NL" dirty="0">
              <a:solidFill>
                <a:srgbClr val="00B0F0"/>
              </a:solidFill>
            </a:endParaRPr>
          </a:p>
          <a:p>
            <a:r>
              <a:rPr lang="nl-NL" dirty="0">
                <a:solidFill>
                  <a:srgbClr val="00B0F0"/>
                </a:solidFill>
              </a:rPr>
              <a:t>Diagnose? </a:t>
            </a:r>
          </a:p>
        </p:txBody>
      </p:sp>
    </p:spTree>
    <p:extLst>
      <p:ext uri="{BB962C8B-B14F-4D97-AF65-F5344CB8AC3E}">
        <p14:creationId xmlns:p14="http://schemas.microsoft.com/office/powerpoint/2010/main" val="33637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DEC7A-162D-4886-9409-97FAE353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79A62-85E5-4235-9DC4-966A35177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Interpretatie:</a:t>
            </a:r>
          </a:p>
          <a:p>
            <a:pPr lvl="1"/>
            <a:r>
              <a:rPr lang="nl-NL" dirty="0">
                <a:solidFill>
                  <a:srgbClr val="00B0F0"/>
                </a:solidFill>
              </a:rPr>
              <a:t>Normale D/P </a:t>
            </a:r>
            <a:r>
              <a:rPr lang="nl-NL" dirty="0" err="1">
                <a:solidFill>
                  <a:srgbClr val="00B0F0"/>
                </a:solidFill>
              </a:rPr>
              <a:t>kreatinine</a:t>
            </a:r>
            <a:r>
              <a:rPr lang="nl-NL" dirty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nl-NL" dirty="0">
                <a:solidFill>
                  <a:srgbClr val="00B0F0"/>
                </a:solidFill>
              </a:rPr>
              <a:t>Laag UF volume</a:t>
            </a:r>
          </a:p>
          <a:p>
            <a:pPr lvl="1"/>
            <a:r>
              <a:rPr lang="nl-NL" dirty="0">
                <a:solidFill>
                  <a:srgbClr val="00B0F0"/>
                </a:solidFill>
              </a:rPr>
              <a:t>Normale natrium dip/</a:t>
            </a:r>
            <a:r>
              <a:rPr lang="nl-NL" dirty="0" err="1">
                <a:solidFill>
                  <a:srgbClr val="00B0F0"/>
                </a:solidFill>
              </a:rPr>
              <a:t>sieving</a:t>
            </a:r>
            <a:endParaRPr lang="nl-NL" dirty="0">
              <a:solidFill>
                <a:srgbClr val="00B0F0"/>
              </a:solidFill>
            </a:endParaRPr>
          </a:p>
          <a:p>
            <a:pPr lvl="1"/>
            <a:endParaRPr lang="nl-NL" dirty="0">
              <a:solidFill>
                <a:srgbClr val="00B0F0"/>
              </a:solidFill>
            </a:endParaRPr>
          </a:p>
          <a:p>
            <a:pPr lvl="1"/>
            <a:r>
              <a:rPr lang="nl-NL" dirty="0">
                <a:solidFill>
                  <a:srgbClr val="00B0F0"/>
                </a:solidFill>
              </a:rPr>
              <a:t>Conclusie:</a:t>
            </a:r>
          </a:p>
          <a:p>
            <a:pPr lvl="2"/>
            <a:r>
              <a:rPr lang="nl-NL" dirty="0" err="1">
                <a:solidFill>
                  <a:srgbClr val="00B0F0"/>
                </a:solidFill>
              </a:rPr>
              <a:t>Discrepant</a:t>
            </a:r>
            <a:r>
              <a:rPr lang="nl-NL" dirty="0">
                <a:solidFill>
                  <a:srgbClr val="00B0F0"/>
                </a:solidFill>
              </a:rPr>
              <a:t> lage UF capaciteit t.o.v. natrium dip/</a:t>
            </a:r>
            <a:r>
              <a:rPr lang="nl-NL" dirty="0" err="1">
                <a:solidFill>
                  <a:srgbClr val="00B0F0"/>
                </a:solidFill>
              </a:rPr>
              <a:t>sieving</a:t>
            </a:r>
            <a:endParaRPr lang="nl-NL" dirty="0">
              <a:solidFill>
                <a:srgbClr val="00B0F0"/>
              </a:solidFill>
            </a:endParaRPr>
          </a:p>
          <a:p>
            <a:pPr lvl="2"/>
            <a:r>
              <a:rPr lang="nl-NL" dirty="0">
                <a:solidFill>
                  <a:srgbClr val="00B0F0"/>
                </a:solidFill>
              </a:rPr>
              <a:t>Diagnose bleek lekkage na nefrectomie</a:t>
            </a:r>
          </a:p>
          <a:p>
            <a:pPr marL="646113" lvl="2" indent="0">
              <a:buNone/>
            </a:pP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DEC7A-162D-4886-9409-97FAE353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Natrium dip (of </a:t>
            </a:r>
            <a:r>
              <a:rPr lang="nl-NL" dirty="0" err="1"/>
              <a:t>sieving</a:t>
            </a:r>
            <a:r>
              <a:rPr lang="nl-NL" dirty="0"/>
              <a:t>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EE2B0C-AB4B-4F5A-A519-9B370B67D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52" y="1348939"/>
            <a:ext cx="4188895" cy="30074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F254CC2-C89B-4EA4-A9E9-A4E6E4D80A42}"/>
              </a:ext>
            </a:extLst>
          </p:cNvPr>
          <p:cNvSpPr txBox="1"/>
          <p:nvPr/>
        </p:nvSpPr>
        <p:spPr>
          <a:xfrm>
            <a:off x="366823" y="4356351"/>
            <a:ext cx="43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Van Biesen, </a:t>
            </a:r>
            <a:r>
              <a:rPr lang="nl-NL" dirty="0" err="1">
                <a:solidFill>
                  <a:schemeClr val="tx2"/>
                </a:solidFill>
              </a:rPr>
              <a:t>Nephrol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Dial</a:t>
            </a:r>
            <a:r>
              <a:rPr lang="nl-NL" dirty="0">
                <a:solidFill>
                  <a:schemeClr val="tx2"/>
                </a:solidFill>
              </a:rPr>
              <a:t> Transplant, 2010</a:t>
            </a:r>
          </a:p>
        </p:txBody>
      </p:sp>
    </p:spTree>
    <p:extLst>
      <p:ext uri="{BB962C8B-B14F-4D97-AF65-F5344CB8AC3E}">
        <p14:creationId xmlns:p14="http://schemas.microsoft.com/office/powerpoint/2010/main" val="344291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6A376-7035-4C41-942B-E32E9218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Afname natrium </a:t>
            </a:r>
            <a:r>
              <a:rPr lang="nl-NL" dirty="0" err="1"/>
              <a:t>sieving</a:t>
            </a:r>
            <a:r>
              <a:rPr lang="nl-NL" dirty="0"/>
              <a:t> voorspelt EPS</a:t>
            </a:r>
          </a:p>
        </p:txBody>
      </p:sp>
      <p:pic>
        <p:nvPicPr>
          <p:cNvPr id="1026" name="Picture 2" descr="Figure 2.">
            <a:extLst>
              <a:ext uri="{FF2B5EF4-FFF2-40B4-BE49-F238E27FC236}">
                <a16:creationId xmlns:a16="http://schemas.microsoft.com/office/drawing/2014/main" id="{1EAD585F-D06F-460E-8EA6-EC23F4AA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320549"/>
            <a:ext cx="4191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3A0F088-3585-4DF2-A161-34AE4DA2712A}"/>
              </a:ext>
            </a:extLst>
          </p:cNvPr>
          <p:cNvSpPr txBox="1"/>
          <p:nvPr/>
        </p:nvSpPr>
        <p:spPr>
          <a:xfrm>
            <a:off x="366823" y="4356351"/>
            <a:ext cx="43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Morelle</a:t>
            </a:r>
            <a:r>
              <a:rPr lang="nl-NL" dirty="0">
                <a:solidFill>
                  <a:schemeClr val="tx2"/>
                </a:solidFill>
              </a:rPr>
              <a:t>, 2015, JASN</a:t>
            </a:r>
          </a:p>
        </p:txBody>
      </p:sp>
    </p:spTree>
    <p:extLst>
      <p:ext uri="{BB962C8B-B14F-4D97-AF65-F5344CB8AC3E}">
        <p14:creationId xmlns:p14="http://schemas.microsoft.com/office/powerpoint/2010/main" val="204441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1D5B92F-4637-4998-9C37-C89D913F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6" y="614061"/>
            <a:ext cx="7591647" cy="39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E1847-EE9F-4BD7-89DF-DA1E06D6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Grootste wijzigingen t.o.v. 2018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365B0C-0AE2-49ED-BE96-D154B3BE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Bepalen D/P </a:t>
            </a:r>
            <a:r>
              <a:rPr lang="nl-NL" dirty="0" err="1">
                <a:solidFill>
                  <a:schemeClr val="tx2"/>
                </a:solidFill>
              </a:rPr>
              <a:t>kreatinine</a:t>
            </a:r>
            <a:r>
              <a:rPr lang="nl-NL" dirty="0">
                <a:solidFill>
                  <a:schemeClr val="tx2"/>
                </a:solidFill>
              </a:rPr>
              <a:t>, ultrafiltratie capaciteit en natrium </a:t>
            </a:r>
            <a:r>
              <a:rPr lang="nl-NL" dirty="0" err="1">
                <a:solidFill>
                  <a:schemeClr val="tx2"/>
                </a:solidFill>
              </a:rPr>
              <a:t>sieving</a:t>
            </a:r>
            <a:r>
              <a:rPr lang="nl-NL" dirty="0">
                <a:solidFill>
                  <a:schemeClr val="tx2"/>
                </a:solidFill>
              </a:rPr>
              <a:t>/dip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Op basis daarvan consequenties voor PD schema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PET op indicatie en niet meer routinematig (jaarlijks)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Geen volledige uitloop na 1h bij het uitvoeren van de PET, wel netto </a:t>
            </a:r>
            <a:r>
              <a:rPr lang="nl-NL" dirty="0" err="1">
                <a:solidFill>
                  <a:schemeClr val="tx2"/>
                </a:solidFill>
              </a:rPr>
              <a:t>ultrafiltratievolume</a:t>
            </a:r>
            <a:r>
              <a:rPr lang="nl-NL" dirty="0">
                <a:solidFill>
                  <a:schemeClr val="tx2"/>
                </a:solidFill>
              </a:rPr>
              <a:t> na 4 uur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7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BB3988-9A28-415D-BBC2-F0E6555F1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4" t="17040" r="52366" b="8863"/>
          <a:stretch/>
        </p:blipFill>
        <p:spPr>
          <a:xfrm>
            <a:off x="1319249" y="744477"/>
            <a:ext cx="6572630" cy="3654546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47730D35-0295-42A6-9853-0B145A342F80}"/>
              </a:ext>
            </a:extLst>
          </p:cNvPr>
          <p:cNvSpPr/>
          <p:nvPr/>
        </p:nvSpPr>
        <p:spPr>
          <a:xfrm>
            <a:off x="3148049" y="551432"/>
            <a:ext cx="2896763" cy="1047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8D6C748-94B6-4B7F-B236-F6C20FA35AC2}"/>
              </a:ext>
            </a:extLst>
          </p:cNvPr>
          <p:cNvCxnSpPr>
            <a:stCxn id="5" idx="6"/>
          </p:cNvCxnSpPr>
          <p:nvPr/>
        </p:nvCxnSpPr>
        <p:spPr>
          <a:xfrm flipV="1">
            <a:off x="6044812" y="335047"/>
            <a:ext cx="739896" cy="7398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2CC7E6A6-E830-426A-8319-93E280EC26BF}"/>
              </a:ext>
            </a:extLst>
          </p:cNvPr>
          <p:cNvSpPr txBox="1"/>
          <p:nvPr/>
        </p:nvSpPr>
        <p:spPr>
          <a:xfrm>
            <a:off x="6784708" y="27921"/>
            <a:ext cx="22545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Niet routinematig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1F52D3D-E395-4C26-81B0-BC85B699918D}"/>
              </a:ext>
            </a:extLst>
          </p:cNvPr>
          <p:cNvSpPr/>
          <p:nvPr/>
        </p:nvSpPr>
        <p:spPr>
          <a:xfrm>
            <a:off x="3741943" y="2012793"/>
            <a:ext cx="1660113" cy="657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7FE0D93-2725-453F-A415-85B96C03EBFC}"/>
              </a:ext>
            </a:extLst>
          </p:cNvPr>
          <p:cNvCxnSpPr>
            <a:cxnSpLocks/>
          </p:cNvCxnSpPr>
          <p:nvPr/>
        </p:nvCxnSpPr>
        <p:spPr>
          <a:xfrm flipV="1">
            <a:off x="5402056" y="2341441"/>
            <a:ext cx="642756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B3A93CA-F8BD-4E03-88C3-6DE48E8BCB4F}"/>
              </a:ext>
            </a:extLst>
          </p:cNvPr>
          <p:cNvSpPr txBox="1"/>
          <p:nvPr/>
        </p:nvSpPr>
        <p:spPr>
          <a:xfrm>
            <a:off x="6044811" y="2156775"/>
            <a:ext cx="23313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&lt;400ml bij 4h met 4%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432D248-F822-407C-9202-8DA9002E502E}"/>
              </a:ext>
            </a:extLst>
          </p:cNvPr>
          <p:cNvSpPr/>
          <p:nvPr/>
        </p:nvSpPr>
        <p:spPr>
          <a:xfrm>
            <a:off x="2184206" y="3017314"/>
            <a:ext cx="1660113" cy="527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E3A54F6-FD65-49A9-8E43-85B4C01B058A}"/>
              </a:ext>
            </a:extLst>
          </p:cNvPr>
          <p:cNvCxnSpPr>
            <a:cxnSpLocks/>
          </p:cNvCxnSpPr>
          <p:nvPr/>
        </p:nvCxnSpPr>
        <p:spPr>
          <a:xfrm flipH="1" flipV="1">
            <a:off x="1699903" y="3283489"/>
            <a:ext cx="48430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6AEDB637-DEB8-4628-9A66-C8CE40735507}"/>
              </a:ext>
            </a:extLst>
          </p:cNvPr>
          <p:cNvSpPr txBox="1"/>
          <p:nvPr/>
        </p:nvSpPr>
        <p:spPr>
          <a:xfrm>
            <a:off x="949301" y="3096514"/>
            <a:ext cx="7506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&gt;0.65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89F9CAB6-78AA-4BF6-9C9A-EBCF21DCB507}"/>
              </a:ext>
            </a:extLst>
          </p:cNvPr>
          <p:cNvSpPr/>
          <p:nvPr/>
        </p:nvSpPr>
        <p:spPr>
          <a:xfrm>
            <a:off x="5318876" y="3017314"/>
            <a:ext cx="1660113" cy="527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03599EF-4F2B-4168-8C65-4DCA0E6D7D03}"/>
              </a:ext>
            </a:extLst>
          </p:cNvPr>
          <p:cNvCxnSpPr>
            <a:cxnSpLocks/>
          </p:cNvCxnSpPr>
          <p:nvPr/>
        </p:nvCxnSpPr>
        <p:spPr>
          <a:xfrm flipV="1">
            <a:off x="6978990" y="3281180"/>
            <a:ext cx="315270" cy="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12FEAB4F-1749-49E2-B5BE-C66103FA8F47}"/>
              </a:ext>
            </a:extLst>
          </p:cNvPr>
          <p:cNvSpPr txBox="1"/>
          <p:nvPr/>
        </p:nvSpPr>
        <p:spPr>
          <a:xfrm>
            <a:off x="7294260" y="3096514"/>
            <a:ext cx="9004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Relatief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D9E1354D-CC84-402D-AE9B-A9BDD96B12C0}"/>
              </a:ext>
            </a:extLst>
          </p:cNvPr>
          <p:cNvSpPr/>
          <p:nvPr/>
        </p:nvSpPr>
        <p:spPr>
          <a:xfrm>
            <a:off x="2184206" y="3811220"/>
            <a:ext cx="1660113" cy="326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2B3EB4AE-6FB1-4027-A295-457BBE16BF0B}"/>
              </a:ext>
            </a:extLst>
          </p:cNvPr>
          <p:cNvCxnSpPr>
            <a:cxnSpLocks/>
          </p:cNvCxnSpPr>
          <p:nvPr/>
        </p:nvCxnSpPr>
        <p:spPr>
          <a:xfrm flipH="1" flipV="1">
            <a:off x="1699903" y="3974343"/>
            <a:ext cx="48430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C8DF486D-497B-45A7-AF7C-F797629B9F36}"/>
              </a:ext>
            </a:extLst>
          </p:cNvPr>
          <p:cNvSpPr txBox="1"/>
          <p:nvPr/>
        </p:nvSpPr>
        <p:spPr>
          <a:xfrm>
            <a:off x="838837" y="3811220"/>
            <a:ext cx="864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Bv APD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746A2D30-93DC-44C0-AAD0-B5F5F5D807AF}"/>
              </a:ext>
            </a:extLst>
          </p:cNvPr>
          <p:cNvSpPr/>
          <p:nvPr/>
        </p:nvSpPr>
        <p:spPr>
          <a:xfrm>
            <a:off x="5318876" y="3693186"/>
            <a:ext cx="1660113" cy="527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62178F2B-04AD-4695-9E51-CC67743B6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8" t="50000" r="74580" b="19991"/>
          <a:stretch/>
        </p:blipFill>
        <p:spPr>
          <a:xfrm>
            <a:off x="6600377" y="3527241"/>
            <a:ext cx="2543623" cy="161625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003B7E3-49F9-4BCE-979E-D1AF10C85DB9}"/>
              </a:ext>
            </a:extLst>
          </p:cNvPr>
          <p:cNvSpPr txBox="1"/>
          <p:nvPr/>
        </p:nvSpPr>
        <p:spPr>
          <a:xfrm>
            <a:off x="4300870" y="4808453"/>
            <a:ext cx="238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Rippe</a:t>
            </a:r>
            <a:r>
              <a:rPr lang="nl-NL" dirty="0">
                <a:solidFill>
                  <a:schemeClr val="tx2"/>
                </a:solidFill>
              </a:rPr>
              <a:t>, </a:t>
            </a:r>
            <a:r>
              <a:rPr lang="nl-NL" dirty="0" err="1">
                <a:solidFill>
                  <a:schemeClr val="tx2"/>
                </a:solidFill>
              </a:rPr>
              <a:t>Kidney</a:t>
            </a:r>
            <a:r>
              <a:rPr lang="nl-NL" dirty="0">
                <a:solidFill>
                  <a:schemeClr val="tx2"/>
                </a:solidFill>
              </a:rPr>
              <a:t> int, 2000</a:t>
            </a:r>
          </a:p>
        </p:txBody>
      </p:sp>
    </p:spTree>
    <p:extLst>
      <p:ext uri="{BB962C8B-B14F-4D97-AF65-F5344CB8AC3E}">
        <p14:creationId xmlns:p14="http://schemas.microsoft.com/office/powerpoint/2010/main" val="21657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4" grpId="0" animBg="1"/>
      <p:bldP spid="25" grpId="0" animBg="1"/>
      <p:bldP spid="2" grpId="0"/>
    </p:bldLst>
  </p:timing>
</p:sld>
</file>

<file path=ppt/theme/theme1.xml><?xml version="1.0" encoding="utf-8"?>
<a:theme xmlns:a="http://schemas.openxmlformats.org/drawingml/2006/main" name="Amalia Kinderziekenhuis">
  <a:themeElements>
    <a:clrScheme name="Radboudumc Corporate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alia Kinderziekenhuis" id="{9A9328BA-3969-40DE-8A59-DD6719931033}" vid="{3CFA6FA6-F1A9-4E0B-8816-C9CAD7D8EF60}"/>
    </a:ext>
  </a:extLst>
</a:theme>
</file>

<file path=ppt/theme/theme2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Amalia Kinderziekenhuis</Template>
  <TotalTime>602</TotalTime>
  <Words>313</Words>
  <Application>Microsoft Office PowerPoint</Application>
  <PresentationFormat>Diavoorstelling (16:9)</PresentationFormat>
  <Paragraphs>72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Amalia Kinderziekenhuis</vt:lpstr>
      <vt:lpstr>Default Theme</vt:lpstr>
      <vt:lpstr>Concept richtlijn  ‘Evaluatie van de peritoneale membraanfunctie’</vt:lpstr>
      <vt:lpstr>PowerPoint-presentatie</vt:lpstr>
      <vt:lpstr>Casus</vt:lpstr>
      <vt:lpstr>Casus</vt:lpstr>
      <vt:lpstr>Natrium dip (of sieving)</vt:lpstr>
      <vt:lpstr>Afname natrium sieving voorspelt EPS</vt:lpstr>
      <vt:lpstr>PowerPoint-presentatie</vt:lpstr>
      <vt:lpstr>Grootste wijzigingen t.o.v. 2018</vt:lpstr>
      <vt:lpstr>PowerPoint-presentatie</vt:lpstr>
      <vt:lpstr>PowerPoint-presentatie</vt:lpstr>
      <vt:lpstr>Discussiepunten</vt:lpstr>
      <vt:lpstr>PET op indicatie of routinematig</vt:lpstr>
      <vt:lpstr>Afkapwaarde D/P kreatinine</vt:lpstr>
      <vt:lpstr>Uitloop PET na 1h</vt:lpstr>
      <vt:lpstr>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Richtlijn Evaluatie van de peritoneale membraanfunctie</dc:title>
  <dc:creator>Ijzermans, Ties</dc:creator>
  <cp:lastModifiedBy>Ijzermans, Ties</cp:lastModifiedBy>
  <cp:revision>27</cp:revision>
  <dcterms:created xsi:type="dcterms:W3CDTF">2022-06-15T06:26:41Z</dcterms:created>
  <dcterms:modified xsi:type="dcterms:W3CDTF">2022-06-20T12:57:32Z</dcterms:modified>
</cp:coreProperties>
</file>