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5" r:id="rId4"/>
    <p:sldId id="258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#_Behoud_van_rest"/><Relationship Id="rId2" Type="http://schemas.openxmlformats.org/officeDocument/2006/relationships/hyperlink" Target="#_Heath-related_quality_of"/><Relationship Id="rId1" Type="http://schemas.openxmlformats.org/officeDocument/2006/relationships/hyperlink" Target="#_Gedeelde_besluitvorming"/><Relationship Id="rId5" Type="http://schemas.openxmlformats.org/officeDocument/2006/relationships/hyperlink" Target="#_Voeding_status"/><Relationship Id="rId4" Type="http://schemas.openxmlformats.org/officeDocument/2006/relationships/hyperlink" Target="#_Volume_status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932FA4-BBDB-44B2-8282-ACDE0BC6459D}" type="doc">
      <dgm:prSet loTypeId="urn:microsoft.com/office/officeart/2005/8/layout/radial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60967A0-9AFB-46A5-80A8-AEFDBC0DC1CA}">
      <dgm:prSet phldrT="[Tekst]"/>
      <dgm:spPr/>
      <dgm:t>
        <a:bodyPr/>
        <a:lstStyle/>
        <a:p>
          <a:pPr algn="ctr"/>
          <a:r>
            <a:rPr lang="nl-NL" dirty="0"/>
            <a:t>Hoogwaardige doelgerichte peritoneale dialyse</a:t>
          </a:r>
        </a:p>
      </dgm:t>
    </dgm:pt>
    <dgm:pt modelId="{2C8A37BA-D115-46F0-9617-4552A7E6E4B2}" type="parTrans" cxnId="{08616A2F-220A-4393-B0A8-6B4FF40BDABB}">
      <dgm:prSet/>
      <dgm:spPr/>
      <dgm:t>
        <a:bodyPr/>
        <a:lstStyle/>
        <a:p>
          <a:pPr algn="ctr"/>
          <a:endParaRPr lang="nl-NL"/>
        </a:p>
      </dgm:t>
    </dgm:pt>
    <dgm:pt modelId="{2D4296E8-831E-47D5-8FB9-8E7658773C7D}" type="sibTrans" cxnId="{08616A2F-220A-4393-B0A8-6B4FF40BDABB}">
      <dgm:prSet/>
      <dgm:spPr/>
      <dgm:t>
        <a:bodyPr/>
        <a:lstStyle/>
        <a:p>
          <a:pPr algn="ctr"/>
          <a:endParaRPr lang="nl-NL"/>
        </a:p>
      </dgm:t>
    </dgm:pt>
    <dgm:pt modelId="{184E4115-C750-46C8-BAD8-4AEC2AAE40C7}">
      <dgm:prSet phldrT="[Tekst]" custT="1"/>
      <dgm:spPr/>
      <dgm:t>
        <a:bodyPr/>
        <a:lstStyle/>
        <a:p>
          <a:pPr algn="ctr"/>
          <a:r>
            <a:rPr lang="nl-NL" sz="1500" b="1" dirty="0"/>
            <a:t>1. Gedeelde besluitvorming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91FC90DF-3E02-491B-A8D0-E3D803A91C3A}" type="parTrans" cxnId="{D4011288-22E2-48E2-9B39-1BFF94040BAE}">
      <dgm:prSet/>
      <dgm:spPr/>
      <dgm:t>
        <a:bodyPr/>
        <a:lstStyle/>
        <a:p>
          <a:pPr algn="ctr"/>
          <a:endParaRPr lang="nl-NL"/>
        </a:p>
      </dgm:t>
    </dgm:pt>
    <dgm:pt modelId="{7D30B788-FEEC-44A9-961B-C9F17D602538}" type="sibTrans" cxnId="{D4011288-22E2-48E2-9B39-1BFF94040BAE}">
      <dgm:prSet/>
      <dgm:spPr/>
      <dgm:t>
        <a:bodyPr/>
        <a:lstStyle/>
        <a:p>
          <a:pPr algn="ctr"/>
          <a:endParaRPr lang="nl-NL"/>
        </a:p>
      </dgm:t>
    </dgm:pt>
    <dgm:pt modelId="{8A7F4343-F35A-4882-A9BD-AA8176964BA4}">
      <dgm:prSet phldrT="[Tekst]" custT="1"/>
      <dgm:spPr/>
      <dgm:t>
        <a:bodyPr/>
        <a:lstStyle/>
        <a:p>
          <a:pPr algn="ctr"/>
          <a:r>
            <a:rPr lang="nl-NL" sz="1500" b="1" dirty="0"/>
            <a:t>3. Behoud restnierfunctie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/>
          </dgm14:cNvPr>
        </a:ext>
      </dgm:extLst>
    </dgm:pt>
    <dgm:pt modelId="{A096DDE2-5AA1-4F0C-B4E2-848F73F3CC55}" type="parTrans" cxnId="{C275736B-AA0B-4506-B894-FE95471FAFFB}">
      <dgm:prSet/>
      <dgm:spPr/>
      <dgm:t>
        <a:bodyPr/>
        <a:lstStyle/>
        <a:p>
          <a:pPr algn="ctr"/>
          <a:endParaRPr lang="nl-NL"/>
        </a:p>
      </dgm:t>
    </dgm:pt>
    <dgm:pt modelId="{CFD375CD-588C-450C-9B88-B017467C9289}" type="sibTrans" cxnId="{C275736B-AA0B-4506-B894-FE95471FAFFB}">
      <dgm:prSet/>
      <dgm:spPr/>
      <dgm:t>
        <a:bodyPr/>
        <a:lstStyle/>
        <a:p>
          <a:pPr algn="ctr"/>
          <a:endParaRPr lang="nl-NL"/>
        </a:p>
      </dgm:t>
    </dgm:pt>
    <dgm:pt modelId="{945F33AF-266E-4454-A2FA-6695B0E06609}">
      <dgm:prSet phldrT="[Tekst]" custT="1"/>
      <dgm:spPr/>
      <dgm:t>
        <a:bodyPr/>
        <a:lstStyle/>
        <a:p>
          <a:pPr algn="ctr"/>
          <a:r>
            <a:rPr lang="nl-NL" sz="1500" b="1" dirty="0"/>
            <a:t>4. Volumestatus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/>
          </dgm14:cNvPr>
        </a:ext>
      </dgm:extLst>
    </dgm:pt>
    <dgm:pt modelId="{CAC2E93E-C89A-4749-B39A-1B25B06D08DC}" type="parTrans" cxnId="{4F746D38-F6A1-4728-82BA-AA091794FA13}">
      <dgm:prSet/>
      <dgm:spPr/>
      <dgm:t>
        <a:bodyPr/>
        <a:lstStyle/>
        <a:p>
          <a:pPr algn="ctr"/>
          <a:endParaRPr lang="nl-NL"/>
        </a:p>
      </dgm:t>
    </dgm:pt>
    <dgm:pt modelId="{417E83EC-6A60-49AB-9E34-10AECA07E3BC}" type="sibTrans" cxnId="{4F746D38-F6A1-4728-82BA-AA091794FA13}">
      <dgm:prSet/>
      <dgm:spPr/>
      <dgm:t>
        <a:bodyPr/>
        <a:lstStyle/>
        <a:p>
          <a:pPr algn="ctr"/>
          <a:endParaRPr lang="nl-NL"/>
        </a:p>
      </dgm:t>
    </dgm:pt>
    <dgm:pt modelId="{92DAB4EC-BC3C-4FE3-85C1-CD262F48BC76}">
      <dgm:prSet phldrT="[Tekst]" custT="1"/>
      <dgm:spPr/>
      <dgm:t>
        <a:bodyPr/>
        <a:lstStyle/>
        <a:p>
          <a:pPr algn="ctr"/>
          <a:r>
            <a:rPr lang="nl-NL" sz="1500" b="1" dirty="0"/>
            <a:t>5. </a:t>
          </a:r>
          <a:r>
            <a:rPr lang="nl-NL" sz="1500" b="1" dirty="0" err="1" smtClean="0"/>
            <a:t>Voedings-toestand</a:t>
          </a:r>
          <a:endParaRPr lang="nl-NL" sz="15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/>
          </dgm14:cNvPr>
        </a:ext>
      </dgm:extLst>
    </dgm:pt>
    <dgm:pt modelId="{54181C3D-63E3-4E1F-B356-586A4D861E30}" type="parTrans" cxnId="{306AD814-7EBF-4E17-972B-1A85219F33CC}">
      <dgm:prSet/>
      <dgm:spPr/>
      <dgm:t>
        <a:bodyPr/>
        <a:lstStyle/>
        <a:p>
          <a:pPr algn="ctr"/>
          <a:endParaRPr lang="nl-NL"/>
        </a:p>
      </dgm:t>
    </dgm:pt>
    <dgm:pt modelId="{50290C4E-BD33-4CA7-96C6-DC9F4E68510A}" type="sibTrans" cxnId="{306AD814-7EBF-4E17-972B-1A85219F33CC}">
      <dgm:prSet/>
      <dgm:spPr/>
      <dgm:t>
        <a:bodyPr/>
        <a:lstStyle/>
        <a:p>
          <a:pPr algn="ctr"/>
          <a:endParaRPr lang="nl-NL"/>
        </a:p>
      </dgm:t>
    </dgm:pt>
    <dgm:pt modelId="{B013D3E2-0CB6-4D19-8923-3E79E66AC688}">
      <dgm:prSet phldrT="[Tekst]" custT="1"/>
      <dgm:spPr/>
      <dgm:t>
        <a:bodyPr/>
        <a:lstStyle/>
        <a:p>
          <a:pPr algn="ctr"/>
          <a:r>
            <a:rPr lang="nl-NL" sz="1500" b="1" dirty="0" err="1"/>
            <a:t>6. Dialysedosis en Kt/V</a:t>
          </a:r>
          <a:endParaRPr lang="nl-NL" sz="15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/>
          </dgm14:cNvPr>
        </a:ext>
      </dgm:extLst>
    </dgm:pt>
    <dgm:pt modelId="{88129D78-334E-4C5A-928D-FF2508B8D99E}" type="parTrans" cxnId="{143154D4-2AE8-4F45-BDE1-C2FBF6051082}">
      <dgm:prSet/>
      <dgm:spPr/>
      <dgm:t>
        <a:bodyPr/>
        <a:lstStyle/>
        <a:p>
          <a:pPr algn="ctr"/>
          <a:endParaRPr lang="nl-NL"/>
        </a:p>
      </dgm:t>
    </dgm:pt>
    <dgm:pt modelId="{996534B9-F79A-471A-A63B-89FEA6E4B655}" type="sibTrans" cxnId="{143154D4-2AE8-4F45-BDE1-C2FBF6051082}">
      <dgm:prSet/>
      <dgm:spPr/>
      <dgm:t>
        <a:bodyPr/>
        <a:lstStyle/>
        <a:p>
          <a:pPr algn="ctr"/>
          <a:endParaRPr lang="nl-NL"/>
        </a:p>
      </dgm:t>
    </dgm:pt>
    <dgm:pt modelId="{9845EF77-612E-4C1A-BC8D-B6F118AF20B1}">
      <dgm:prSet phldrT="[Tekst]" custT="1"/>
      <dgm:spPr/>
      <dgm:t>
        <a:bodyPr/>
        <a:lstStyle/>
        <a:p>
          <a:pPr algn="ctr"/>
          <a:r>
            <a:rPr lang="nl-NL" sz="1500" b="1" dirty="0"/>
            <a:t>2. Kwaliteit van leven (PROMs)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544C7EA1-A896-43C3-BF88-562679C1299C}" type="parTrans" cxnId="{B390636C-E54B-464E-A128-32A14774EA4B}">
      <dgm:prSet/>
      <dgm:spPr/>
      <dgm:t>
        <a:bodyPr/>
        <a:lstStyle/>
        <a:p>
          <a:pPr algn="ctr"/>
          <a:endParaRPr lang="nl-NL"/>
        </a:p>
      </dgm:t>
    </dgm:pt>
    <dgm:pt modelId="{35DB703D-7431-45D6-8C1B-B2674EB0C38D}" type="sibTrans" cxnId="{B390636C-E54B-464E-A128-32A14774EA4B}">
      <dgm:prSet/>
      <dgm:spPr/>
      <dgm:t>
        <a:bodyPr/>
        <a:lstStyle/>
        <a:p>
          <a:pPr algn="ctr"/>
          <a:endParaRPr lang="nl-NL"/>
        </a:p>
      </dgm:t>
    </dgm:pt>
    <dgm:pt modelId="{5359C086-E62A-4E31-B7A7-00ABCF8EAB15}">
      <dgm:prSet phldrT="[Tekst]" custT="1"/>
      <dgm:spPr/>
      <dgm:t>
        <a:bodyPr/>
        <a:lstStyle/>
        <a:p>
          <a:pPr algn="ctr"/>
          <a:r>
            <a:rPr lang="nl-NL" sz="1500" b="1" dirty="0"/>
            <a:t>7. Incrementele dialyse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/>
          </dgm14:cNvPr>
        </a:ext>
      </dgm:extLst>
    </dgm:pt>
    <dgm:pt modelId="{660D019C-30DC-4285-ABC2-897F12B01308}" type="parTrans" cxnId="{5543478C-F67E-4E82-B607-80723AE6675B}">
      <dgm:prSet/>
      <dgm:spPr/>
      <dgm:t>
        <a:bodyPr/>
        <a:lstStyle/>
        <a:p>
          <a:pPr algn="ctr"/>
          <a:endParaRPr lang="nl-NL"/>
        </a:p>
      </dgm:t>
    </dgm:pt>
    <dgm:pt modelId="{59F2F659-672E-4D7E-9072-D1A4014F79D2}" type="sibTrans" cxnId="{5543478C-F67E-4E82-B607-80723AE6675B}">
      <dgm:prSet/>
      <dgm:spPr/>
      <dgm:t>
        <a:bodyPr/>
        <a:lstStyle/>
        <a:p>
          <a:pPr algn="ctr"/>
          <a:endParaRPr lang="nl-NL"/>
        </a:p>
      </dgm:t>
    </dgm:pt>
    <dgm:pt modelId="{36D01B7B-B11C-41F6-8EFD-9BB7E48340CD}">
      <dgm:prSet phldrT="[Tekst]" custT="1"/>
      <dgm:spPr/>
      <dgm:t>
        <a:bodyPr/>
        <a:lstStyle/>
        <a:p>
          <a:pPr algn="ctr"/>
          <a:r>
            <a:rPr lang="nl-NL" sz="1500" b="1" dirty="0"/>
            <a:t>8. Dialyse bij beperkte </a:t>
          </a:r>
          <a:r>
            <a:rPr lang="nl-NL" sz="1500" b="1" dirty="0" err="1" smtClean="0"/>
            <a:t>levens-verwachting</a:t>
          </a:r>
          <a:endParaRPr lang="nl-NL" sz="15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/>
          </dgm14:cNvPr>
        </a:ext>
      </dgm:extLst>
    </dgm:pt>
    <dgm:pt modelId="{7F508EE0-4FA9-4822-AA76-8D346593778A}" type="parTrans" cxnId="{2CB2EBE5-CB0D-4318-A481-A683AC243362}">
      <dgm:prSet/>
      <dgm:spPr/>
      <dgm:t>
        <a:bodyPr/>
        <a:lstStyle/>
        <a:p>
          <a:pPr algn="ctr"/>
          <a:endParaRPr lang="nl-NL"/>
        </a:p>
      </dgm:t>
    </dgm:pt>
    <dgm:pt modelId="{452CFB21-3432-49A4-B7CF-12048B68786F}" type="sibTrans" cxnId="{2CB2EBE5-CB0D-4318-A481-A683AC243362}">
      <dgm:prSet/>
      <dgm:spPr/>
      <dgm:t>
        <a:bodyPr/>
        <a:lstStyle/>
        <a:p>
          <a:pPr algn="ctr"/>
          <a:endParaRPr lang="nl-NL"/>
        </a:p>
      </dgm:t>
    </dgm:pt>
    <dgm:pt modelId="{267783F9-1843-446B-9253-E34E3ACBF083}" type="pres">
      <dgm:prSet presAssocID="{0D932FA4-BBDB-44B2-8282-ACDE0BC6459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838B433-6116-402D-8840-68024E8143D3}" type="pres">
      <dgm:prSet presAssocID="{0D932FA4-BBDB-44B2-8282-ACDE0BC6459D}" presName="radial" presStyleCnt="0">
        <dgm:presLayoutVars>
          <dgm:animLvl val="ctr"/>
        </dgm:presLayoutVars>
      </dgm:prSet>
      <dgm:spPr/>
    </dgm:pt>
    <dgm:pt modelId="{EA20211C-BD91-4D88-B251-D4F49D6FB0E6}" type="pres">
      <dgm:prSet presAssocID="{960967A0-9AFB-46A5-80A8-AEFDBC0DC1CA}" presName="centerShape" presStyleLbl="vennNode1" presStyleIdx="0" presStyleCnt="9"/>
      <dgm:spPr/>
      <dgm:t>
        <a:bodyPr/>
        <a:lstStyle/>
        <a:p>
          <a:endParaRPr lang="nl-NL"/>
        </a:p>
      </dgm:t>
    </dgm:pt>
    <dgm:pt modelId="{71C98618-5FEF-4645-8988-EB6A9195E081}" type="pres">
      <dgm:prSet presAssocID="{184E4115-C750-46C8-BAD8-4AEC2AAE40C7}" presName="node" presStyleLbl="vennNode1" presStyleIdx="1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AC79419-5DD6-4B1E-960F-A1C2E1859BA6}" type="pres">
      <dgm:prSet presAssocID="{9845EF77-612E-4C1A-BC8D-B6F118AF20B1}" presName="node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FAC5C77-DE9B-4CFF-B6AA-4ABF43EFB53D}" type="pres">
      <dgm:prSet presAssocID="{8A7F4343-F35A-4882-A9BD-AA8176964BA4}" presName="node" presStyleLbl="vennNode1" presStyleIdx="3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C2D3E52-8CFB-453D-8AFE-55D815279A93}" type="pres">
      <dgm:prSet presAssocID="{945F33AF-266E-4454-A2FA-6695B0E06609}" presName="node" presStyleLbl="vennNode1" presStyleIdx="4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72036FB-C24B-4140-8F91-611C030CC2A3}" type="pres">
      <dgm:prSet presAssocID="{92DAB4EC-BC3C-4FE3-85C1-CD262F48BC76}" presName="node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B8EEFF5-1A7D-4757-BAA0-F9EC85ED475B}" type="pres">
      <dgm:prSet presAssocID="{B013D3E2-0CB6-4D19-8923-3E79E66AC688}" presName="node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A9C0A33-00F4-4114-A468-58B9E89E9308}" type="pres">
      <dgm:prSet presAssocID="{5359C086-E62A-4E31-B7A7-00ABCF8EAB15}" presName="node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6EAA30D-2156-4EC3-8A63-E631341F8603}" type="pres">
      <dgm:prSet presAssocID="{36D01B7B-B11C-41F6-8EFD-9BB7E48340CD}" presName="node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390636C-E54B-464E-A128-32A14774EA4B}" srcId="{960967A0-9AFB-46A5-80A8-AEFDBC0DC1CA}" destId="{9845EF77-612E-4C1A-BC8D-B6F118AF20B1}" srcOrd="1" destOrd="0" parTransId="{544C7EA1-A896-43C3-BF88-562679C1299C}" sibTransId="{35DB703D-7431-45D6-8C1B-B2674EB0C38D}"/>
    <dgm:cxn modelId="{58B3373E-44A2-4884-9A31-9C7FB4528D93}" type="presOf" srcId="{B013D3E2-0CB6-4D19-8923-3E79E66AC688}" destId="{BB8EEFF5-1A7D-4757-BAA0-F9EC85ED475B}" srcOrd="0" destOrd="0" presId="urn:microsoft.com/office/officeart/2005/8/layout/radial3"/>
    <dgm:cxn modelId="{EA126982-CE31-447A-A0B4-37E7E13246F9}" type="presOf" srcId="{8A7F4343-F35A-4882-A9BD-AA8176964BA4}" destId="{0FAC5C77-DE9B-4CFF-B6AA-4ABF43EFB53D}" srcOrd="0" destOrd="0" presId="urn:microsoft.com/office/officeart/2005/8/layout/radial3"/>
    <dgm:cxn modelId="{9B0D68A1-AD15-4987-A693-F8B7BB85DF5F}" type="presOf" srcId="{5359C086-E62A-4E31-B7A7-00ABCF8EAB15}" destId="{3A9C0A33-00F4-4114-A468-58B9E89E9308}" srcOrd="0" destOrd="0" presId="urn:microsoft.com/office/officeart/2005/8/layout/radial3"/>
    <dgm:cxn modelId="{4F746D38-F6A1-4728-82BA-AA091794FA13}" srcId="{960967A0-9AFB-46A5-80A8-AEFDBC0DC1CA}" destId="{945F33AF-266E-4454-A2FA-6695B0E06609}" srcOrd="3" destOrd="0" parTransId="{CAC2E93E-C89A-4749-B39A-1B25B06D08DC}" sibTransId="{417E83EC-6A60-49AB-9E34-10AECA07E3BC}"/>
    <dgm:cxn modelId="{306AD814-7EBF-4E17-972B-1A85219F33CC}" srcId="{960967A0-9AFB-46A5-80A8-AEFDBC0DC1CA}" destId="{92DAB4EC-BC3C-4FE3-85C1-CD262F48BC76}" srcOrd="4" destOrd="0" parTransId="{54181C3D-63E3-4E1F-B356-586A4D861E30}" sibTransId="{50290C4E-BD33-4CA7-96C6-DC9F4E68510A}"/>
    <dgm:cxn modelId="{5543478C-F67E-4E82-B607-80723AE6675B}" srcId="{960967A0-9AFB-46A5-80A8-AEFDBC0DC1CA}" destId="{5359C086-E62A-4E31-B7A7-00ABCF8EAB15}" srcOrd="6" destOrd="0" parTransId="{660D019C-30DC-4285-ABC2-897F12B01308}" sibTransId="{59F2F659-672E-4D7E-9072-D1A4014F79D2}"/>
    <dgm:cxn modelId="{F703379F-49F2-4831-9676-371A26E5BB28}" type="presOf" srcId="{92DAB4EC-BC3C-4FE3-85C1-CD262F48BC76}" destId="{C72036FB-C24B-4140-8F91-611C030CC2A3}" srcOrd="0" destOrd="0" presId="urn:microsoft.com/office/officeart/2005/8/layout/radial3"/>
    <dgm:cxn modelId="{EF22EE50-279C-439D-8DA1-0C81D4B23FE4}" type="presOf" srcId="{960967A0-9AFB-46A5-80A8-AEFDBC0DC1CA}" destId="{EA20211C-BD91-4D88-B251-D4F49D6FB0E6}" srcOrd="0" destOrd="0" presId="urn:microsoft.com/office/officeart/2005/8/layout/radial3"/>
    <dgm:cxn modelId="{F48BD833-0C49-4EB9-9BA9-7436CF677AC9}" type="presOf" srcId="{9845EF77-612E-4C1A-BC8D-B6F118AF20B1}" destId="{CAC79419-5DD6-4B1E-960F-A1C2E1859BA6}" srcOrd="0" destOrd="0" presId="urn:microsoft.com/office/officeart/2005/8/layout/radial3"/>
    <dgm:cxn modelId="{08616A2F-220A-4393-B0A8-6B4FF40BDABB}" srcId="{0D932FA4-BBDB-44B2-8282-ACDE0BC6459D}" destId="{960967A0-9AFB-46A5-80A8-AEFDBC0DC1CA}" srcOrd="0" destOrd="0" parTransId="{2C8A37BA-D115-46F0-9617-4552A7E6E4B2}" sibTransId="{2D4296E8-831E-47D5-8FB9-8E7658773C7D}"/>
    <dgm:cxn modelId="{855EA236-63B0-4370-926C-21327CD2D015}" type="presOf" srcId="{184E4115-C750-46C8-BAD8-4AEC2AAE40C7}" destId="{71C98618-5FEF-4645-8988-EB6A9195E081}" srcOrd="0" destOrd="0" presId="urn:microsoft.com/office/officeart/2005/8/layout/radial3"/>
    <dgm:cxn modelId="{2CB2EBE5-CB0D-4318-A481-A683AC243362}" srcId="{960967A0-9AFB-46A5-80A8-AEFDBC0DC1CA}" destId="{36D01B7B-B11C-41F6-8EFD-9BB7E48340CD}" srcOrd="7" destOrd="0" parTransId="{7F508EE0-4FA9-4822-AA76-8D346593778A}" sibTransId="{452CFB21-3432-49A4-B7CF-12048B68786F}"/>
    <dgm:cxn modelId="{C58DE1F9-3D24-41F6-B263-94445A39247A}" type="presOf" srcId="{36D01B7B-B11C-41F6-8EFD-9BB7E48340CD}" destId="{96EAA30D-2156-4EC3-8A63-E631341F8603}" srcOrd="0" destOrd="0" presId="urn:microsoft.com/office/officeart/2005/8/layout/radial3"/>
    <dgm:cxn modelId="{143154D4-2AE8-4F45-BDE1-C2FBF6051082}" srcId="{960967A0-9AFB-46A5-80A8-AEFDBC0DC1CA}" destId="{B013D3E2-0CB6-4D19-8923-3E79E66AC688}" srcOrd="5" destOrd="0" parTransId="{88129D78-334E-4C5A-928D-FF2508B8D99E}" sibTransId="{996534B9-F79A-471A-A63B-89FEA6E4B655}"/>
    <dgm:cxn modelId="{A53DFC9C-5772-486D-B9F4-3D6B65A95FFE}" type="presOf" srcId="{945F33AF-266E-4454-A2FA-6695B0E06609}" destId="{9C2D3E52-8CFB-453D-8AFE-55D815279A93}" srcOrd="0" destOrd="0" presId="urn:microsoft.com/office/officeart/2005/8/layout/radial3"/>
    <dgm:cxn modelId="{C275736B-AA0B-4506-B894-FE95471FAFFB}" srcId="{960967A0-9AFB-46A5-80A8-AEFDBC0DC1CA}" destId="{8A7F4343-F35A-4882-A9BD-AA8176964BA4}" srcOrd="2" destOrd="0" parTransId="{A096DDE2-5AA1-4F0C-B4E2-848F73F3CC55}" sibTransId="{CFD375CD-588C-450C-9B88-B017467C9289}"/>
    <dgm:cxn modelId="{7A2CDF7E-6651-49AB-83F7-2440F5802DDB}" type="presOf" srcId="{0D932FA4-BBDB-44B2-8282-ACDE0BC6459D}" destId="{267783F9-1843-446B-9253-E34E3ACBF083}" srcOrd="0" destOrd="0" presId="urn:microsoft.com/office/officeart/2005/8/layout/radial3"/>
    <dgm:cxn modelId="{D4011288-22E2-48E2-9B39-1BFF94040BAE}" srcId="{960967A0-9AFB-46A5-80A8-AEFDBC0DC1CA}" destId="{184E4115-C750-46C8-BAD8-4AEC2AAE40C7}" srcOrd="0" destOrd="0" parTransId="{91FC90DF-3E02-491B-A8D0-E3D803A91C3A}" sibTransId="{7D30B788-FEEC-44A9-961B-C9F17D602538}"/>
    <dgm:cxn modelId="{C82C262E-C2DF-455B-A4A8-C6C966A1E54B}" type="presParOf" srcId="{267783F9-1843-446B-9253-E34E3ACBF083}" destId="{8838B433-6116-402D-8840-68024E8143D3}" srcOrd="0" destOrd="0" presId="urn:microsoft.com/office/officeart/2005/8/layout/radial3"/>
    <dgm:cxn modelId="{6C071128-81EB-47F6-B894-5670688EB757}" type="presParOf" srcId="{8838B433-6116-402D-8840-68024E8143D3}" destId="{EA20211C-BD91-4D88-B251-D4F49D6FB0E6}" srcOrd="0" destOrd="0" presId="urn:microsoft.com/office/officeart/2005/8/layout/radial3"/>
    <dgm:cxn modelId="{4B9DF9A9-6DDF-448A-92E7-BCA40A76A1BB}" type="presParOf" srcId="{8838B433-6116-402D-8840-68024E8143D3}" destId="{71C98618-5FEF-4645-8988-EB6A9195E081}" srcOrd="1" destOrd="0" presId="urn:microsoft.com/office/officeart/2005/8/layout/radial3"/>
    <dgm:cxn modelId="{2563067C-CD6F-41EE-94A1-404289067811}" type="presParOf" srcId="{8838B433-6116-402D-8840-68024E8143D3}" destId="{CAC79419-5DD6-4B1E-960F-A1C2E1859BA6}" srcOrd="2" destOrd="0" presId="urn:microsoft.com/office/officeart/2005/8/layout/radial3"/>
    <dgm:cxn modelId="{00787A5D-237E-4E0E-88D6-B04EB2F832F1}" type="presParOf" srcId="{8838B433-6116-402D-8840-68024E8143D3}" destId="{0FAC5C77-DE9B-4CFF-B6AA-4ABF43EFB53D}" srcOrd="3" destOrd="0" presId="urn:microsoft.com/office/officeart/2005/8/layout/radial3"/>
    <dgm:cxn modelId="{922495E7-B5C0-40D4-987C-852D7D5FFC44}" type="presParOf" srcId="{8838B433-6116-402D-8840-68024E8143D3}" destId="{9C2D3E52-8CFB-453D-8AFE-55D815279A93}" srcOrd="4" destOrd="0" presId="urn:microsoft.com/office/officeart/2005/8/layout/radial3"/>
    <dgm:cxn modelId="{43B88AEA-18D2-47C6-B604-31BE6D749D36}" type="presParOf" srcId="{8838B433-6116-402D-8840-68024E8143D3}" destId="{C72036FB-C24B-4140-8F91-611C030CC2A3}" srcOrd="5" destOrd="0" presId="urn:microsoft.com/office/officeart/2005/8/layout/radial3"/>
    <dgm:cxn modelId="{7542730B-63EC-4144-B7CA-4969F89B629A}" type="presParOf" srcId="{8838B433-6116-402D-8840-68024E8143D3}" destId="{BB8EEFF5-1A7D-4757-BAA0-F9EC85ED475B}" srcOrd="6" destOrd="0" presId="urn:microsoft.com/office/officeart/2005/8/layout/radial3"/>
    <dgm:cxn modelId="{287880F5-B530-4E4C-83E0-4BB8D2DFEBA1}" type="presParOf" srcId="{8838B433-6116-402D-8840-68024E8143D3}" destId="{3A9C0A33-00F4-4114-A468-58B9E89E9308}" srcOrd="7" destOrd="0" presId="urn:microsoft.com/office/officeart/2005/8/layout/radial3"/>
    <dgm:cxn modelId="{E7F4E4B2-4823-42A0-8F95-596F943462DE}" type="presParOf" srcId="{8838B433-6116-402D-8840-68024E8143D3}" destId="{96EAA30D-2156-4EC3-8A63-E631341F8603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0211C-BD91-4D88-B251-D4F49D6FB0E6}">
      <dsp:nvSpPr>
        <dsp:cNvPr id="0" name=""/>
        <dsp:cNvSpPr/>
      </dsp:nvSpPr>
      <dsp:spPr>
        <a:xfrm>
          <a:off x="4258843" y="1399265"/>
          <a:ext cx="3485889" cy="348588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/>
            <a:t>Hoogwaardige doelgerichte peritoneale dialyse</a:t>
          </a:r>
        </a:p>
      </dsp:txBody>
      <dsp:txXfrm>
        <a:off x="4769340" y="1909762"/>
        <a:ext cx="2464895" cy="2464895"/>
      </dsp:txXfrm>
    </dsp:sp>
    <dsp:sp modelId="{71C98618-5FEF-4645-8988-EB6A9195E081}">
      <dsp:nvSpPr>
        <dsp:cNvPr id="0" name=""/>
        <dsp:cNvSpPr/>
      </dsp:nvSpPr>
      <dsp:spPr>
        <a:xfrm>
          <a:off x="5130316" y="622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/>
            <a:t>1. Gedeelde besluitvorming</a:t>
          </a:r>
        </a:p>
      </dsp:txBody>
      <dsp:txXfrm>
        <a:off x="5385564" y="255870"/>
        <a:ext cx="1232448" cy="1232448"/>
      </dsp:txXfrm>
    </dsp:sp>
    <dsp:sp modelId="{CAC79419-5DD6-4B1E-960F-A1C2E1859BA6}">
      <dsp:nvSpPr>
        <dsp:cNvPr id="0" name=""/>
        <dsp:cNvSpPr/>
      </dsp:nvSpPr>
      <dsp:spPr>
        <a:xfrm>
          <a:off x="6735530" y="665523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/>
            <a:t>2. Kwaliteit van leven (PROMs)</a:t>
          </a:r>
        </a:p>
      </dsp:txBody>
      <dsp:txXfrm>
        <a:off x="6990778" y="920771"/>
        <a:ext cx="1232448" cy="1232448"/>
      </dsp:txXfrm>
    </dsp:sp>
    <dsp:sp modelId="{0FAC5C77-DE9B-4CFF-B6AA-4ABF43EFB53D}">
      <dsp:nvSpPr>
        <dsp:cNvPr id="0" name=""/>
        <dsp:cNvSpPr/>
      </dsp:nvSpPr>
      <dsp:spPr>
        <a:xfrm>
          <a:off x="7400431" y="2270738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/>
            <a:t>3. Behoud restnierfunctie</a:t>
          </a:r>
        </a:p>
      </dsp:txBody>
      <dsp:txXfrm>
        <a:off x="7655679" y="2525986"/>
        <a:ext cx="1232448" cy="1232448"/>
      </dsp:txXfrm>
    </dsp:sp>
    <dsp:sp modelId="{9C2D3E52-8CFB-453D-8AFE-55D815279A93}">
      <dsp:nvSpPr>
        <dsp:cNvPr id="0" name=""/>
        <dsp:cNvSpPr/>
      </dsp:nvSpPr>
      <dsp:spPr>
        <a:xfrm>
          <a:off x="6735530" y="3875952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/>
            <a:t>4. Volumestatus</a:t>
          </a:r>
        </a:p>
      </dsp:txBody>
      <dsp:txXfrm>
        <a:off x="6990778" y="4131200"/>
        <a:ext cx="1232448" cy="1232448"/>
      </dsp:txXfrm>
    </dsp:sp>
    <dsp:sp modelId="{C72036FB-C24B-4140-8F91-611C030CC2A3}">
      <dsp:nvSpPr>
        <dsp:cNvPr id="0" name=""/>
        <dsp:cNvSpPr/>
      </dsp:nvSpPr>
      <dsp:spPr>
        <a:xfrm>
          <a:off x="5130316" y="4540853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/>
            <a:t>5. </a:t>
          </a:r>
          <a:r>
            <a:rPr lang="nl-NL" sz="1500" b="1" kern="1200" dirty="0" err="1" smtClean="0"/>
            <a:t>Voedings-toestand</a:t>
          </a:r>
          <a:endParaRPr lang="nl-NL" sz="1500" b="1" kern="1200" dirty="0"/>
        </a:p>
      </dsp:txBody>
      <dsp:txXfrm>
        <a:off x="5385564" y="4796101"/>
        <a:ext cx="1232448" cy="1232448"/>
      </dsp:txXfrm>
    </dsp:sp>
    <dsp:sp modelId="{BB8EEFF5-1A7D-4757-BAA0-F9EC85ED475B}">
      <dsp:nvSpPr>
        <dsp:cNvPr id="0" name=""/>
        <dsp:cNvSpPr/>
      </dsp:nvSpPr>
      <dsp:spPr>
        <a:xfrm>
          <a:off x="3525101" y="3875952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 err="1"/>
            <a:t>6. Dialysedosis en Kt/V</a:t>
          </a:r>
          <a:endParaRPr lang="nl-NL" sz="1500" b="1" kern="1200" dirty="0"/>
        </a:p>
      </dsp:txBody>
      <dsp:txXfrm>
        <a:off x="3780349" y="4131200"/>
        <a:ext cx="1232448" cy="1232448"/>
      </dsp:txXfrm>
    </dsp:sp>
    <dsp:sp modelId="{3A9C0A33-00F4-4114-A468-58B9E89E9308}">
      <dsp:nvSpPr>
        <dsp:cNvPr id="0" name=""/>
        <dsp:cNvSpPr/>
      </dsp:nvSpPr>
      <dsp:spPr>
        <a:xfrm>
          <a:off x="2860200" y="2270738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/>
            <a:t>7. Incrementele dialyse</a:t>
          </a:r>
        </a:p>
      </dsp:txBody>
      <dsp:txXfrm>
        <a:off x="3115448" y="2525986"/>
        <a:ext cx="1232448" cy="1232448"/>
      </dsp:txXfrm>
    </dsp:sp>
    <dsp:sp modelId="{96EAA30D-2156-4EC3-8A63-E631341F8603}">
      <dsp:nvSpPr>
        <dsp:cNvPr id="0" name=""/>
        <dsp:cNvSpPr/>
      </dsp:nvSpPr>
      <dsp:spPr>
        <a:xfrm>
          <a:off x="3525101" y="665523"/>
          <a:ext cx="1742944" cy="174294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b="1" kern="1200" dirty="0"/>
            <a:t>8. Dialyse bij beperkte </a:t>
          </a:r>
          <a:r>
            <a:rPr lang="nl-NL" sz="1500" b="1" kern="1200" dirty="0" err="1" smtClean="0"/>
            <a:t>levens-verwachting</a:t>
          </a:r>
          <a:endParaRPr lang="nl-NL" sz="1500" b="1" kern="1200" dirty="0"/>
        </a:p>
      </dsp:txBody>
      <dsp:txXfrm>
        <a:off x="3780349" y="920771"/>
        <a:ext cx="1232448" cy="1232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0C777-FEC4-4745-B912-47E56B2012BB}" type="datetimeFigureOut">
              <a:rPr lang="nl-NL" smtClean="0"/>
              <a:t>19-6-2022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95821-E3D5-46C3-80BA-A9AD8F8CE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77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58D47-C304-4F8A-8675-0A0C00AD45D3}" type="datetime1">
              <a:rPr lang="nl-NL" smtClean="0"/>
              <a:t>19-6-2022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44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EF25C-9843-462E-AAE2-54C1A9F09D3E}" type="datetime1">
              <a:rPr lang="nl-NL" smtClean="0"/>
              <a:t>19-6-2022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5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B13E-A3EB-4E01-8705-9B527F7299FD}" type="datetime1">
              <a:rPr lang="nl-NL" smtClean="0"/>
              <a:t>19-6-2022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90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2EEE-E75D-482F-95A9-D6601CC709A3}" type="datetime1">
              <a:rPr lang="nl-NL" smtClean="0"/>
              <a:t>19-6-2022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22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39B6-D080-442C-89D6-167D5E839F80}" type="datetime1">
              <a:rPr lang="nl-NL" smtClean="0"/>
              <a:t>19-6-2022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12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8BDA-04AF-4570-A1D8-8D693640CCCA}" type="datetime1">
              <a:rPr lang="nl-NL" smtClean="0"/>
              <a:t>19-6-2022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78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077F-36C9-4F8E-B205-98AF19272B0C}" type="datetime1">
              <a:rPr lang="nl-NL" smtClean="0"/>
              <a:t>19-6-2022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00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4983-BA41-432D-9FD3-2E9C9DF20B97}" type="datetime1">
              <a:rPr lang="nl-NL" smtClean="0"/>
              <a:t>19-6-2022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54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BD3C-213E-45AB-B727-58F7D65036A3}" type="datetime1">
              <a:rPr lang="nl-NL" smtClean="0"/>
              <a:t>19-6-2022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36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BAB-8FBC-4652-8B60-4D7D2830C407}" type="datetime1">
              <a:rPr lang="nl-NL" smtClean="0"/>
              <a:t>19-6-2022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36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2136-2B35-4AED-AD06-CCE761D7D15A}" type="datetime1">
              <a:rPr lang="nl-NL" smtClean="0"/>
              <a:t>19-6-2022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974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2CE2D-05B8-4437-B60B-FC1D26BA710E}" type="datetime1">
              <a:rPr lang="nl-NL" smtClean="0"/>
              <a:t>19-6-2022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F90EA-E691-4159-B64C-C4D118E598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51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71842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Richtlijn voorschrijven hoogwaardige doelgerichte peritoneale dialyse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sz="1600" b="1" dirty="0" smtClean="0"/>
              <a:t>Elmer </a:t>
            </a:r>
            <a:r>
              <a:rPr lang="nl-NL" sz="1600" b="1" dirty="0"/>
              <a:t>van Eeghen, internist-nefroloog i.o. Amsterdam UMC</a:t>
            </a:r>
            <a:endParaRPr lang="nl-NL" sz="1600" dirty="0"/>
          </a:p>
          <a:p>
            <a:pPr algn="l"/>
            <a:r>
              <a:rPr lang="nl-NL" sz="1600" b="1" dirty="0" smtClean="0"/>
              <a:t>Alferso </a:t>
            </a:r>
            <a:r>
              <a:rPr lang="nl-NL" sz="1600" b="1" dirty="0"/>
              <a:t>Abrahams, internist-nefroloog UMC Utrecht</a:t>
            </a:r>
            <a:endParaRPr lang="nl-NL" sz="1600" dirty="0"/>
          </a:p>
          <a:p>
            <a:pPr algn="l"/>
            <a:r>
              <a:rPr lang="nl-NL" sz="1600" b="1" dirty="0" smtClean="0"/>
              <a:t>Carola </a:t>
            </a:r>
            <a:r>
              <a:rPr lang="nl-NL" sz="1600" b="1" dirty="0"/>
              <a:t>de Fijter, internist-nefroloog OLVG Amsterdam</a:t>
            </a:r>
            <a:endParaRPr lang="nl-NL" sz="1600" dirty="0"/>
          </a:p>
          <a:p>
            <a:pPr algn="l"/>
            <a:r>
              <a:rPr lang="nl-NL" sz="1600" b="1" dirty="0" smtClean="0"/>
              <a:t>Albert-Jan </a:t>
            </a:r>
            <a:r>
              <a:rPr lang="nl-NL" sz="1600" b="1" dirty="0"/>
              <a:t>Aarnoudse, internist-nefroloog Catharina Ziekenhuis Eindhoven namens de </a:t>
            </a:r>
            <a:r>
              <a:rPr lang="nl-NL" sz="1600" b="1" dirty="0" smtClean="0"/>
              <a:t>richtlijncommissie</a:t>
            </a:r>
          </a:p>
          <a:p>
            <a:pPr algn="l"/>
            <a:endParaRPr lang="nl-NL" sz="1600" b="1" dirty="0"/>
          </a:p>
          <a:p>
            <a:pPr algn="l"/>
            <a:r>
              <a:rPr lang="nl-NL" sz="1600" dirty="0" smtClean="0"/>
              <a:t>Woensdag 22-6-2022 Nederlandse Nefrologie Dagen</a:t>
            </a:r>
            <a:endParaRPr lang="nl-NL" sz="1600" dirty="0"/>
          </a:p>
          <a:p>
            <a:pPr algn="l"/>
            <a:endParaRPr lang="nl-NL" sz="16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43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Disclosures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31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23227404"/>
              </p:ext>
            </p:extLst>
          </p:nvPr>
        </p:nvGraphicFramePr>
        <p:xfrm>
          <a:off x="0" y="232756"/>
          <a:ext cx="12003577" cy="6284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17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Gezondheid gerelateerde kwaliteit van leven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Rol van </a:t>
            </a:r>
            <a:r>
              <a:rPr lang="nl-NL" dirty="0" err="1" smtClean="0"/>
              <a:t>PROMs</a:t>
            </a:r>
            <a:r>
              <a:rPr lang="nl-NL" dirty="0" smtClean="0"/>
              <a:t>-NL: </a:t>
            </a:r>
            <a:r>
              <a:rPr lang="nl-NL" dirty="0" err="1" smtClean="0"/>
              <a:t>Dialysis</a:t>
            </a:r>
            <a:r>
              <a:rPr lang="nl-NL" dirty="0" smtClean="0"/>
              <a:t> </a:t>
            </a:r>
            <a:r>
              <a:rPr lang="nl-NL" dirty="0" err="1" smtClean="0"/>
              <a:t>Symptom</a:t>
            </a:r>
            <a:r>
              <a:rPr lang="nl-NL" dirty="0" smtClean="0"/>
              <a:t> </a:t>
            </a:r>
            <a:r>
              <a:rPr lang="nl-NL" dirty="0"/>
              <a:t>I</a:t>
            </a:r>
            <a:r>
              <a:rPr lang="nl-NL" dirty="0" smtClean="0"/>
              <a:t>ndex en Short Form-12.</a:t>
            </a:r>
            <a:endParaRPr lang="nl-NL" dirty="0"/>
          </a:p>
          <a:p>
            <a:r>
              <a:rPr lang="nl-NL" dirty="0" smtClean="0"/>
              <a:t>Rol van nefrogeriatrisch assessment bij patiënten ouder dan 70 jaar. 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584239"/>
              </p:ext>
            </p:extLst>
          </p:nvPr>
        </p:nvGraphicFramePr>
        <p:xfrm>
          <a:off x="838200" y="2868457"/>
          <a:ext cx="6802678" cy="3795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4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Domein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Test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Type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Functionele status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Katz ADL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Vragenlijst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iADL (Lawton)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Vragenlijst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Fall risk assessment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Test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Subjective global assessment (SGA)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Test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Psychische status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Montreal cognitive assessment (MOCA)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Test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Geriatric depression scale (GDS)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Vragenlijst door interviewer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Somatische status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Clinical frailty scale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Vragenlijst voor behandelaar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Charlson comorbidity index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Vragenlijst voor behandelaar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Surprise question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Vragenlijst voor behandelaar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Kwaliteit van leven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Short </a:t>
                      </a:r>
                      <a:r>
                        <a:rPr lang="nl-NL" sz="1400" dirty="0" smtClean="0">
                          <a:effectLst/>
                        </a:rPr>
                        <a:t>Form-12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Vragenlijst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Dialysis</a:t>
                      </a:r>
                      <a:r>
                        <a:rPr lang="nl-NL" sz="1400" dirty="0">
                          <a:effectLst/>
                        </a:rPr>
                        <a:t> </a:t>
                      </a:r>
                      <a:r>
                        <a:rPr lang="nl-NL" sz="1400" dirty="0" err="1">
                          <a:effectLst/>
                        </a:rPr>
                        <a:t>S</a:t>
                      </a:r>
                      <a:r>
                        <a:rPr lang="nl-NL" sz="1400" dirty="0" err="1" smtClean="0">
                          <a:effectLst/>
                        </a:rPr>
                        <a:t>ymptom</a:t>
                      </a:r>
                      <a:r>
                        <a:rPr lang="nl-NL" sz="1400" dirty="0" smtClean="0">
                          <a:effectLst/>
                        </a:rPr>
                        <a:t> </a:t>
                      </a:r>
                      <a:r>
                        <a:rPr lang="nl-NL" sz="1400" dirty="0">
                          <a:effectLst/>
                        </a:rPr>
                        <a:t>I</a:t>
                      </a:r>
                      <a:r>
                        <a:rPr lang="nl-NL" sz="1400" dirty="0" smtClean="0">
                          <a:effectLst/>
                        </a:rPr>
                        <a:t>ndex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Vragenlijst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1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Klaring van kleine moleculen en beperkingen van Kt/V</a:t>
            </a:r>
            <a:r>
              <a:rPr lang="nl-NL" b="1" baseline="-25000" dirty="0"/>
              <a:t>ureum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Restnierfunctie is belangrijker dan peritoneale klaring</a:t>
            </a:r>
            <a:r>
              <a:rPr lang="nl-NL" dirty="0" smtClean="0"/>
              <a:t>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Beperkte associatie tussen Kt/V</a:t>
            </a:r>
            <a:r>
              <a:rPr lang="nl-NL" baseline="-25000" dirty="0" smtClean="0"/>
              <a:t>ureum</a:t>
            </a:r>
            <a:r>
              <a:rPr lang="nl-NL" dirty="0" smtClean="0"/>
              <a:t> en overleving/kwaliteit van leven bij patiënten met restfunctie</a:t>
            </a:r>
            <a:r>
              <a:rPr lang="nl-NL" dirty="0" smtClean="0"/>
              <a:t>. </a:t>
            </a:r>
            <a:endParaRPr lang="nl-NL" baseline="-25000" dirty="0" smtClean="0"/>
          </a:p>
          <a:p>
            <a:endParaRPr lang="nl-NL" baseline="-25000" dirty="0"/>
          </a:p>
          <a:p>
            <a:r>
              <a:rPr lang="nl-NL" dirty="0" smtClean="0"/>
              <a:t>Beperkingen in schatten van V</a:t>
            </a:r>
            <a:r>
              <a:rPr lang="nl-NL" dirty="0" smtClean="0"/>
              <a:t>. </a:t>
            </a:r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nl-NL" sz="1050" i="1" dirty="0" err="1" smtClean="0">
                <a:solidFill>
                  <a:schemeClr val="tx1"/>
                </a:solidFill>
              </a:rPr>
              <a:t>Bargman</a:t>
            </a:r>
            <a:r>
              <a:rPr lang="nl-NL" sz="1050" i="1" dirty="0" smtClean="0">
                <a:solidFill>
                  <a:schemeClr val="tx1"/>
                </a:solidFill>
              </a:rPr>
              <a:t> et al. </a:t>
            </a:r>
            <a:r>
              <a:rPr lang="nl-NL" sz="1050" i="1" dirty="0" err="1" smtClean="0">
                <a:solidFill>
                  <a:schemeClr val="tx1"/>
                </a:solidFill>
              </a:rPr>
              <a:t>Relative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contribution</a:t>
            </a:r>
            <a:r>
              <a:rPr lang="nl-NL" sz="1050" i="1" dirty="0" smtClean="0">
                <a:solidFill>
                  <a:schemeClr val="tx1"/>
                </a:solidFill>
              </a:rPr>
              <a:t> of </a:t>
            </a:r>
            <a:r>
              <a:rPr lang="nl-NL" sz="1050" i="1" dirty="0" err="1" smtClean="0">
                <a:solidFill>
                  <a:schemeClr val="tx1"/>
                </a:solidFill>
              </a:rPr>
              <a:t>residual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renal</a:t>
            </a:r>
            <a:r>
              <a:rPr lang="nl-NL" sz="1050" i="1" dirty="0" smtClean="0">
                <a:solidFill>
                  <a:schemeClr val="tx1"/>
                </a:solidFill>
              </a:rPr>
              <a:t>  </a:t>
            </a:r>
            <a:r>
              <a:rPr lang="nl-NL" sz="1050" i="1" dirty="0" err="1" smtClean="0">
                <a:solidFill>
                  <a:schemeClr val="tx1"/>
                </a:solidFill>
              </a:rPr>
              <a:t>function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and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peritoneal</a:t>
            </a:r>
            <a:r>
              <a:rPr lang="nl-NL" sz="1050" i="1" dirty="0" smtClean="0">
                <a:solidFill>
                  <a:schemeClr val="tx1"/>
                </a:solidFill>
              </a:rPr>
              <a:t> clearance </a:t>
            </a:r>
            <a:r>
              <a:rPr lang="nl-NL" sz="1050" i="1" dirty="0" err="1" smtClean="0">
                <a:solidFill>
                  <a:schemeClr val="tx1"/>
                </a:solidFill>
              </a:rPr>
              <a:t>to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adequacy</a:t>
            </a:r>
            <a:r>
              <a:rPr lang="nl-NL" sz="1050" i="1" dirty="0" smtClean="0">
                <a:solidFill>
                  <a:schemeClr val="tx1"/>
                </a:solidFill>
              </a:rPr>
              <a:t> of </a:t>
            </a:r>
            <a:r>
              <a:rPr lang="nl-NL" sz="1050" i="1" dirty="0" err="1" smtClean="0">
                <a:solidFill>
                  <a:schemeClr val="tx1"/>
                </a:solidFill>
              </a:rPr>
              <a:t>dialysis</a:t>
            </a:r>
            <a:r>
              <a:rPr lang="nl-NL" sz="1050" i="1" dirty="0" smtClean="0">
                <a:solidFill>
                  <a:schemeClr val="tx1"/>
                </a:solidFill>
              </a:rPr>
              <a:t>: </a:t>
            </a:r>
            <a:r>
              <a:rPr lang="nl-NL" sz="1050" i="1" dirty="0" smtClean="0">
                <a:solidFill>
                  <a:schemeClr val="tx1"/>
                </a:solidFill>
              </a:rPr>
              <a:t>a </a:t>
            </a:r>
            <a:r>
              <a:rPr lang="nl-NL" sz="1050" i="1" dirty="0" err="1" smtClean="0">
                <a:solidFill>
                  <a:schemeClr val="tx1"/>
                </a:solidFill>
              </a:rPr>
              <a:t>reanalysis</a:t>
            </a:r>
            <a:r>
              <a:rPr lang="nl-NL" sz="1050" i="1" dirty="0" smtClean="0">
                <a:solidFill>
                  <a:schemeClr val="tx1"/>
                </a:solidFill>
              </a:rPr>
              <a:t> of </a:t>
            </a:r>
            <a:r>
              <a:rPr lang="nl-NL" sz="1050" i="1" dirty="0" err="1" smtClean="0">
                <a:solidFill>
                  <a:schemeClr val="tx1"/>
                </a:solidFill>
              </a:rPr>
              <a:t>the</a:t>
            </a:r>
            <a:r>
              <a:rPr lang="nl-NL" sz="1050" i="1" dirty="0" smtClean="0">
                <a:solidFill>
                  <a:schemeClr val="tx1"/>
                </a:solidFill>
              </a:rPr>
              <a:t> CANUSA </a:t>
            </a:r>
            <a:r>
              <a:rPr lang="nl-NL" sz="1050" i="1" dirty="0" err="1" smtClean="0">
                <a:solidFill>
                  <a:schemeClr val="tx1"/>
                </a:solidFill>
              </a:rPr>
              <a:t>study</a:t>
            </a:r>
            <a:r>
              <a:rPr lang="nl-NL" sz="1050" i="1" dirty="0" smtClean="0">
                <a:solidFill>
                  <a:schemeClr val="tx1"/>
                </a:solidFill>
              </a:rPr>
              <a:t>. J Am </a:t>
            </a:r>
            <a:r>
              <a:rPr lang="nl-NL" sz="1050" i="1" dirty="0" err="1" smtClean="0">
                <a:solidFill>
                  <a:schemeClr val="tx1"/>
                </a:solidFill>
              </a:rPr>
              <a:t>Soc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Nephrol</a:t>
            </a:r>
            <a:r>
              <a:rPr lang="nl-NL" sz="1050" i="1" dirty="0" smtClean="0">
                <a:solidFill>
                  <a:schemeClr val="tx1"/>
                </a:solidFill>
              </a:rPr>
              <a:t> 2001</a:t>
            </a:r>
          </a:p>
          <a:p>
            <a:pPr algn="l"/>
            <a:r>
              <a:rPr lang="nl-NL" sz="1050" i="1" dirty="0" smtClean="0">
                <a:solidFill>
                  <a:schemeClr val="tx1"/>
                </a:solidFill>
              </a:rPr>
              <a:t>Lo et al. Effect of Kt/V on survival </a:t>
            </a:r>
            <a:r>
              <a:rPr lang="nl-NL" sz="1050" i="1" dirty="0" err="1" smtClean="0">
                <a:solidFill>
                  <a:schemeClr val="tx1"/>
                </a:solidFill>
              </a:rPr>
              <a:t>and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clinical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outcome</a:t>
            </a:r>
            <a:r>
              <a:rPr lang="nl-NL" sz="1050" i="1" dirty="0" smtClean="0">
                <a:solidFill>
                  <a:schemeClr val="tx1"/>
                </a:solidFill>
              </a:rPr>
              <a:t> in CAPD </a:t>
            </a:r>
            <a:r>
              <a:rPr lang="nl-NL" sz="1050" i="1" dirty="0" err="1" smtClean="0">
                <a:solidFill>
                  <a:schemeClr val="tx1"/>
                </a:solidFill>
              </a:rPr>
              <a:t>patients</a:t>
            </a:r>
            <a:r>
              <a:rPr lang="nl-NL" sz="1050" i="1" dirty="0" smtClean="0">
                <a:solidFill>
                  <a:schemeClr val="tx1"/>
                </a:solidFill>
              </a:rPr>
              <a:t> in a </a:t>
            </a:r>
            <a:r>
              <a:rPr lang="nl-NL" sz="1050" i="1" dirty="0" err="1" smtClean="0">
                <a:solidFill>
                  <a:schemeClr val="tx1"/>
                </a:solidFill>
              </a:rPr>
              <a:t>randomized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prospective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study</a:t>
            </a:r>
            <a:r>
              <a:rPr lang="nl-NL" sz="1050" i="1" dirty="0" smtClean="0">
                <a:solidFill>
                  <a:schemeClr val="tx1"/>
                </a:solidFill>
              </a:rPr>
              <a:t>. </a:t>
            </a:r>
            <a:r>
              <a:rPr lang="nl-NL" sz="1050" i="1" dirty="0" err="1" smtClean="0">
                <a:solidFill>
                  <a:schemeClr val="tx1"/>
                </a:solidFill>
              </a:rPr>
              <a:t>Kidney</a:t>
            </a:r>
            <a:r>
              <a:rPr lang="nl-NL" sz="1050" i="1" dirty="0" smtClean="0">
                <a:solidFill>
                  <a:schemeClr val="tx1"/>
                </a:solidFill>
              </a:rPr>
              <a:t> Int 2003</a:t>
            </a:r>
          </a:p>
          <a:p>
            <a:pPr algn="l"/>
            <a:r>
              <a:rPr lang="nl-NL" sz="1050" i="1" dirty="0" smtClean="0">
                <a:solidFill>
                  <a:schemeClr val="tx1"/>
                </a:solidFill>
              </a:rPr>
              <a:t>El-</a:t>
            </a:r>
            <a:r>
              <a:rPr lang="nl-NL" sz="1050" i="1" dirty="0" err="1" smtClean="0">
                <a:solidFill>
                  <a:schemeClr val="tx1"/>
                </a:solidFill>
              </a:rPr>
              <a:t>Kateb</a:t>
            </a:r>
            <a:r>
              <a:rPr lang="nl-NL" sz="1050" i="1" dirty="0" smtClean="0">
                <a:solidFill>
                  <a:schemeClr val="tx1"/>
                </a:solidFill>
              </a:rPr>
              <a:t> et al. A single </a:t>
            </a:r>
            <a:r>
              <a:rPr lang="nl-NL" sz="1050" i="1" dirty="0" err="1" smtClean="0">
                <a:solidFill>
                  <a:schemeClr val="tx1"/>
                </a:solidFill>
              </a:rPr>
              <a:t>weekly</a:t>
            </a:r>
            <a:r>
              <a:rPr lang="nl-NL" sz="1050" i="1" dirty="0" smtClean="0">
                <a:solidFill>
                  <a:schemeClr val="tx1"/>
                </a:solidFill>
              </a:rPr>
              <a:t> Kt/V target </a:t>
            </a:r>
            <a:r>
              <a:rPr lang="nl-NL" sz="1050" i="1" dirty="0" err="1" smtClean="0">
                <a:solidFill>
                  <a:schemeClr val="tx1"/>
                </a:solidFill>
              </a:rPr>
              <a:t>for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peritoneal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dialysis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patients</a:t>
            </a:r>
            <a:r>
              <a:rPr lang="nl-NL" sz="1050" i="1" dirty="0" smtClean="0">
                <a:solidFill>
                  <a:schemeClr val="tx1"/>
                </a:solidFill>
              </a:rPr>
              <a:t> does </a:t>
            </a:r>
            <a:r>
              <a:rPr lang="nl-NL" sz="1050" i="1" dirty="0" err="1" smtClean="0">
                <a:solidFill>
                  <a:schemeClr val="tx1"/>
                </a:solidFill>
              </a:rPr>
              <a:t>not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provide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an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equal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dialysis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dose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for</a:t>
            </a:r>
            <a:r>
              <a:rPr lang="nl-NL" sz="1050" i="1" dirty="0" smtClean="0">
                <a:solidFill>
                  <a:schemeClr val="tx1"/>
                </a:solidFill>
              </a:rPr>
              <a:t> </a:t>
            </a:r>
            <a:r>
              <a:rPr lang="nl-NL" sz="1050" i="1" dirty="0" err="1" smtClean="0">
                <a:solidFill>
                  <a:schemeClr val="tx1"/>
                </a:solidFill>
              </a:rPr>
              <a:t>all</a:t>
            </a:r>
            <a:r>
              <a:rPr lang="nl-NL" sz="1050" i="1" dirty="0" smtClean="0">
                <a:solidFill>
                  <a:schemeClr val="tx1"/>
                </a:solidFill>
              </a:rPr>
              <a:t>. </a:t>
            </a:r>
            <a:r>
              <a:rPr lang="nl-NL" sz="1050" i="1" dirty="0" err="1" smtClean="0">
                <a:solidFill>
                  <a:schemeClr val="tx1"/>
                </a:solidFill>
              </a:rPr>
              <a:t>Kidney</a:t>
            </a:r>
            <a:r>
              <a:rPr lang="nl-NL" sz="1050" i="1" dirty="0" smtClean="0">
                <a:solidFill>
                  <a:schemeClr val="tx1"/>
                </a:solidFill>
              </a:rPr>
              <a:t> Int 2016</a:t>
            </a:r>
          </a:p>
          <a:p>
            <a:pPr marL="228600" indent="-228600">
              <a:buAutoNum type="arabicPeriod"/>
            </a:pP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Aanbevelingen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Bij patiënten met restnierfunctie die een adequate volume- en voedingsstatus hebben en geen uremische klachten, hoeft het dialyseschema niet te worden aangepast om een Kt/V</a:t>
            </a:r>
            <a:r>
              <a:rPr lang="nl-NL" baseline="-25000" dirty="0"/>
              <a:t>ureum</a:t>
            </a:r>
            <a:r>
              <a:rPr lang="nl-NL" dirty="0"/>
              <a:t> doel te halen. [GRADE 2C]</a:t>
            </a:r>
          </a:p>
          <a:p>
            <a:pPr lvl="1"/>
            <a:r>
              <a:rPr lang="nl-NL" dirty="0"/>
              <a:t>Er zijn aanwijzingen dat een wekelijkse Kt/V</a:t>
            </a:r>
            <a:r>
              <a:rPr lang="nl-NL" baseline="-25000" dirty="0"/>
              <a:t>ureum</a:t>
            </a:r>
            <a:r>
              <a:rPr lang="nl-NL" dirty="0"/>
              <a:t> &lt; 1,7 geassocieerd is met meer uremische symptomen en morbiditeit. Mogelijk dat verhogen van de Kt/V</a:t>
            </a:r>
            <a:r>
              <a:rPr lang="nl-NL" baseline="-25000" dirty="0"/>
              <a:t>ureum </a:t>
            </a:r>
            <a:r>
              <a:rPr lang="nl-NL" dirty="0"/>
              <a:t>verbetering van klachten geeft</a:t>
            </a:r>
            <a:r>
              <a:rPr lang="nl-NL" dirty="0" smtClean="0"/>
              <a:t>. </a:t>
            </a:r>
            <a:r>
              <a:rPr lang="nl-NL" dirty="0"/>
              <a:t>[GRADE 2C</a:t>
            </a:r>
            <a:r>
              <a:rPr lang="nl-NL" dirty="0" smtClean="0"/>
              <a:t>] </a:t>
            </a:r>
            <a:endParaRPr lang="nl-NL" dirty="0"/>
          </a:p>
          <a:p>
            <a:pPr lvl="1"/>
            <a:r>
              <a:rPr lang="nl-NL" dirty="0"/>
              <a:t>Er is geen bewijs dat het verhogen van de wekelijkse Kt/V</a:t>
            </a:r>
            <a:r>
              <a:rPr lang="nl-NL" baseline="-25000" dirty="0"/>
              <a:t>ureum</a:t>
            </a:r>
            <a:r>
              <a:rPr lang="nl-NL" dirty="0"/>
              <a:t> die al boven de 1,7 is overlevingsvoordeel oplevert [GRADE 1B</a:t>
            </a:r>
            <a:r>
              <a:rPr lang="nl-NL" dirty="0" smtClean="0"/>
              <a:t>] 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l"/>
            <a:r>
              <a:rPr lang="nl-NL" sz="1100" i="1" dirty="0" smtClean="0">
                <a:solidFill>
                  <a:schemeClr val="tx1"/>
                </a:solidFill>
              </a:rPr>
              <a:t>Lo </a:t>
            </a:r>
            <a:r>
              <a:rPr lang="nl-NL" sz="1100" i="1" dirty="0">
                <a:solidFill>
                  <a:schemeClr val="tx1"/>
                </a:solidFill>
              </a:rPr>
              <a:t>et al. Effect of Kt/V on survival </a:t>
            </a:r>
            <a:r>
              <a:rPr lang="nl-NL" sz="1100" i="1" dirty="0" err="1">
                <a:solidFill>
                  <a:schemeClr val="tx1"/>
                </a:solidFill>
              </a:rPr>
              <a:t>and</a:t>
            </a:r>
            <a:r>
              <a:rPr lang="nl-NL" sz="1100" i="1" dirty="0">
                <a:solidFill>
                  <a:schemeClr val="tx1"/>
                </a:solidFill>
              </a:rPr>
              <a:t> </a:t>
            </a:r>
            <a:r>
              <a:rPr lang="nl-NL" sz="1100" i="1" dirty="0" err="1">
                <a:solidFill>
                  <a:schemeClr val="tx1"/>
                </a:solidFill>
              </a:rPr>
              <a:t>clinical</a:t>
            </a:r>
            <a:r>
              <a:rPr lang="nl-NL" sz="1100" i="1" dirty="0">
                <a:solidFill>
                  <a:schemeClr val="tx1"/>
                </a:solidFill>
              </a:rPr>
              <a:t> </a:t>
            </a:r>
            <a:r>
              <a:rPr lang="nl-NL" sz="1100" i="1" dirty="0" err="1">
                <a:solidFill>
                  <a:schemeClr val="tx1"/>
                </a:solidFill>
              </a:rPr>
              <a:t>outcome</a:t>
            </a:r>
            <a:r>
              <a:rPr lang="nl-NL" sz="1100" i="1" dirty="0">
                <a:solidFill>
                  <a:schemeClr val="tx1"/>
                </a:solidFill>
              </a:rPr>
              <a:t> in CAPD </a:t>
            </a:r>
            <a:r>
              <a:rPr lang="nl-NL" sz="1100" i="1" dirty="0" err="1">
                <a:solidFill>
                  <a:schemeClr val="tx1"/>
                </a:solidFill>
              </a:rPr>
              <a:t>patients</a:t>
            </a:r>
            <a:r>
              <a:rPr lang="nl-NL" sz="1100" i="1" dirty="0">
                <a:solidFill>
                  <a:schemeClr val="tx1"/>
                </a:solidFill>
              </a:rPr>
              <a:t> in a </a:t>
            </a:r>
            <a:r>
              <a:rPr lang="nl-NL" sz="1100" i="1" dirty="0" err="1">
                <a:solidFill>
                  <a:schemeClr val="tx1"/>
                </a:solidFill>
              </a:rPr>
              <a:t>randomized</a:t>
            </a:r>
            <a:r>
              <a:rPr lang="nl-NL" sz="1100" i="1" dirty="0">
                <a:solidFill>
                  <a:schemeClr val="tx1"/>
                </a:solidFill>
              </a:rPr>
              <a:t> </a:t>
            </a:r>
            <a:r>
              <a:rPr lang="nl-NL" sz="1100" i="1" dirty="0" err="1">
                <a:solidFill>
                  <a:schemeClr val="tx1"/>
                </a:solidFill>
              </a:rPr>
              <a:t>prospective</a:t>
            </a:r>
            <a:r>
              <a:rPr lang="nl-NL" sz="1100" i="1" dirty="0">
                <a:solidFill>
                  <a:schemeClr val="tx1"/>
                </a:solidFill>
              </a:rPr>
              <a:t> </a:t>
            </a:r>
            <a:r>
              <a:rPr lang="nl-NL" sz="1100" i="1" dirty="0" err="1">
                <a:solidFill>
                  <a:schemeClr val="tx1"/>
                </a:solidFill>
              </a:rPr>
              <a:t>study</a:t>
            </a:r>
            <a:r>
              <a:rPr lang="nl-NL" sz="1100" i="1" dirty="0">
                <a:solidFill>
                  <a:schemeClr val="tx1"/>
                </a:solidFill>
              </a:rPr>
              <a:t>. </a:t>
            </a:r>
            <a:r>
              <a:rPr lang="nl-NL" sz="1100" i="1" dirty="0" err="1">
                <a:solidFill>
                  <a:schemeClr val="tx1"/>
                </a:solidFill>
              </a:rPr>
              <a:t>Kidney</a:t>
            </a:r>
            <a:r>
              <a:rPr lang="nl-NL" sz="1100" i="1" dirty="0">
                <a:solidFill>
                  <a:schemeClr val="tx1"/>
                </a:solidFill>
              </a:rPr>
              <a:t> Int </a:t>
            </a:r>
            <a:r>
              <a:rPr lang="nl-NL" sz="1100" i="1" dirty="0" smtClean="0">
                <a:solidFill>
                  <a:schemeClr val="tx1"/>
                </a:solidFill>
              </a:rPr>
              <a:t>2003</a:t>
            </a:r>
          </a:p>
          <a:p>
            <a:pPr algn="l"/>
            <a:r>
              <a:rPr lang="nl-NL" sz="1100" i="1" dirty="0" err="1" smtClean="0">
                <a:solidFill>
                  <a:schemeClr val="tx1"/>
                </a:solidFill>
              </a:rPr>
              <a:t>Paniagua</a:t>
            </a:r>
            <a:r>
              <a:rPr lang="nl-NL" sz="1100" i="1" dirty="0" smtClean="0">
                <a:solidFill>
                  <a:schemeClr val="tx1"/>
                </a:solidFill>
              </a:rPr>
              <a:t> et al. </a:t>
            </a:r>
            <a:r>
              <a:rPr lang="nl-NL" sz="1100" i="1" dirty="0" err="1" smtClean="0">
                <a:solidFill>
                  <a:schemeClr val="tx1"/>
                </a:solidFill>
              </a:rPr>
              <a:t>Effects</a:t>
            </a:r>
            <a:r>
              <a:rPr lang="nl-NL" sz="1100" i="1" dirty="0" smtClean="0">
                <a:solidFill>
                  <a:schemeClr val="tx1"/>
                </a:solidFill>
              </a:rPr>
              <a:t> of </a:t>
            </a:r>
            <a:r>
              <a:rPr lang="nl-NL" sz="1100" i="1" dirty="0" err="1" smtClean="0">
                <a:solidFill>
                  <a:schemeClr val="tx1"/>
                </a:solidFill>
              </a:rPr>
              <a:t>increased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peritoneal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clearances</a:t>
            </a:r>
            <a:r>
              <a:rPr lang="nl-NL" sz="1100" i="1" dirty="0" smtClean="0">
                <a:solidFill>
                  <a:schemeClr val="tx1"/>
                </a:solidFill>
              </a:rPr>
              <a:t> on </a:t>
            </a:r>
            <a:r>
              <a:rPr lang="nl-NL" sz="1100" i="1" dirty="0" err="1" smtClean="0">
                <a:solidFill>
                  <a:schemeClr val="tx1"/>
                </a:solidFill>
              </a:rPr>
              <a:t>mortality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rates</a:t>
            </a:r>
            <a:r>
              <a:rPr lang="nl-NL" sz="1100" i="1" dirty="0" smtClean="0">
                <a:solidFill>
                  <a:schemeClr val="tx1"/>
                </a:solidFill>
              </a:rPr>
              <a:t> in </a:t>
            </a:r>
            <a:r>
              <a:rPr lang="nl-NL" sz="1100" i="1" dirty="0" err="1" smtClean="0">
                <a:solidFill>
                  <a:schemeClr val="tx1"/>
                </a:solidFill>
              </a:rPr>
              <a:t>peritoneal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dialysis</a:t>
            </a:r>
            <a:r>
              <a:rPr lang="nl-NL" sz="1100" i="1" dirty="0" smtClean="0">
                <a:solidFill>
                  <a:schemeClr val="tx1"/>
                </a:solidFill>
              </a:rPr>
              <a:t>: ADEMEX, a </a:t>
            </a:r>
            <a:r>
              <a:rPr lang="nl-NL" sz="1100" i="1" dirty="0" err="1" smtClean="0">
                <a:solidFill>
                  <a:schemeClr val="tx1"/>
                </a:solidFill>
              </a:rPr>
              <a:t>prospective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randomized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controlled</a:t>
            </a:r>
            <a:r>
              <a:rPr lang="nl-NL" sz="1100" i="1" dirty="0" smtClean="0">
                <a:solidFill>
                  <a:schemeClr val="tx1"/>
                </a:solidFill>
              </a:rPr>
              <a:t> trial. J Am </a:t>
            </a:r>
            <a:r>
              <a:rPr lang="nl-NL" sz="1100" i="1" dirty="0" err="1" smtClean="0">
                <a:solidFill>
                  <a:schemeClr val="tx1"/>
                </a:solidFill>
              </a:rPr>
              <a:t>Soc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Nephrol</a:t>
            </a:r>
            <a:r>
              <a:rPr lang="nl-NL" sz="1100" i="1" dirty="0" smtClean="0">
                <a:solidFill>
                  <a:schemeClr val="tx1"/>
                </a:solidFill>
              </a:rPr>
              <a:t> 2002</a:t>
            </a:r>
            <a:endParaRPr lang="nl-NL" sz="1100" i="1" dirty="0">
              <a:solidFill>
                <a:schemeClr val="tx1"/>
              </a:solidFill>
            </a:endParaRPr>
          </a:p>
          <a:p>
            <a:pPr algn="l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43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Aanbevelingen(2)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patiënten zonder restnierfunctie dient gekozen te worden voor een dialyseschema dat 24 uur beslaat en is een </a:t>
            </a:r>
            <a:r>
              <a:rPr lang="nl-NL" dirty="0" smtClean="0"/>
              <a:t>Kt/</a:t>
            </a:r>
            <a:r>
              <a:rPr lang="nl-NL" dirty="0" err="1" smtClean="0"/>
              <a:t>V</a:t>
            </a:r>
            <a:r>
              <a:rPr lang="nl-NL" baseline="-25000" dirty="0" err="1" smtClean="0"/>
              <a:t>ureum</a:t>
            </a:r>
            <a:r>
              <a:rPr lang="nl-NL" dirty="0" smtClean="0"/>
              <a:t> </a:t>
            </a:r>
            <a:r>
              <a:rPr lang="nl-NL" dirty="0"/>
              <a:t>&gt; 1.5 geassocieerd met een betere overleving. [GRADE 2C]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l"/>
            <a:r>
              <a:rPr lang="nl-NL" sz="1100" i="1" dirty="0" smtClean="0">
                <a:solidFill>
                  <a:schemeClr val="tx1"/>
                </a:solidFill>
              </a:rPr>
              <a:t>Jansen et al. </a:t>
            </a:r>
            <a:r>
              <a:rPr lang="nl-NL" sz="1100" i="1" dirty="0" err="1" smtClean="0">
                <a:solidFill>
                  <a:schemeClr val="tx1"/>
                </a:solidFill>
              </a:rPr>
              <a:t>Predictors</a:t>
            </a:r>
            <a:r>
              <a:rPr lang="nl-NL" sz="1100" i="1" dirty="0" smtClean="0">
                <a:solidFill>
                  <a:schemeClr val="tx1"/>
                </a:solidFill>
              </a:rPr>
              <a:t> of survival in </a:t>
            </a:r>
            <a:r>
              <a:rPr lang="nl-NL" sz="1100" i="1" dirty="0" err="1" smtClean="0">
                <a:solidFill>
                  <a:schemeClr val="tx1"/>
                </a:solidFill>
              </a:rPr>
              <a:t>anuric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peritoneal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dialysis</a:t>
            </a:r>
            <a:r>
              <a:rPr lang="nl-NL" sz="1100" i="1" dirty="0" smtClean="0">
                <a:solidFill>
                  <a:schemeClr val="tx1"/>
                </a:solidFill>
              </a:rPr>
              <a:t> </a:t>
            </a:r>
            <a:r>
              <a:rPr lang="nl-NL" sz="1100" i="1" dirty="0" err="1" smtClean="0">
                <a:solidFill>
                  <a:schemeClr val="tx1"/>
                </a:solidFill>
              </a:rPr>
              <a:t>patients</a:t>
            </a:r>
            <a:r>
              <a:rPr lang="nl-NL" sz="1100" i="1" dirty="0" smtClean="0">
                <a:solidFill>
                  <a:schemeClr val="tx1"/>
                </a:solidFill>
              </a:rPr>
              <a:t>. </a:t>
            </a:r>
            <a:r>
              <a:rPr lang="nl-NL" sz="1100" i="1" dirty="0" err="1" smtClean="0">
                <a:solidFill>
                  <a:schemeClr val="tx1"/>
                </a:solidFill>
              </a:rPr>
              <a:t>Kidney</a:t>
            </a:r>
            <a:r>
              <a:rPr lang="nl-NL" sz="1100" i="1" dirty="0" smtClean="0">
                <a:solidFill>
                  <a:schemeClr val="tx1"/>
                </a:solidFill>
              </a:rPr>
              <a:t> Int 2005</a:t>
            </a:r>
            <a:endParaRPr lang="nl-NL" sz="1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6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Incrementele peritoneale dialyse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strategie waarbij een niet volledige dialysedosis wordt voorgeschreven zodanig dat zij samen met hun restnierfunctie nog wel een beoogd klaringsdoel bereiken.</a:t>
            </a:r>
          </a:p>
          <a:p>
            <a:endParaRPr lang="nl-NL" dirty="0" smtClean="0"/>
          </a:p>
          <a:p>
            <a:r>
              <a:rPr lang="nl-NL" dirty="0" smtClean="0"/>
              <a:t>Voordeel in belasting van behandeling/kosten, mogelijk ook langer behoud van restfunctie.</a:t>
            </a:r>
          </a:p>
          <a:p>
            <a:r>
              <a:rPr lang="nl-NL" dirty="0" smtClean="0"/>
              <a:t>Geen duidelijke negatieve effecten.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pPr algn="l"/>
            <a:r>
              <a:rPr lang="nl-NL" i="1" dirty="0" err="1" smtClean="0">
                <a:solidFill>
                  <a:schemeClr val="tx1"/>
                </a:solidFill>
              </a:rPr>
              <a:t>Garofalo</a:t>
            </a:r>
            <a:r>
              <a:rPr lang="nl-NL" i="1" dirty="0" smtClean="0">
                <a:solidFill>
                  <a:schemeClr val="tx1"/>
                </a:solidFill>
              </a:rPr>
              <a:t> et al. </a:t>
            </a:r>
            <a:r>
              <a:rPr lang="nl-NL" i="1" dirty="0" err="1" smtClean="0">
                <a:solidFill>
                  <a:schemeClr val="tx1"/>
                </a:solidFill>
              </a:rPr>
              <a:t>Incremental</a:t>
            </a:r>
            <a:r>
              <a:rPr lang="nl-NL" i="1" dirty="0" smtClean="0">
                <a:solidFill>
                  <a:schemeClr val="tx1"/>
                </a:solidFill>
              </a:rPr>
              <a:t> </a:t>
            </a:r>
            <a:r>
              <a:rPr lang="nl-NL" i="1" dirty="0" err="1" smtClean="0">
                <a:solidFill>
                  <a:schemeClr val="tx1"/>
                </a:solidFill>
              </a:rPr>
              <a:t>dialysis</a:t>
            </a:r>
            <a:r>
              <a:rPr lang="nl-NL" i="1" dirty="0" smtClean="0">
                <a:solidFill>
                  <a:schemeClr val="tx1"/>
                </a:solidFill>
              </a:rPr>
              <a:t> in ESRD: </a:t>
            </a:r>
            <a:r>
              <a:rPr lang="nl-NL" i="1" dirty="0" err="1" smtClean="0">
                <a:solidFill>
                  <a:schemeClr val="tx1"/>
                </a:solidFill>
              </a:rPr>
              <a:t>systematic</a:t>
            </a:r>
            <a:r>
              <a:rPr lang="nl-NL" i="1" dirty="0" smtClean="0">
                <a:solidFill>
                  <a:schemeClr val="tx1"/>
                </a:solidFill>
              </a:rPr>
              <a:t> review </a:t>
            </a:r>
            <a:r>
              <a:rPr lang="nl-NL" i="1" dirty="0" err="1" smtClean="0">
                <a:solidFill>
                  <a:schemeClr val="tx1"/>
                </a:solidFill>
              </a:rPr>
              <a:t>and</a:t>
            </a:r>
            <a:r>
              <a:rPr lang="nl-NL" i="1" dirty="0" smtClean="0">
                <a:solidFill>
                  <a:schemeClr val="tx1"/>
                </a:solidFill>
              </a:rPr>
              <a:t> meta-analysis. J </a:t>
            </a:r>
            <a:r>
              <a:rPr lang="nl-NL" i="1" dirty="0" err="1" smtClean="0">
                <a:solidFill>
                  <a:schemeClr val="tx1"/>
                </a:solidFill>
              </a:rPr>
              <a:t>Nephrol</a:t>
            </a:r>
            <a:r>
              <a:rPr lang="nl-NL" i="1" dirty="0" smtClean="0">
                <a:solidFill>
                  <a:schemeClr val="tx1"/>
                </a:solidFill>
              </a:rPr>
              <a:t> 2019</a:t>
            </a:r>
            <a:endParaRPr lang="nl-NL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Discussie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5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560</Words>
  <Application>Microsoft Office PowerPoint</Application>
  <PresentationFormat>Breedbeeld</PresentationFormat>
  <Paragraphs>82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Richtlijn voorschrijven hoogwaardige doelgerichte peritoneale dialyse</vt:lpstr>
      <vt:lpstr>Disclosures</vt:lpstr>
      <vt:lpstr>PowerPoint-presentatie</vt:lpstr>
      <vt:lpstr>Gezondheid gerelateerde kwaliteit van leven</vt:lpstr>
      <vt:lpstr>Klaring van kleine moleculen en beperkingen van Kt/Vureum</vt:lpstr>
      <vt:lpstr>Aanbevelingen</vt:lpstr>
      <vt:lpstr>Aanbevelingen(2)</vt:lpstr>
      <vt:lpstr>Incrementele peritoneale dialyse</vt:lpstr>
      <vt:lpstr>Discussie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Richtlijn voorschrijven hoogwardige doelgerichte peritoneale dialyse</dc:title>
  <dc:creator>Gebruiker</dc:creator>
  <cp:lastModifiedBy>Eeghen, E.E. van (Elmer)</cp:lastModifiedBy>
  <cp:revision>15</cp:revision>
  <dcterms:created xsi:type="dcterms:W3CDTF">2022-06-14T17:04:52Z</dcterms:created>
  <dcterms:modified xsi:type="dcterms:W3CDTF">2022-06-19T20:28:57Z</dcterms:modified>
</cp:coreProperties>
</file>