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3" r:id="rId2"/>
    <p:sldId id="331" r:id="rId3"/>
    <p:sldId id="334" r:id="rId4"/>
    <p:sldId id="343" r:id="rId5"/>
    <p:sldId id="346" r:id="rId6"/>
    <p:sldId id="345" r:id="rId7"/>
    <p:sldId id="344" r:id="rId8"/>
    <p:sldId id="342" r:id="rId9"/>
    <p:sldId id="347" r:id="rId10"/>
    <p:sldId id="348" r:id="rId11"/>
    <p:sldId id="349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1"/>
    <a:srgbClr val="01B1EC"/>
    <a:srgbClr val="004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19" autoAdjust="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B3FC7-638D-4545-828C-02A666FD448C}" type="datetimeFigureOut">
              <a:rPr lang="nl-NL" smtClean="0"/>
              <a:pPr/>
              <a:t>13-12-2018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B8494-970C-4800-9ABA-B1A40C644DB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817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764632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1B1E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7" name="Afbeelding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374720"/>
            <a:ext cx="1676400" cy="29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654810" cy="456565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7092280" y="836712"/>
            <a:ext cx="2051720" cy="144016"/>
          </a:xfrm>
          <a:prstGeom prst="rect">
            <a:avLst/>
          </a:prstGeom>
          <a:solidFill>
            <a:srgbClr val="0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0" y="836712"/>
            <a:ext cx="7020272" cy="144016"/>
          </a:xfrm>
          <a:prstGeom prst="rect">
            <a:avLst/>
          </a:prstGeom>
          <a:solidFill>
            <a:srgbClr val="00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400" b="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Titel presentatie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12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28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18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1B1EC"/>
              </a:buClr>
              <a:buSzPct val="85000"/>
              <a:buFont typeface="Arial" panose="020B0604020202020204" pitchFamily="34" charset="0"/>
              <a:buChar char="•"/>
              <a:defRPr sz="1800">
                <a:solidFill>
                  <a:srgbClr val="004C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7" name="Afbeelding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374720"/>
            <a:ext cx="1676400" cy="29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654810" cy="456565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7092280" y="836712"/>
            <a:ext cx="2051720" cy="144016"/>
          </a:xfrm>
          <a:prstGeom prst="rect">
            <a:avLst/>
          </a:prstGeom>
          <a:solidFill>
            <a:srgbClr val="0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0" y="836712"/>
            <a:ext cx="7020272" cy="144016"/>
          </a:xfrm>
          <a:prstGeom prst="rect">
            <a:avLst/>
          </a:prstGeom>
          <a:solidFill>
            <a:srgbClr val="00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188640"/>
            <a:ext cx="6563072" cy="56207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19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374720"/>
            <a:ext cx="1676400" cy="29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0648"/>
            <a:ext cx="1654810" cy="456565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7092280" y="836712"/>
            <a:ext cx="2051720" cy="144016"/>
          </a:xfrm>
          <a:prstGeom prst="rect">
            <a:avLst/>
          </a:prstGeom>
          <a:solidFill>
            <a:srgbClr val="01B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0" y="836712"/>
            <a:ext cx="7020272" cy="144016"/>
          </a:xfrm>
          <a:prstGeom prst="rect">
            <a:avLst/>
          </a:prstGeom>
          <a:solidFill>
            <a:srgbClr val="00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2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04C8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4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4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4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4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4C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  <a:p>
            <a:r>
              <a:rPr lang="nl-NL" smtClean="0"/>
              <a:t>PROMs</a:t>
            </a:r>
          </a:p>
          <a:p>
            <a:endParaRPr lang="nl-NL" smtClean="0"/>
          </a:p>
          <a:p>
            <a:r>
              <a:rPr lang="nl-NL" smtClean="0"/>
              <a:t>Benchmark rapport dialysecentra</a:t>
            </a:r>
          </a:p>
          <a:p>
            <a:endParaRPr lang="nl-NL" smtClean="0"/>
          </a:p>
          <a:p>
            <a:r>
              <a:rPr lang="nl-NL" smtClean="0"/>
              <a:t>CNS nascholing en implementatie</a:t>
            </a:r>
            <a:endParaRPr lang="nl-NL" dirty="0" smtClean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1" dirty="0" smtClean="0">
                <a:solidFill>
                  <a:srgbClr val="01B1EC"/>
                </a:solidFill>
              </a:rPr>
              <a:t>Klinische vergadering 13-12-2018</a:t>
            </a:r>
            <a:br>
              <a:rPr lang="nl-NL" sz="2800" b="1" dirty="0" smtClean="0">
                <a:solidFill>
                  <a:srgbClr val="01B1EC"/>
                </a:solidFill>
              </a:rPr>
            </a:br>
            <a:endParaRPr lang="nl-NL" sz="2800" b="1" dirty="0">
              <a:solidFill>
                <a:srgbClr val="01B1E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afbeelding 2018-12-10 om 21.49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8392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afbeelding 2018-12-10 om 21.53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547101" cy="4216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01B1EC"/>
                </a:solidFill>
              </a:rPr>
              <a:t>PROMs</a:t>
            </a:r>
            <a:endParaRPr lang="nl-NL" b="1" dirty="0">
              <a:solidFill>
                <a:srgbClr val="01B1EC"/>
              </a:solidFill>
            </a:endParaRPr>
          </a:p>
        </p:txBody>
      </p:sp>
      <p:pic>
        <p:nvPicPr>
          <p:cNvPr id="4" name="Resultaat van dialysebehandelingen bepalen met vragenlijst PROM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413" y="1134616"/>
            <a:ext cx="8750075" cy="48866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NL" dirty="0" smtClean="0"/>
              <a:t>Doel: meer focus op uitkomsten bij visitatie 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Bron: Renine en NOTR</a:t>
            </a:r>
          </a:p>
          <a:p>
            <a:pPr>
              <a:buNone/>
            </a:pPr>
            <a:endParaRPr lang="nl-NL" dirty="0" smtClean="0"/>
          </a:p>
          <a:p>
            <a:r>
              <a:rPr lang="nl-NL" dirty="0" smtClean="0"/>
              <a:t>Herziening indicatoren met consultatie vooraf van sectie registratie en RLC</a:t>
            </a:r>
          </a:p>
          <a:p>
            <a:r>
              <a:rPr lang="nl-NL" dirty="0" err="1" smtClean="0"/>
              <a:t>Casemix</a:t>
            </a:r>
            <a:r>
              <a:rPr lang="nl-NL" dirty="0" smtClean="0"/>
              <a:t> correctie voor leeftijd, geslacht en PRD</a:t>
            </a:r>
          </a:p>
          <a:p>
            <a:r>
              <a:rPr lang="nl-NL" dirty="0" smtClean="0"/>
              <a:t>Dataverificatie Renine sinds 2018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3400" y="188640"/>
            <a:ext cx="6934200" cy="562074"/>
          </a:xfrm>
        </p:spPr>
        <p:txBody>
          <a:bodyPr/>
          <a:lstStyle/>
          <a:p>
            <a:r>
              <a:rPr lang="nl-NL" b="1" dirty="0" err="1" smtClean="0">
                <a:solidFill>
                  <a:srgbClr val="01B1EC"/>
                </a:solidFill>
              </a:rPr>
              <a:t>Benchmark</a:t>
            </a:r>
            <a:r>
              <a:rPr lang="nl-NL" b="1" dirty="0" smtClean="0">
                <a:solidFill>
                  <a:srgbClr val="01B1EC"/>
                </a:solidFill>
              </a:rPr>
              <a:t> rapport dialysecentra</a:t>
            </a:r>
            <a:endParaRPr lang="nl-NL" b="1" dirty="0">
              <a:solidFill>
                <a:srgbClr val="01B1E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Aantallen</a:t>
            </a:r>
          </a:p>
          <a:p>
            <a:r>
              <a:rPr lang="nl-NL" dirty="0" smtClean="0"/>
              <a:t>Aandeel thuisdialyse</a:t>
            </a:r>
          </a:p>
          <a:p>
            <a:r>
              <a:rPr lang="nl-NL" dirty="0" smtClean="0"/>
              <a:t>Therapiewisseling PD </a:t>
            </a:r>
            <a:r>
              <a:rPr lang="nl-NL" dirty="0" smtClean="0">
                <a:latin typeface="Wingdings"/>
                <a:ea typeface="Wingdings"/>
                <a:cs typeface="Wingdings"/>
              </a:rPr>
              <a:t></a:t>
            </a:r>
            <a:r>
              <a:rPr lang="nl-NL" dirty="0" smtClean="0"/>
              <a:t> HD</a:t>
            </a:r>
          </a:p>
          <a:p>
            <a:r>
              <a:rPr lang="nl-NL" dirty="0" smtClean="0"/>
              <a:t>Vaattoegang en PD peritonitis</a:t>
            </a:r>
          </a:p>
          <a:p>
            <a:r>
              <a:rPr lang="nl-NL" dirty="0" smtClean="0"/>
              <a:t>Overleving</a:t>
            </a:r>
          </a:p>
          <a:p>
            <a:r>
              <a:rPr lang="nl-NL" dirty="0" smtClean="0"/>
              <a:t>Transplantatiegraad</a:t>
            </a:r>
          </a:p>
          <a:p>
            <a:r>
              <a:rPr lang="nl-NL" dirty="0" err="1" smtClean="0"/>
              <a:t>Preemptieve</a:t>
            </a:r>
            <a:r>
              <a:rPr lang="nl-NL" dirty="0" smtClean="0"/>
              <a:t> transplantatie</a:t>
            </a:r>
          </a:p>
          <a:p>
            <a:r>
              <a:rPr lang="nl-NL" dirty="0" smtClean="0"/>
              <a:t>Deelname aan </a:t>
            </a:r>
            <a:r>
              <a:rPr lang="nl-NL" dirty="0" err="1" smtClean="0"/>
              <a:t>PREMs</a:t>
            </a:r>
            <a:r>
              <a:rPr lang="nl-NL" dirty="0" smtClean="0"/>
              <a:t> (CQi) en </a:t>
            </a:r>
            <a:r>
              <a:rPr lang="nl-NL" dirty="0" err="1" smtClean="0"/>
              <a:t>PROMs</a:t>
            </a:r>
            <a:endParaRPr lang="nl-NL" dirty="0" smtClean="0"/>
          </a:p>
          <a:p>
            <a:r>
              <a:rPr lang="nl-NL" dirty="0" smtClean="0"/>
              <a:t>Landelijke </a:t>
            </a:r>
            <a:r>
              <a:rPr lang="nl-NL" dirty="0" err="1" smtClean="0"/>
              <a:t>ZiN</a:t>
            </a:r>
            <a:r>
              <a:rPr lang="nl-NL" dirty="0" smtClean="0"/>
              <a:t> kwaliteitsindicatoren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1B1EC"/>
                </a:solidFill>
              </a:rPr>
              <a:t>Inhoud </a:t>
            </a:r>
            <a:endParaRPr lang="nl-NL" b="1" dirty="0">
              <a:solidFill>
                <a:srgbClr val="01B1E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1B1EC"/>
                </a:solidFill>
              </a:rPr>
              <a:t>Aandeel CVC bij HD in 2017</a:t>
            </a:r>
            <a:endParaRPr lang="nl-NL" b="1" dirty="0">
              <a:solidFill>
                <a:srgbClr val="01B1EC"/>
              </a:solidFill>
            </a:endParaRPr>
          </a:p>
        </p:txBody>
      </p:sp>
      <p:pic>
        <p:nvPicPr>
          <p:cNvPr id="4" name="Afbeelding 3" descr="Schermafbeelding 2018-12-05 om 17.24.07.png"/>
          <p:cNvPicPr>
            <a:picLocks noChangeAspect="1"/>
          </p:cNvPicPr>
          <p:nvPr/>
        </p:nvPicPr>
        <p:blipFill>
          <a:blip r:embed="rId2"/>
          <a:srcRect t="14020"/>
          <a:stretch>
            <a:fillRect/>
          </a:stretch>
        </p:blipFill>
        <p:spPr>
          <a:xfrm>
            <a:off x="533400" y="1445072"/>
            <a:ext cx="7892351" cy="4957456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2895600" y="29718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1B1EC"/>
                </a:solidFill>
              </a:rPr>
              <a:t>1 </a:t>
            </a:r>
            <a:r>
              <a:rPr lang="nl-NL" b="1" dirty="0" err="1" smtClean="0">
                <a:solidFill>
                  <a:srgbClr val="01B1EC"/>
                </a:solidFill>
              </a:rPr>
              <a:t>jaars</a:t>
            </a:r>
            <a:r>
              <a:rPr lang="nl-NL" b="1" dirty="0" smtClean="0">
                <a:solidFill>
                  <a:srgbClr val="01B1EC"/>
                </a:solidFill>
              </a:rPr>
              <a:t> sterfte dialyse patiënten </a:t>
            </a:r>
            <a:endParaRPr lang="nl-NL" b="1" dirty="0">
              <a:solidFill>
                <a:srgbClr val="01B1EC"/>
              </a:solidFill>
            </a:endParaRPr>
          </a:p>
        </p:txBody>
      </p:sp>
      <p:pic>
        <p:nvPicPr>
          <p:cNvPr id="5" name="Afbeelding 4" descr="Schermafbeelding 2018-12-05 om 17.24.50.png"/>
          <p:cNvPicPr>
            <a:picLocks noChangeAspect="1"/>
          </p:cNvPicPr>
          <p:nvPr/>
        </p:nvPicPr>
        <p:blipFill>
          <a:blip r:embed="rId2"/>
          <a:srcRect t="9324"/>
          <a:stretch>
            <a:fillRect/>
          </a:stretch>
        </p:blipFill>
        <p:spPr>
          <a:xfrm>
            <a:off x="914400" y="1295400"/>
            <a:ext cx="7135492" cy="4663823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3886200" y="44958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2400" y="188640"/>
            <a:ext cx="6867872" cy="562074"/>
          </a:xfrm>
        </p:spPr>
        <p:txBody>
          <a:bodyPr/>
          <a:lstStyle/>
          <a:p>
            <a:r>
              <a:rPr lang="nl-NL" sz="2400" b="1" dirty="0" smtClean="0">
                <a:solidFill>
                  <a:srgbClr val="01B1EC"/>
                </a:solidFill>
              </a:rPr>
              <a:t>Aantal transplantaties in 2017 per centrum</a:t>
            </a:r>
            <a:endParaRPr lang="nl-NL" sz="2400" b="1" dirty="0">
              <a:solidFill>
                <a:srgbClr val="01B1EC"/>
              </a:solidFill>
            </a:endParaRPr>
          </a:p>
        </p:txBody>
      </p:sp>
      <p:pic>
        <p:nvPicPr>
          <p:cNvPr id="4" name="Afbeelding 3" descr="Schermafbeelding 2018-12-05 om 17.25.16.png"/>
          <p:cNvPicPr>
            <a:picLocks noChangeAspect="1"/>
          </p:cNvPicPr>
          <p:nvPr/>
        </p:nvPicPr>
        <p:blipFill>
          <a:blip r:embed="rId2"/>
          <a:srcRect t="8321"/>
          <a:stretch>
            <a:fillRect/>
          </a:stretch>
        </p:blipFill>
        <p:spPr>
          <a:xfrm>
            <a:off x="838200" y="1371600"/>
            <a:ext cx="7034213" cy="4482870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2514600" y="44196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Publicatie april 2018 </a:t>
            </a:r>
            <a:r>
              <a:rPr lang="nl-NL" dirty="0" err="1" smtClean="0"/>
              <a:t>incl.</a:t>
            </a:r>
            <a:r>
              <a:rPr lang="nl-NL" dirty="0" smtClean="0"/>
              <a:t> NHG standaard</a:t>
            </a:r>
          </a:p>
          <a:p>
            <a:endParaRPr lang="nl-NL" dirty="0" smtClean="0"/>
          </a:p>
          <a:p>
            <a:r>
              <a:rPr lang="nl-NL" dirty="0" smtClean="0"/>
              <a:t>Nascholing</a:t>
            </a:r>
          </a:p>
          <a:p>
            <a:pPr lvl="1"/>
            <a:r>
              <a:rPr lang="nl-NL" dirty="0" smtClean="0"/>
              <a:t>Huisartsen via </a:t>
            </a:r>
            <a:r>
              <a:rPr lang="nl-NL" dirty="0" err="1" smtClean="0"/>
              <a:t>st.</a:t>
            </a:r>
            <a:r>
              <a:rPr lang="nl-NL" dirty="0" smtClean="0"/>
              <a:t> </a:t>
            </a:r>
            <a:r>
              <a:rPr lang="nl-NL" dirty="0" err="1" smtClean="0"/>
              <a:t>Langerhans</a:t>
            </a:r>
            <a:endParaRPr lang="nl-NL" dirty="0" smtClean="0"/>
          </a:p>
          <a:p>
            <a:pPr lvl="1"/>
            <a:r>
              <a:rPr lang="nl-NL" dirty="0" smtClean="0"/>
              <a:t>NFN/Nefrovisie via regionaal spreekuur CNS Q1-2 2019</a:t>
            </a:r>
          </a:p>
          <a:p>
            <a:pPr lvl="1"/>
            <a:r>
              <a:rPr lang="nl-NL" dirty="0" smtClean="0"/>
              <a:t>NIV kennis quiz</a:t>
            </a:r>
          </a:p>
          <a:p>
            <a:pPr lvl="1"/>
            <a:r>
              <a:rPr lang="nl-NL" dirty="0" smtClean="0"/>
              <a:t>Regionale initiatieven</a:t>
            </a:r>
          </a:p>
          <a:p>
            <a:endParaRPr lang="nl-NL" dirty="0" smtClean="0"/>
          </a:p>
          <a:p>
            <a:r>
              <a:rPr lang="nl-NL" dirty="0" smtClean="0"/>
              <a:t>Implementatie</a:t>
            </a:r>
          </a:p>
          <a:p>
            <a:pPr lvl="1"/>
            <a:r>
              <a:rPr lang="nl-NL" dirty="0" smtClean="0"/>
              <a:t>Kerngroep NFN, KNMP, NHG, Nefrovisie, </a:t>
            </a:r>
            <a:r>
              <a:rPr lang="nl-NL" dirty="0" err="1" smtClean="0"/>
              <a:t>Nierstichting</a:t>
            </a:r>
            <a:endParaRPr lang="nl-NL" dirty="0" smtClean="0"/>
          </a:p>
          <a:p>
            <a:pPr lvl="1"/>
            <a:r>
              <a:rPr lang="nl-NL" dirty="0" smtClean="0"/>
              <a:t>Regionale initiatieven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1B1EC"/>
                </a:solidFill>
              </a:rPr>
              <a:t>Richtlijn CNS</a:t>
            </a:r>
            <a:endParaRPr lang="nl-NL" b="1" dirty="0">
              <a:solidFill>
                <a:srgbClr val="01B1E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7971" y="-13173601"/>
            <a:ext cx="5884988" cy="830130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7977" y="-13173602"/>
            <a:ext cx="7809500" cy="11016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268760"/>
            <a:ext cx="3888432" cy="5321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frovisie-nov2014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Nefrovisie-nov2014.potx</Template>
  <TotalTime>0</TotalTime>
  <Words>134</Words>
  <Application>Microsoft Office PowerPoint</Application>
  <PresentationFormat>Diavoorstelling (4:3)</PresentationFormat>
  <Paragraphs>41</Paragraphs>
  <Slides>11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Nefrovisie-nov2014</vt:lpstr>
      <vt:lpstr>Klinische vergadering 13-12-2018 </vt:lpstr>
      <vt:lpstr>PROMs</vt:lpstr>
      <vt:lpstr>Benchmark rapport dialysecentra</vt:lpstr>
      <vt:lpstr>Inhoud </vt:lpstr>
      <vt:lpstr>Aandeel CVC bij HD in 2017</vt:lpstr>
      <vt:lpstr>1 jaars sterfte dialyse patiënten </vt:lpstr>
      <vt:lpstr>Aantal transplantaties in 2017 per centrum</vt:lpstr>
      <vt:lpstr>Richtlijn CNS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Marc Hemmelder</dc:creator>
  <cp:lastModifiedBy>Hennie van IJzerloo</cp:lastModifiedBy>
  <cp:revision>89</cp:revision>
  <dcterms:created xsi:type="dcterms:W3CDTF">2018-12-05T16:02:38Z</dcterms:created>
  <dcterms:modified xsi:type="dcterms:W3CDTF">2018-12-13T15:19:04Z</dcterms:modified>
</cp:coreProperties>
</file>