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93" r:id="rId4"/>
    <p:sldId id="260" r:id="rId5"/>
    <p:sldId id="263" r:id="rId6"/>
    <p:sldId id="289" r:id="rId7"/>
    <p:sldId id="262" r:id="rId8"/>
    <p:sldId id="285" r:id="rId9"/>
    <p:sldId id="261" r:id="rId10"/>
    <p:sldId id="264" r:id="rId11"/>
    <p:sldId id="269" r:id="rId12"/>
    <p:sldId id="270" r:id="rId13"/>
    <p:sldId id="280" r:id="rId14"/>
    <p:sldId id="290" r:id="rId15"/>
    <p:sldId id="266" r:id="rId16"/>
    <p:sldId id="287" r:id="rId17"/>
    <p:sldId id="279" r:id="rId18"/>
    <p:sldId id="271" r:id="rId19"/>
    <p:sldId id="295" r:id="rId20"/>
    <p:sldId id="294" r:id="rId21"/>
  </p:sldIdLst>
  <p:sldSz cx="9144000" cy="5143500" type="screen16x9"/>
  <p:notesSz cx="9928225" cy="679767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924"/>
    <a:srgbClr val="009CDD"/>
    <a:srgbClr val="E20029"/>
    <a:srgbClr val="C1001F"/>
    <a:srgbClr val="009EE1"/>
    <a:srgbClr val="009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682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81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8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96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68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40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82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086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11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1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12-12-2018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1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19" y="379643"/>
            <a:ext cx="7620226" cy="857250"/>
          </a:xfrm>
          <a:prstGeom prst="rect">
            <a:avLst/>
          </a:prstGeom>
        </p:spPr>
        <p:txBody>
          <a:bodyPr vert="horz" lIns="0" tIns="46800" rIns="0" bIns="0" rtlCol="0" anchor="t" anchorCtr="0">
            <a:normAutofit/>
          </a:bodyPr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19" y="1200151"/>
            <a:ext cx="7902458" cy="2984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i="0" kern="1200" baseline="0">
          <a:solidFill>
            <a:srgbClr val="E20029"/>
          </a:solidFill>
          <a:latin typeface="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8736" y="2317356"/>
            <a:ext cx="7785190" cy="1007094"/>
          </a:xfrm>
        </p:spPr>
        <p:txBody>
          <a:bodyPr lIns="0" tIns="0" rIns="0" bIns="0" anchor="t" anchorCtr="0">
            <a:normAutofit/>
          </a:bodyPr>
          <a:lstStyle/>
          <a:p>
            <a:r>
              <a:rPr lang="nl-NL" dirty="0" smtClean="0"/>
              <a:t>Sectie registratie en Jaarrapportage 2017</a:t>
            </a:r>
            <a:r>
              <a:rPr lang="nl-NL" dirty="0"/>
              <a:t/>
            </a:r>
            <a:br>
              <a:rPr lang="nl-NL" dirty="0"/>
            </a:br>
            <a:endParaRPr lang="nl-NL" sz="2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8735" y="3457039"/>
            <a:ext cx="7153665" cy="1107121"/>
          </a:xfrm>
        </p:spPr>
        <p:txBody>
          <a:bodyPr lIns="0" tIns="0" rIns="0" bIns="46800"/>
          <a:lstStyle/>
          <a:p>
            <a:pPr algn="l"/>
            <a:r>
              <a:rPr lang="nl-NL" dirty="0" smtClean="0">
                <a:solidFill>
                  <a:srgbClr val="009EE1"/>
                </a:solidFill>
              </a:rPr>
              <a:t>Frans </a:t>
            </a:r>
            <a:r>
              <a:rPr lang="nl-NL" dirty="0">
                <a:solidFill>
                  <a:srgbClr val="009EE1"/>
                </a:solidFill>
              </a:rPr>
              <a:t>J. van </a:t>
            </a:r>
            <a:r>
              <a:rPr lang="nl-NL" dirty="0" smtClean="0">
                <a:solidFill>
                  <a:srgbClr val="009EE1"/>
                </a:solidFill>
              </a:rPr>
              <a:t>Ittersum, voorzitter sectie Registratie</a:t>
            </a:r>
            <a:endParaRPr lang="nl-NL" dirty="0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Leeftijd per </a:t>
            </a:r>
            <a:r>
              <a:rPr lang="nl-NL" dirty="0"/>
              <a:t>RRT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14" y="1376123"/>
            <a:ext cx="3987796" cy="291879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3" y="1353253"/>
            <a:ext cx="4019041" cy="2941660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21" y="4434143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Thuisdialyse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36" y="901367"/>
            <a:ext cx="5811657" cy="3965601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Thuisdialyse: praktijkvariatie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t="2485" r="1308" b="2395"/>
          <a:stretch/>
        </p:blipFill>
        <p:spPr>
          <a:xfrm>
            <a:off x="1856508" y="1073727"/>
            <a:ext cx="5119255" cy="3685309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23373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Intermediate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: </a:t>
            </a:r>
            <a:r>
              <a:rPr lang="nl-NL" dirty="0" err="1"/>
              <a:t>vascular</a:t>
            </a:r>
            <a:r>
              <a:rPr lang="nl-NL" dirty="0"/>
              <a:t> access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3" y="1131193"/>
            <a:ext cx="4769936" cy="365506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960781" y="1364235"/>
            <a:ext cx="1957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Prevalent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dialysis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Mortality</a:t>
            </a:r>
            <a:r>
              <a:rPr lang="nl-NL" dirty="0" smtClean="0"/>
              <a:t>: </a:t>
            </a:r>
            <a:r>
              <a:rPr lang="nl-NL" dirty="0" err="1" smtClean="0"/>
              <a:t>hemodialysis</a:t>
            </a:r>
            <a:r>
              <a:rPr lang="nl-NL" dirty="0" smtClean="0"/>
              <a:t> </a:t>
            </a:r>
            <a:r>
              <a:rPr lang="nl-NL" dirty="0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peritoneal</a:t>
            </a:r>
            <a:r>
              <a:rPr lang="nl-NL" dirty="0" smtClean="0"/>
              <a:t> </a:t>
            </a:r>
            <a:r>
              <a:rPr lang="nl-NL" dirty="0" err="1" smtClean="0"/>
              <a:t>dialysis</a:t>
            </a:r>
            <a:endParaRPr lang="nl-NL" dirty="0"/>
          </a:p>
        </p:txBody>
      </p:sp>
      <p:grpSp>
        <p:nvGrpSpPr>
          <p:cNvPr id="3" name="Groep 2"/>
          <p:cNvGrpSpPr>
            <a:grpSpLocks noChangeAspect="1"/>
          </p:cNvGrpSpPr>
          <p:nvPr/>
        </p:nvGrpSpPr>
        <p:grpSpPr>
          <a:xfrm>
            <a:off x="1430161" y="887538"/>
            <a:ext cx="5623787" cy="4100561"/>
            <a:chOff x="0" y="0"/>
            <a:chExt cx="5732145" cy="4179570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07970" cy="2055495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0"/>
              <a:ext cx="2807970" cy="2055495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2124075"/>
              <a:ext cx="2807970" cy="2055495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24075"/>
              <a:ext cx="2807970" cy="2055495"/>
            </a:xfrm>
            <a:prstGeom prst="rect">
              <a:avLst/>
            </a:prstGeom>
          </p:spPr>
        </p:pic>
      </p:grpSp>
      <p:pic>
        <p:nvPicPr>
          <p:cNvPr id="8" name="Afbeelding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Kidney</a:t>
            </a:r>
            <a:r>
              <a:rPr lang="nl-NL" dirty="0"/>
              <a:t> </a:t>
            </a:r>
            <a:r>
              <a:rPr lang="nl-NL" dirty="0" err="1"/>
              <a:t>transplantation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" r="2879"/>
          <a:stretch/>
        </p:blipFill>
        <p:spPr>
          <a:xfrm>
            <a:off x="367149" y="1100889"/>
            <a:ext cx="4090551" cy="300604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r="51756"/>
          <a:stretch/>
        </p:blipFill>
        <p:spPr>
          <a:xfrm>
            <a:off x="4759993" y="1023214"/>
            <a:ext cx="4176190" cy="3083719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58" y="4415188"/>
            <a:ext cx="1654810" cy="456565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42586"/>
              </p:ext>
            </p:extLst>
          </p:nvPr>
        </p:nvGraphicFramePr>
        <p:xfrm>
          <a:off x="3788150" y="4002930"/>
          <a:ext cx="1746379" cy="85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6042">
                  <a:extLst>
                    <a:ext uri="{9D8B030D-6E8A-4147-A177-3AD203B41FA5}">
                      <a16:colId xmlns:a16="http://schemas.microsoft.com/office/drawing/2014/main" xmlns="" val="382878656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xmlns="" val="3973659801"/>
                    </a:ext>
                  </a:extLst>
                </a:gridCol>
              </a:tblGrid>
              <a:tr h="202521">
                <a:tc>
                  <a:txBody>
                    <a:bodyPr/>
                    <a:lstStyle/>
                    <a:p>
                      <a:r>
                        <a:rPr lang="nl-NL" sz="1100" dirty="0"/>
                        <a:t>2017</a:t>
                      </a:r>
                      <a:endParaRPr lang="nl-N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rgbClr val="CD09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 smtClean="0">
                          <a:latin typeface="+mn-lt"/>
                          <a:cs typeface="Arial" panose="020B0604020202020204" pitchFamily="34" charset="0"/>
                        </a:rPr>
                        <a:t>NOTR</a:t>
                      </a:r>
                      <a:endParaRPr lang="nl-NL" sz="11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rgbClr val="CD09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087311"/>
                  </a:ext>
                </a:extLst>
              </a:tr>
              <a:tr h="202521">
                <a:tc>
                  <a:txBody>
                    <a:bodyPr/>
                    <a:lstStyle/>
                    <a:p>
                      <a:r>
                        <a:rPr lang="nl-NL" sz="1100" dirty="0"/>
                        <a:t>Living</a:t>
                      </a:r>
                      <a:endParaRPr lang="nl-N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rgbClr val="009C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551 (56%)</a:t>
                      </a:r>
                      <a:endParaRPr lang="nl-N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rgbClr val="009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694116"/>
                  </a:ext>
                </a:extLst>
              </a:tr>
              <a:tr h="202521">
                <a:tc>
                  <a:txBody>
                    <a:bodyPr/>
                    <a:lstStyle/>
                    <a:p>
                      <a:r>
                        <a:rPr lang="nl-NL" sz="1100" dirty="0" err="1">
                          <a:latin typeface="+mn-lt"/>
                          <a:cs typeface="+mn-cs"/>
                        </a:rPr>
                        <a:t>Postmortal</a:t>
                      </a:r>
                      <a:endParaRPr lang="nl-N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428 (44%)</a:t>
                      </a:r>
                      <a:endParaRPr lang="nl-N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638620"/>
                  </a:ext>
                </a:extLst>
              </a:tr>
              <a:tr h="202521">
                <a:tc>
                  <a:txBody>
                    <a:bodyPr/>
                    <a:lstStyle/>
                    <a:p>
                      <a:r>
                        <a:rPr lang="nl-NL" sz="1100" dirty="0"/>
                        <a:t>Total</a:t>
                      </a:r>
                      <a:endParaRPr lang="nl-N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979 (100%)</a:t>
                      </a:r>
                      <a:endParaRPr lang="nl-NL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192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8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ERA-EDTA: </a:t>
            </a:r>
            <a:r>
              <a:rPr lang="nl-NL" dirty="0" err="1"/>
              <a:t>deceased</a:t>
            </a:r>
            <a:r>
              <a:rPr lang="nl-NL" dirty="0"/>
              <a:t> donor </a:t>
            </a:r>
            <a:r>
              <a:rPr lang="nl-NL" dirty="0" err="1"/>
              <a:t>kidney</a:t>
            </a:r>
            <a:r>
              <a:rPr lang="nl-NL" dirty="0"/>
              <a:t> </a:t>
            </a:r>
            <a:r>
              <a:rPr lang="nl-NL" dirty="0" err="1"/>
              <a:t>transplantation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265994" y="2087795"/>
            <a:ext cx="361950" cy="476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2868" t="20879" r="5581" b="5219"/>
          <a:stretch/>
        </p:blipFill>
        <p:spPr>
          <a:xfrm>
            <a:off x="924341" y="803729"/>
            <a:ext cx="6872865" cy="416096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805913" y="803729"/>
            <a:ext cx="2991293" cy="701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7768856" y="3896701"/>
            <a:ext cx="1150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ERA-EDTA 2016</a:t>
            </a:r>
          </a:p>
        </p:txBody>
      </p:sp>
    </p:spTree>
    <p:extLst>
      <p:ext uri="{BB962C8B-B14F-4D97-AF65-F5344CB8AC3E}">
        <p14:creationId xmlns:p14="http://schemas.microsoft.com/office/powerpoint/2010/main" val="193063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3489" t="20155" r="4185" b="5633"/>
          <a:stretch/>
        </p:blipFill>
        <p:spPr>
          <a:xfrm>
            <a:off x="942753" y="829532"/>
            <a:ext cx="6826103" cy="41151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19" y="400907"/>
            <a:ext cx="7620226" cy="857250"/>
          </a:xfrm>
        </p:spPr>
        <p:txBody>
          <a:bodyPr/>
          <a:lstStyle/>
          <a:p>
            <a:r>
              <a:rPr lang="nl-NL" dirty="0"/>
              <a:t>ERA-EDTA: living donor </a:t>
            </a:r>
            <a:r>
              <a:rPr lang="nl-NL" dirty="0" err="1"/>
              <a:t>kidney</a:t>
            </a:r>
            <a:r>
              <a:rPr lang="nl-NL" dirty="0"/>
              <a:t> </a:t>
            </a:r>
            <a:r>
              <a:rPr lang="nl-NL" dirty="0" err="1"/>
              <a:t>transplantation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4264157" y="4175752"/>
            <a:ext cx="361950" cy="476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7768856" y="3896701"/>
            <a:ext cx="1150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ERA-EDTA 2016</a:t>
            </a:r>
          </a:p>
        </p:txBody>
      </p:sp>
      <p:sp>
        <p:nvSpPr>
          <p:cNvPr id="9" name="Rechthoek 8"/>
          <p:cNvSpPr/>
          <p:nvPr/>
        </p:nvSpPr>
        <p:spPr>
          <a:xfrm>
            <a:off x="4805916" y="829535"/>
            <a:ext cx="2991293" cy="701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733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Start </a:t>
            </a:r>
            <a:r>
              <a:rPr lang="nl-NL" dirty="0" smtClean="0"/>
              <a:t>RRT: </a:t>
            </a:r>
            <a:r>
              <a:rPr lang="nl-NL" dirty="0" err="1" smtClean="0"/>
              <a:t>preëmptieve</a:t>
            </a:r>
            <a:r>
              <a:rPr lang="nl-NL" dirty="0" smtClean="0"/>
              <a:t> niertransplantatie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2517" r="2336" b="3578"/>
          <a:stretch/>
        </p:blipFill>
        <p:spPr>
          <a:xfrm>
            <a:off x="1641764" y="942110"/>
            <a:ext cx="5389418" cy="3872346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2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Jaarrapportage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19" y="1578769"/>
            <a:ext cx="7902458" cy="260549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21 december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Website Nefrovisie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NfN</a:t>
            </a:r>
            <a:r>
              <a:rPr lang="nl-NL" dirty="0" smtClean="0"/>
              <a:t> Bulkmail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831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Jaarrapportage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Activiteiten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Activiteiten 2018 / 2019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Afleiden </a:t>
            </a:r>
            <a:r>
              <a:rPr lang="nl-NL" dirty="0" err="1" smtClean="0"/>
              <a:t>ZiN</a:t>
            </a:r>
            <a:r>
              <a:rPr lang="nl-NL" dirty="0" smtClean="0"/>
              <a:t>-indicatoren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Informatie over </a:t>
            </a:r>
            <a:r>
              <a:rPr lang="nl-NL" dirty="0" err="1" smtClean="0"/>
              <a:t>eGFR</a:t>
            </a:r>
            <a:r>
              <a:rPr lang="nl-NL" dirty="0" smtClean="0"/>
              <a:t> stadium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Afhankelijk elektronische uitwisseling </a:t>
            </a:r>
            <a:r>
              <a:rPr lang="nl-NL" dirty="0" err="1" smtClean="0"/>
              <a:t>EPD’s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Comorbiditeit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Case-mix correctie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Afhankelijk elektronische uitwisseling </a:t>
            </a:r>
            <a:r>
              <a:rPr lang="nl-NL" dirty="0" err="1" smtClean="0"/>
              <a:t>EPD’s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Meer uitkomstgericht rapporteren /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Meedenken nieuw benchmarkrapport Nefrovisie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Doorontwikkelen</a:t>
            </a:r>
            <a:r>
              <a:rPr lang="nl-NL" dirty="0" smtClean="0"/>
              <a:t> benchmarkrapport t.b.v. nieuwe visitatiesystematiek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36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Sectie Registratie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635018" y="1341727"/>
            <a:ext cx="3860781" cy="3394472"/>
          </a:xfrm>
        </p:spPr>
        <p:txBody>
          <a:bodyPr>
            <a:normAutofit/>
          </a:bodyPr>
          <a:lstStyle/>
          <a:p>
            <a:pPr lvl="0"/>
            <a:r>
              <a:rPr lang="nl-NL" sz="1400" dirty="0" err="1" smtClean="0"/>
              <a:t>prof.dr</a:t>
            </a:r>
            <a:r>
              <a:rPr lang="nl-NL" sz="1400" dirty="0"/>
              <a:t>. F.J. van </a:t>
            </a:r>
            <a:r>
              <a:rPr lang="nl-NL" sz="1400" dirty="0" smtClean="0"/>
              <a:t>Ittersum, voorzitter</a:t>
            </a:r>
            <a:endParaRPr lang="nl-NL" sz="1400" dirty="0"/>
          </a:p>
          <a:p>
            <a:pPr lvl="0"/>
            <a:r>
              <a:rPr lang="nl-NL" sz="1400" dirty="0" smtClean="0"/>
              <a:t>dr. S. Konings, </a:t>
            </a:r>
            <a:r>
              <a:rPr lang="nl-NL" sz="1400" dirty="0" err="1" smtClean="0"/>
              <a:t>vz</a:t>
            </a:r>
            <a:r>
              <a:rPr lang="nl-NL" sz="1400" dirty="0" smtClean="0"/>
              <a:t> sectie kwaliteit</a:t>
            </a:r>
          </a:p>
          <a:p>
            <a:pPr lvl="0"/>
            <a:r>
              <a:rPr lang="nl-NL" sz="1400" dirty="0"/>
              <a:t>dr. H. van </a:t>
            </a:r>
            <a:r>
              <a:rPr lang="nl-NL" sz="1400" dirty="0" err="1"/>
              <a:t>Hamersvelt</a:t>
            </a:r>
            <a:r>
              <a:rPr lang="nl-NL" sz="1400" dirty="0"/>
              <a:t>, sectie Richtlijnen </a:t>
            </a:r>
            <a:r>
              <a:rPr lang="nl-NL" sz="1400" dirty="0" err="1"/>
              <a:t>NfN</a:t>
            </a:r>
            <a:endParaRPr lang="nl-NL" sz="1400" dirty="0"/>
          </a:p>
          <a:p>
            <a:pPr lvl="0"/>
            <a:r>
              <a:rPr lang="nl-NL" sz="1400" dirty="0"/>
              <a:t>dr. B. van Dam, sectie Richtlijnen </a:t>
            </a:r>
            <a:r>
              <a:rPr lang="nl-NL" sz="1400" dirty="0" err="1" smtClean="0"/>
              <a:t>NfN</a:t>
            </a:r>
            <a:endParaRPr lang="nl-NL" sz="1400" dirty="0" smtClean="0"/>
          </a:p>
          <a:p>
            <a:pPr lvl="0"/>
            <a:r>
              <a:rPr lang="nl-NL" sz="1400" dirty="0"/>
              <a:t>dr. G. </a:t>
            </a:r>
            <a:r>
              <a:rPr lang="nl-NL" sz="1400" dirty="0" smtClean="0"/>
              <a:t>Laverman, lid </a:t>
            </a:r>
            <a:r>
              <a:rPr lang="nl-NL" sz="1400" dirty="0" err="1" smtClean="0"/>
              <a:t>NfN</a:t>
            </a:r>
            <a:r>
              <a:rPr lang="nl-NL" sz="1400" dirty="0" smtClean="0"/>
              <a:t> (tot juli 2018)</a:t>
            </a:r>
            <a:endParaRPr lang="nl-NL" sz="1400" dirty="0"/>
          </a:p>
          <a:p>
            <a:pPr lvl="0"/>
            <a:r>
              <a:rPr lang="nl-NL" sz="1400" dirty="0"/>
              <a:t>dr. M. van </a:t>
            </a:r>
            <a:r>
              <a:rPr lang="nl-NL" sz="1400" dirty="0" smtClean="0"/>
              <a:t>Buren, lid </a:t>
            </a:r>
            <a:r>
              <a:rPr lang="nl-NL" sz="1400" dirty="0" err="1" smtClean="0"/>
              <a:t>NfN</a:t>
            </a:r>
            <a:endParaRPr lang="nl-NL" sz="1400" dirty="0" smtClean="0"/>
          </a:p>
          <a:p>
            <a:pPr lvl="0"/>
            <a:r>
              <a:rPr lang="nl-NL" sz="1400" dirty="0"/>
              <a:t>dr. M.H. Hemmelder, Nefrovisie</a:t>
            </a:r>
          </a:p>
          <a:p>
            <a:pPr lvl="0"/>
            <a:r>
              <a:rPr lang="nl-NL" sz="1400" dirty="0"/>
              <a:t>P. v.d. Vlist, V&amp;VN </a:t>
            </a:r>
            <a:r>
              <a:rPr lang="nl-NL" sz="1400" dirty="0" smtClean="0"/>
              <a:t>dialyse</a:t>
            </a:r>
            <a:endParaRPr lang="nl-NL" sz="1400" dirty="0"/>
          </a:p>
          <a:p>
            <a:endParaRPr lang="nl-NL" sz="14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4890565" y="1341727"/>
            <a:ext cx="3796235" cy="3394472"/>
          </a:xfrm>
        </p:spPr>
        <p:txBody>
          <a:bodyPr>
            <a:normAutofit/>
          </a:bodyPr>
          <a:lstStyle/>
          <a:p>
            <a:pPr lvl="0"/>
            <a:r>
              <a:rPr lang="nl-NL" sz="1400" dirty="0" smtClean="0"/>
              <a:t>dr</a:t>
            </a:r>
            <a:r>
              <a:rPr lang="nl-NL" sz="1400" dirty="0"/>
              <a:t>. V. Stel, ERA-EDTA </a:t>
            </a:r>
            <a:r>
              <a:rPr lang="nl-NL" sz="1400" dirty="0" err="1"/>
              <a:t>registry</a:t>
            </a:r>
            <a:endParaRPr lang="nl-NL" sz="1400" dirty="0"/>
          </a:p>
          <a:p>
            <a:pPr lvl="0"/>
            <a:r>
              <a:rPr lang="nl-NL" sz="1400" dirty="0"/>
              <a:t>dr. K. Cransberg, </a:t>
            </a:r>
            <a:r>
              <a:rPr lang="nl-NL" sz="1400" dirty="0" err="1" smtClean="0"/>
              <a:t>kindernefologie</a:t>
            </a:r>
            <a:endParaRPr lang="nl-NL" sz="1400" dirty="0" smtClean="0"/>
          </a:p>
          <a:p>
            <a:pPr lvl="0"/>
            <a:r>
              <a:rPr lang="nl-NL" sz="1400" dirty="0" err="1" smtClean="0"/>
              <a:t>prof.dr</a:t>
            </a:r>
            <a:r>
              <a:rPr lang="nl-NL" sz="1400" dirty="0"/>
              <a:t>. F.W. </a:t>
            </a:r>
            <a:r>
              <a:rPr lang="nl-NL" sz="1400" dirty="0" smtClean="0"/>
              <a:t>Dekker, epidemioloog</a:t>
            </a:r>
          </a:p>
          <a:p>
            <a:pPr lvl="0"/>
            <a:r>
              <a:rPr lang="nl-NL" sz="1400" dirty="0" err="1" smtClean="0"/>
              <a:t>prof.dr</a:t>
            </a:r>
            <a:r>
              <a:rPr lang="nl-NL" sz="1400" dirty="0" smtClean="0"/>
              <a:t>. W.J. Bos, lid </a:t>
            </a:r>
            <a:r>
              <a:rPr lang="nl-NL" sz="1400" dirty="0" err="1" smtClean="0"/>
              <a:t>NfN</a:t>
            </a:r>
            <a:r>
              <a:rPr lang="nl-NL" sz="1400" dirty="0" smtClean="0"/>
              <a:t> (sinds juli 2018)</a:t>
            </a:r>
            <a:endParaRPr lang="nl-NL" sz="1400" dirty="0"/>
          </a:p>
          <a:p>
            <a:pPr lvl="0"/>
            <a:r>
              <a:rPr lang="nl-NL" sz="1400" dirty="0"/>
              <a:t>d</a:t>
            </a:r>
            <a:r>
              <a:rPr lang="nl-NL" sz="1400" dirty="0" smtClean="0"/>
              <a:t>r. S. Berger, NTV</a:t>
            </a:r>
          </a:p>
          <a:p>
            <a:pPr lvl="0"/>
            <a:r>
              <a:rPr lang="nl-NL" sz="1400" dirty="0"/>
              <a:t>drs. H. Bart, NVN</a:t>
            </a:r>
          </a:p>
          <a:p>
            <a:pPr lvl="0"/>
            <a:r>
              <a:rPr lang="nl-NL" sz="1400" dirty="0"/>
              <a:t>drs. K. Prantl, NVN</a:t>
            </a:r>
          </a:p>
          <a:p>
            <a:pPr lvl="0"/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0299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CD0924"/>
                </a:solidFill>
                <a:latin typeface="+mn-lt"/>
              </a:rPr>
              <a:t>Renal</a:t>
            </a:r>
            <a:r>
              <a:rPr lang="nl-NL" dirty="0">
                <a:solidFill>
                  <a:srgbClr val="CD0924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CD0924"/>
                </a:solidFill>
                <a:latin typeface="+mn-lt"/>
                <a:cs typeface="Arial" panose="020B0604020202020204" pitchFamily="34" charset="0"/>
              </a:rPr>
              <a:t>replacement</a:t>
            </a:r>
            <a:r>
              <a:rPr lang="nl-NL" dirty="0">
                <a:solidFill>
                  <a:srgbClr val="CD0924"/>
                </a:solidFill>
                <a:latin typeface="+mn-lt"/>
              </a:rPr>
              <a:t> </a:t>
            </a:r>
            <a:r>
              <a:rPr lang="nl-NL" dirty="0" err="1">
                <a:solidFill>
                  <a:srgbClr val="CD0924"/>
                </a:solidFill>
                <a:latin typeface="+mn-lt"/>
              </a:rPr>
              <a:t>therapy</a:t>
            </a:r>
            <a:r>
              <a:rPr lang="nl-NL" dirty="0">
                <a:solidFill>
                  <a:srgbClr val="CD0924"/>
                </a:solidFill>
                <a:latin typeface="+mn-lt"/>
              </a:rPr>
              <a:t> (RRT): </a:t>
            </a:r>
            <a:r>
              <a:rPr lang="nl-NL" dirty="0" smtClean="0">
                <a:solidFill>
                  <a:srgbClr val="CD0924"/>
                </a:solidFill>
                <a:latin typeface="+mn-lt"/>
              </a:rPr>
              <a:t>prevalentie - incidentie</a:t>
            </a:r>
            <a:endParaRPr lang="nl-NL" dirty="0">
              <a:solidFill>
                <a:srgbClr val="CD0924"/>
              </a:solidFill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" r="2010" b="1862"/>
          <a:stretch/>
        </p:blipFill>
        <p:spPr>
          <a:xfrm>
            <a:off x="913003" y="1087582"/>
            <a:ext cx="5065234" cy="3629892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923102"/>
              </p:ext>
            </p:extLst>
          </p:nvPr>
        </p:nvGraphicFramePr>
        <p:xfrm>
          <a:off x="6250204" y="1258564"/>
          <a:ext cx="2722418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0851">
                  <a:extLst>
                    <a:ext uri="{9D8B030D-6E8A-4147-A177-3AD203B41FA5}">
                      <a16:colId xmlns:a16="http://schemas.microsoft.com/office/drawing/2014/main" xmlns="" val="2088601922"/>
                    </a:ext>
                  </a:extLst>
                </a:gridCol>
                <a:gridCol w="881567">
                  <a:extLst>
                    <a:ext uri="{9D8B030D-6E8A-4147-A177-3AD203B41FA5}">
                      <a16:colId xmlns:a16="http://schemas.microsoft.com/office/drawing/2014/main" xmlns="" val="4035279532"/>
                    </a:ext>
                  </a:extLst>
                </a:gridCol>
              </a:tblGrid>
              <a:tr h="213494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Prevalentie </a:t>
                      </a:r>
                      <a:r>
                        <a:rPr lang="nl-NL" sz="1200" dirty="0"/>
                        <a:t>31-12-2017</a:t>
                      </a:r>
                      <a:endParaRPr lang="nl-N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1200" dirty="0">
                        <a:solidFill>
                          <a:srgbClr val="009CDD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102842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RRT </a:t>
                      </a:r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totaal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17531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9188275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Bevolking NL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17181084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682105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RRT </a:t>
                      </a:r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totaal </a:t>
                      </a:r>
                      <a:r>
                        <a:rPr lang="nl-NL" sz="1200" dirty="0" err="1">
                          <a:solidFill>
                            <a:schemeClr val="bg1"/>
                          </a:solidFill>
                        </a:rPr>
                        <a:t>ppm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1020.4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773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RRT: </a:t>
            </a:r>
            <a:r>
              <a:rPr lang="nl-NL" dirty="0" err="1"/>
              <a:t>sex</a:t>
            </a:r>
            <a:r>
              <a:rPr lang="nl-NL" dirty="0"/>
              <a:t> </a:t>
            </a:r>
            <a:r>
              <a:rPr lang="nl-NL" dirty="0" smtClean="0"/>
              <a:t>specific </a:t>
            </a:r>
            <a:r>
              <a:rPr lang="nl-NL" dirty="0" err="1" smtClean="0"/>
              <a:t>prevalence</a:t>
            </a:r>
            <a:r>
              <a:rPr lang="nl-NL" dirty="0" smtClean="0"/>
              <a:t> - </a:t>
            </a:r>
            <a:r>
              <a:rPr lang="nl-NL" dirty="0" err="1" smtClean="0"/>
              <a:t>incidence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3" y="1302864"/>
            <a:ext cx="4068599" cy="297793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3" y="1302865"/>
            <a:ext cx="4068599" cy="2977932"/>
          </a:xfrm>
          <a:prstGeom prst="rect">
            <a:avLst/>
          </a:prstGeom>
        </p:spPr>
      </p:pic>
      <p:pic>
        <p:nvPicPr>
          <p:cNvPr id="5" name="Afbeelding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643" y="4409171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ABE359-F2FD-405A-887C-45D87C77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Diabetes</a:t>
            </a:r>
          </a:p>
        </p:txBody>
      </p:sp>
      <p:pic>
        <p:nvPicPr>
          <p:cNvPr id="1026" name="Afbeelding 4" descr="image006">
            <a:extLst>
              <a:ext uri="{FF2B5EF4-FFF2-40B4-BE49-F238E27FC236}">
                <a16:creationId xmlns:a16="http://schemas.microsoft.com/office/drawing/2014/main" xmlns="" id="{07DF4C68-1B3F-4847-833D-EF5059DB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93" y="1020532"/>
            <a:ext cx="51149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55612CAE-0771-418F-9B31-2FC190B3DA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6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RRT </a:t>
            </a:r>
            <a:r>
              <a:rPr lang="nl-NL" dirty="0" smtClean="0"/>
              <a:t>prevalentie: dialyse </a:t>
            </a:r>
            <a:r>
              <a:rPr lang="nl-NL" dirty="0"/>
              <a:t>- </a:t>
            </a:r>
            <a:r>
              <a:rPr lang="nl-NL" dirty="0" smtClean="0"/>
              <a:t>transplantatie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4" y="1017988"/>
            <a:ext cx="5116372" cy="3744830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17357"/>
            <a:ext cx="1654810" cy="456565"/>
          </a:xfrm>
          <a:prstGeom prst="rect">
            <a:avLst/>
          </a:prstGeom>
        </p:spPr>
      </p:pic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95336"/>
              </p:ext>
            </p:extLst>
          </p:nvPr>
        </p:nvGraphicFramePr>
        <p:xfrm>
          <a:off x="6250204" y="1466722"/>
          <a:ext cx="2722418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0851">
                  <a:extLst>
                    <a:ext uri="{9D8B030D-6E8A-4147-A177-3AD203B41FA5}">
                      <a16:colId xmlns:a16="http://schemas.microsoft.com/office/drawing/2014/main" xmlns="" val="2088601922"/>
                    </a:ext>
                  </a:extLst>
                </a:gridCol>
                <a:gridCol w="881567">
                  <a:extLst>
                    <a:ext uri="{9D8B030D-6E8A-4147-A177-3AD203B41FA5}">
                      <a16:colId xmlns:a16="http://schemas.microsoft.com/office/drawing/2014/main" xmlns="" val="4035279532"/>
                    </a:ext>
                  </a:extLst>
                </a:gridCol>
              </a:tblGrid>
              <a:tr h="213494">
                <a:tc>
                  <a:txBody>
                    <a:bodyPr/>
                    <a:lstStyle/>
                    <a:p>
                      <a:r>
                        <a:rPr lang="nl-NL" sz="1200" dirty="0" err="1"/>
                        <a:t>Prevalence</a:t>
                      </a:r>
                      <a:r>
                        <a:rPr lang="nl-NL" sz="1200" dirty="0"/>
                        <a:t> 31-12-2017</a:t>
                      </a:r>
                      <a:endParaRPr lang="nl-N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nl-NL" sz="1200" dirty="0">
                        <a:solidFill>
                          <a:srgbClr val="009CDD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5102842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RRT </a:t>
                      </a:r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totaal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17531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9188275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Dialyse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6226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6934852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Niertransplantatie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11305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3681776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Bevolking NL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17181084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9682105"/>
                  </a:ext>
                </a:extLst>
              </a:tr>
              <a:tr h="213494">
                <a:tc>
                  <a:txBody>
                    <a:bodyPr/>
                    <a:lstStyle/>
                    <a:p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RRT </a:t>
                      </a:r>
                      <a:r>
                        <a:rPr lang="nl-NL" sz="1200" dirty="0" smtClean="0">
                          <a:solidFill>
                            <a:schemeClr val="bg1"/>
                          </a:solidFill>
                        </a:rPr>
                        <a:t>totaal </a:t>
                      </a:r>
                      <a:r>
                        <a:rPr lang="nl-NL" sz="1200" dirty="0" err="1">
                          <a:solidFill>
                            <a:schemeClr val="bg1"/>
                          </a:solidFill>
                        </a:rPr>
                        <a:t>ppm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>
                          <a:solidFill>
                            <a:schemeClr val="bg1"/>
                          </a:solidFill>
                        </a:rPr>
                        <a:t>1020.4</a:t>
                      </a:r>
                      <a:endParaRPr lang="nl-NL" sz="12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9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7736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0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5116" t="20259" r="8451" b="5943"/>
          <a:stretch/>
        </p:blipFill>
        <p:spPr>
          <a:xfrm>
            <a:off x="1197933" y="808267"/>
            <a:ext cx="6492949" cy="41578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ERA-EDTA: RRT </a:t>
            </a:r>
            <a:r>
              <a:rPr lang="nl-NL" dirty="0" err="1"/>
              <a:t>incidence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648071" y="2345443"/>
            <a:ext cx="361950" cy="4762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4704901" y="803729"/>
            <a:ext cx="2991293" cy="861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797206" y="3937325"/>
            <a:ext cx="1150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ERA-EDTA 2016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159" y="368955"/>
            <a:ext cx="2467252" cy="2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RRT: </a:t>
            </a:r>
            <a:r>
              <a:rPr lang="nl-NL" dirty="0" smtClean="0"/>
              <a:t>leeftijd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r="1585" b="2681"/>
          <a:stretch/>
        </p:blipFill>
        <p:spPr>
          <a:xfrm>
            <a:off x="1425425" y="879763"/>
            <a:ext cx="5840922" cy="4149956"/>
          </a:xfrm>
          <a:prstGeom prst="rect">
            <a:avLst/>
          </a:prstGeom>
        </p:spPr>
      </p:pic>
      <p:pic>
        <p:nvPicPr>
          <p:cNvPr id="4" name="Afbeelding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90" y="3729389"/>
            <a:ext cx="1654810" cy="4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FN POWERPOINT_def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NFN POWERPOINT_defv1.potx</Template>
  <TotalTime>484</TotalTime>
  <Words>317</Words>
  <Application>Microsoft Office PowerPoint</Application>
  <PresentationFormat>Diavoorstelling (16:9)</PresentationFormat>
  <Paragraphs>91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NFN POWERPOINT_defv1</vt:lpstr>
      <vt:lpstr>Sectie registratie en Jaarrapportage 2017 </vt:lpstr>
      <vt:lpstr>Inhoud</vt:lpstr>
      <vt:lpstr>Sectie Registratie</vt:lpstr>
      <vt:lpstr>Renal replacement therapy (RRT): prevalentie - incidentie</vt:lpstr>
      <vt:lpstr>RRT: sex specific prevalence - incidence</vt:lpstr>
      <vt:lpstr>Diabetes</vt:lpstr>
      <vt:lpstr>RRT prevalentie: dialyse - transplantatie</vt:lpstr>
      <vt:lpstr>ERA-EDTA: RRT incidence</vt:lpstr>
      <vt:lpstr>RRT: leeftijd</vt:lpstr>
      <vt:lpstr>Leeftijd per RRT</vt:lpstr>
      <vt:lpstr>Thuisdialyse</vt:lpstr>
      <vt:lpstr>Thuisdialyse: praktijkvariatie</vt:lpstr>
      <vt:lpstr>Intermediate measures: vascular access</vt:lpstr>
      <vt:lpstr>Mortality: hemodialysis and peritoneal dialysis</vt:lpstr>
      <vt:lpstr>Kidney transplantation</vt:lpstr>
      <vt:lpstr>ERA-EDTA: deceased donor kidney transplantation</vt:lpstr>
      <vt:lpstr>ERA-EDTA: living donor kidney transplantation</vt:lpstr>
      <vt:lpstr>Start RRT: preëmptieve niertransplantatie</vt:lpstr>
      <vt:lpstr>Jaarrapportage</vt:lpstr>
      <vt:lpstr>Activiteiten 2018 / 2019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Arnout  van der Heijden</dc:creator>
  <cp:lastModifiedBy>Frans van Ittersum</cp:lastModifiedBy>
  <cp:revision>85</cp:revision>
  <cp:lastPrinted>2018-12-06T16:49:47Z</cp:lastPrinted>
  <dcterms:created xsi:type="dcterms:W3CDTF">2016-03-18T13:11:23Z</dcterms:created>
  <dcterms:modified xsi:type="dcterms:W3CDTF">2018-12-12T20:32:52Z</dcterms:modified>
</cp:coreProperties>
</file>