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2" r:id="rId3"/>
    <p:sldId id="307" r:id="rId4"/>
    <p:sldId id="308" r:id="rId5"/>
    <p:sldId id="326" r:id="rId6"/>
    <p:sldId id="329" r:id="rId7"/>
    <p:sldId id="331" r:id="rId8"/>
    <p:sldId id="333" r:id="rId9"/>
    <p:sldId id="324" r:id="rId10"/>
    <p:sldId id="334" r:id="rId11"/>
    <p:sldId id="296" r:id="rId12"/>
    <p:sldId id="304" r:id="rId13"/>
    <p:sldId id="332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nnie van IJzerloo" initials="HvI" lastIdx="2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82"/>
    <a:srgbClr val="01B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39" autoAdjust="0"/>
  </p:normalViewPr>
  <p:slideViewPr>
    <p:cSldViewPr>
      <p:cViewPr varScale="1">
        <p:scale>
          <a:sx n="127" d="100"/>
          <a:sy n="127" d="100"/>
        </p:scale>
        <p:origin x="1210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B3FC7-638D-4545-828C-02A666FD448C}" type="datetimeFigureOut">
              <a:rPr lang="nl-NL" smtClean="0"/>
              <a:t>10-12-2018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B8494-970C-4800-9ABA-B1A40C644D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6817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764632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1B1E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7" name="Afbeelding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74720"/>
            <a:ext cx="1676400" cy="29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60648"/>
            <a:ext cx="1654810" cy="456565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7092280" y="836712"/>
            <a:ext cx="2051720" cy="144016"/>
          </a:xfrm>
          <a:prstGeom prst="rect">
            <a:avLst/>
          </a:prstGeom>
          <a:solidFill>
            <a:srgbClr val="01B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 userDrawn="1"/>
        </p:nvSpPr>
        <p:spPr>
          <a:xfrm>
            <a:off x="0" y="836712"/>
            <a:ext cx="7020272" cy="144016"/>
          </a:xfrm>
          <a:prstGeom prst="rect">
            <a:avLst/>
          </a:prstGeom>
          <a:solidFill>
            <a:srgbClr val="004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400" b="0">
                <a:solidFill>
                  <a:srgbClr val="004C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Titel presentatie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126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01B1EC"/>
              </a:buClr>
              <a:buSzPct val="85000"/>
              <a:buFont typeface="Arial" panose="020B0604020202020204" pitchFamily="34" charset="0"/>
              <a:buChar char="•"/>
              <a:defRPr sz="2800">
                <a:solidFill>
                  <a:srgbClr val="004C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B1EC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rgbClr val="004C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B1EC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rgbClr val="004C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B1EC"/>
              </a:buClr>
              <a:buSzPct val="85000"/>
              <a:buFont typeface="Arial" panose="020B0604020202020204" pitchFamily="34" charset="0"/>
              <a:buChar char="•"/>
              <a:defRPr sz="1800">
                <a:solidFill>
                  <a:srgbClr val="004C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B1EC"/>
              </a:buClr>
              <a:buSzPct val="85000"/>
              <a:buFont typeface="Arial" panose="020B0604020202020204" pitchFamily="34" charset="0"/>
              <a:buChar char="•"/>
              <a:defRPr sz="1800">
                <a:solidFill>
                  <a:srgbClr val="004C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7" name="Afbeelding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74720"/>
            <a:ext cx="1676400" cy="29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60648"/>
            <a:ext cx="1654810" cy="456565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7092280" y="836712"/>
            <a:ext cx="2051720" cy="144016"/>
          </a:xfrm>
          <a:prstGeom prst="rect">
            <a:avLst/>
          </a:prstGeom>
          <a:solidFill>
            <a:srgbClr val="01B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hoek 9"/>
          <p:cNvSpPr/>
          <p:nvPr userDrawn="1"/>
        </p:nvSpPr>
        <p:spPr>
          <a:xfrm>
            <a:off x="0" y="836712"/>
            <a:ext cx="7020272" cy="144016"/>
          </a:xfrm>
          <a:prstGeom prst="rect">
            <a:avLst/>
          </a:prstGeom>
          <a:solidFill>
            <a:srgbClr val="004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88640"/>
            <a:ext cx="6563072" cy="5620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B1EC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0198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74720"/>
            <a:ext cx="1676400" cy="29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60648"/>
            <a:ext cx="1654810" cy="456565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7092280" y="836712"/>
            <a:ext cx="2051720" cy="144016"/>
          </a:xfrm>
          <a:prstGeom prst="rect">
            <a:avLst/>
          </a:prstGeom>
          <a:solidFill>
            <a:srgbClr val="01B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0" y="836712"/>
            <a:ext cx="7020272" cy="144016"/>
          </a:xfrm>
          <a:prstGeom prst="rect">
            <a:avLst/>
          </a:prstGeom>
          <a:solidFill>
            <a:srgbClr val="004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62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004C8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4C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4C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4C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4C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4C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>
          <a:xfrm>
            <a:off x="658126" y="3284984"/>
            <a:ext cx="7918648" cy="1176536"/>
          </a:xfrm>
        </p:spPr>
        <p:txBody>
          <a:bodyPr>
            <a:normAutofit/>
          </a:bodyPr>
          <a:lstStyle/>
          <a:p>
            <a:r>
              <a:rPr lang="en-US" sz="2400" dirty="0"/>
              <a:t>Update </a:t>
            </a:r>
            <a:r>
              <a:rPr lang="en-US" sz="2400" dirty="0" err="1"/>
              <a:t>Papendal</a:t>
            </a:r>
            <a:r>
              <a:rPr lang="en-US" sz="2400" dirty="0"/>
              <a:t> 2018</a:t>
            </a:r>
            <a:endParaRPr lang="nl-NL" sz="2400" dirty="0">
              <a:solidFill>
                <a:srgbClr val="004C82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01B1EC"/>
                </a:solidFill>
              </a:rPr>
              <a:t>Herziening</a:t>
            </a:r>
            <a:r>
              <a:rPr lang="en-US" sz="3600" dirty="0" smtClean="0">
                <a:solidFill>
                  <a:srgbClr val="01B1EC"/>
                </a:solidFill>
              </a:rPr>
              <a:t> </a:t>
            </a:r>
            <a:r>
              <a:rPr lang="en-US" sz="3600" dirty="0" err="1" smtClean="0">
                <a:solidFill>
                  <a:srgbClr val="01B1EC"/>
                </a:solidFill>
              </a:rPr>
              <a:t>visitatie</a:t>
            </a:r>
            <a:r>
              <a:rPr lang="en-US" sz="3600" smtClean="0">
                <a:solidFill>
                  <a:srgbClr val="01B1EC"/>
                </a:solidFill>
              </a:rPr>
              <a:t> systematiek</a:t>
            </a:r>
            <a:r>
              <a:rPr lang="en-US" sz="3600" dirty="0" smtClean="0">
                <a:solidFill>
                  <a:srgbClr val="01B1EC"/>
                </a:solidFill>
              </a:rPr>
              <a:t/>
            </a:r>
            <a:br>
              <a:rPr lang="en-US" sz="3600" dirty="0" smtClean="0">
                <a:solidFill>
                  <a:srgbClr val="01B1EC"/>
                </a:solidFill>
              </a:rPr>
            </a:br>
            <a:r>
              <a:rPr lang="en-US" sz="3600" dirty="0">
                <a:solidFill>
                  <a:srgbClr val="01B1EC"/>
                </a:solidFill>
              </a:rPr>
              <a:t> </a:t>
            </a:r>
            <a:endParaRPr lang="nl-NL" sz="3600" dirty="0">
              <a:solidFill>
                <a:srgbClr val="01B1EC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725144"/>
            <a:ext cx="2376264" cy="168035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450" y="5066795"/>
            <a:ext cx="1566333" cy="83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6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176464"/>
          </a:xfrm>
        </p:spPr>
        <p:txBody>
          <a:bodyPr>
            <a:normAutofit/>
          </a:bodyPr>
          <a:lstStyle/>
          <a:p>
            <a:r>
              <a:rPr lang="nl-NL" dirty="0"/>
              <a:t>i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15645"/>
            <a:ext cx="6563072" cy="562074"/>
          </a:xfrm>
        </p:spPr>
        <p:txBody>
          <a:bodyPr/>
          <a:lstStyle/>
          <a:p>
            <a:r>
              <a:rPr lang="nl-NL" sz="2800" dirty="0" smtClean="0"/>
              <a:t>4.. Visiteren op uitkomst</a:t>
            </a:r>
            <a:r>
              <a:rPr lang="nl-NL" sz="2800" dirty="0"/>
              <a:t/>
            </a:r>
            <a:br>
              <a:rPr lang="nl-NL" sz="2800" dirty="0"/>
            </a:br>
            <a:r>
              <a:rPr lang="nl-NL" sz="2800" dirty="0"/>
              <a:t>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340768"/>
            <a:ext cx="4585572" cy="252028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539552" y="4653136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dirty="0"/>
              <a:t>Het gaat er niet om hoe je traint, het gaat er om of je de </a:t>
            </a:r>
            <a:r>
              <a:rPr lang="nl-NL" sz="2400" dirty="0" smtClean="0"/>
              <a:t>wedstrijd </a:t>
            </a:r>
            <a:r>
              <a:rPr lang="nl-NL" sz="2400" dirty="0"/>
              <a:t>wint!</a:t>
            </a:r>
          </a:p>
        </p:txBody>
      </p:sp>
    </p:spTree>
    <p:extLst>
      <p:ext uri="{BB962C8B-B14F-4D97-AF65-F5344CB8AC3E}">
        <p14:creationId xmlns:p14="http://schemas.microsoft.com/office/powerpoint/2010/main" val="312262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Welke mate van afwijking in negatieve zin verdient analyse/discussie?</a:t>
            </a:r>
          </a:p>
          <a:p>
            <a:r>
              <a:rPr lang="nl-NL" dirty="0"/>
              <a:t>L</a:t>
            </a:r>
            <a:r>
              <a:rPr lang="nl-NL" dirty="0" smtClean="0"/>
              <a:t>andelijk benchmark of internationale benchmark?</a:t>
            </a:r>
          </a:p>
          <a:p>
            <a:r>
              <a:rPr lang="nl-NL" dirty="0" smtClean="0"/>
              <a:t>Welke </a:t>
            </a:r>
            <a:r>
              <a:rPr lang="nl-NL" dirty="0"/>
              <a:t>mate van afwijking in </a:t>
            </a:r>
            <a:r>
              <a:rPr lang="nl-NL" dirty="0" smtClean="0"/>
              <a:t>positieve  </a:t>
            </a:r>
            <a:r>
              <a:rPr lang="nl-NL" dirty="0"/>
              <a:t>zin verdient </a:t>
            </a:r>
            <a:r>
              <a:rPr lang="nl-NL" dirty="0" smtClean="0"/>
              <a:t>beoordeling  als goed voorbeeld?</a:t>
            </a:r>
          </a:p>
          <a:p>
            <a:r>
              <a:rPr lang="nl-NL" dirty="0" smtClean="0"/>
              <a:t>Voor welke context factoren is niet  gecorrigeerd maar worden wel beschouwd als valide redenen voor afwijking?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 Visiteren op uitkomst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7537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Al dan niet vervroegd herhalingsbezoek</a:t>
            </a:r>
          </a:p>
          <a:p>
            <a:r>
              <a:rPr lang="nl-NL" dirty="0" smtClean="0"/>
              <a:t>Verbetermaatregelen </a:t>
            </a:r>
            <a:r>
              <a:rPr lang="nl-NL" dirty="0" err="1" smtClean="0"/>
              <a:t>nav</a:t>
            </a:r>
            <a:r>
              <a:rPr lang="nl-NL" dirty="0" smtClean="0"/>
              <a:t> visitatie </a:t>
            </a:r>
          </a:p>
          <a:p>
            <a:r>
              <a:rPr lang="nl-NL" dirty="0"/>
              <a:t>U</a:t>
            </a:r>
            <a:r>
              <a:rPr lang="nl-NL" dirty="0" smtClean="0"/>
              <a:t>itkomstmaten gaan publiceren nadat we bij visitatie meer ervaring hebben met verificatie/ interpretatie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7504" y="188640"/>
            <a:ext cx="7920880" cy="562074"/>
          </a:xfrm>
        </p:spPr>
        <p:txBody>
          <a:bodyPr/>
          <a:lstStyle/>
          <a:p>
            <a:r>
              <a:rPr lang="nl-NL" sz="2800" dirty="0" smtClean="0"/>
              <a:t>5. Transparantie visitatieresultaten: voorstel 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00927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nl-NL" dirty="0" smtClean="0"/>
              <a:t>Start pilot mee visiteren patiënten</a:t>
            </a:r>
            <a:endParaRPr lang="nl-NL" dirty="0"/>
          </a:p>
          <a:p>
            <a:pPr marL="514350" indent="-514350">
              <a:buFont typeface="+mj-lt"/>
              <a:buAutoNum type="arabicPeriod" startAt="6"/>
            </a:pPr>
            <a:r>
              <a:rPr lang="nl-NL" dirty="0" smtClean="0"/>
              <a:t>Zelfevaluatie </a:t>
            </a:r>
            <a:r>
              <a:rPr lang="nl-NL" dirty="0"/>
              <a:t>en verslaglegging </a:t>
            </a:r>
            <a:r>
              <a:rPr lang="nl-NL" dirty="0" smtClean="0"/>
              <a:t>herinrichten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nl-NL" dirty="0" smtClean="0"/>
              <a:t>Opzet visitatiesysteem transplantatiecentra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nl-NL" dirty="0" smtClean="0"/>
              <a:t>CNS G4 onderdeel visitatie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Agenda </a:t>
            </a:r>
            <a:r>
              <a:rPr lang="nl-NL" b="1" i="1" dirty="0" smtClean="0"/>
              <a:t>na</a:t>
            </a:r>
            <a:r>
              <a:rPr lang="nl-NL" dirty="0" smtClean="0"/>
              <a:t> NND 2019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458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Consensus bereiken voor alternatief HKZ certificering voor dialysecentra die onderdeel zijn van een ziekenhuis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Herziening visitatie stellingen 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Pilot mee visiteren patiënten voorbereiden 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Uitkomstmaten integreren in visitatie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Consensus over transparantie visitatieresultaten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Agenda </a:t>
            </a:r>
            <a:r>
              <a:rPr lang="nl-NL" b="1" i="1" dirty="0" smtClean="0"/>
              <a:t>voor</a:t>
            </a:r>
            <a:r>
              <a:rPr lang="nl-NL" dirty="0" smtClean="0"/>
              <a:t> NND 2019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330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38835" y="1700808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nl-NL" dirty="0"/>
              <a:t>Voor centra als onderdeel ziekenhuis met </a:t>
            </a:r>
            <a:r>
              <a:rPr lang="nl-NL" dirty="0" err="1"/>
              <a:t>ziekenhuisbrede</a:t>
            </a:r>
            <a:r>
              <a:rPr lang="nl-NL" dirty="0"/>
              <a:t> accreditatie specifieke HKZ certificatie niet </a:t>
            </a:r>
            <a:r>
              <a:rPr lang="nl-NL" dirty="0" smtClean="0"/>
              <a:t>meer verplicht </a:t>
            </a:r>
            <a:r>
              <a:rPr lang="nl-NL" dirty="0"/>
              <a:t>stellen maar vervangen door NIAZ /JCI  </a:t>
            </a:r>
            <a:r>
              <a:rPr lang="nl-NL" dirty="0" smtClean="0"/>
              <a:t>met </a:t>
            </a:r>
            <a:r>
              <a:rPr lang="nl-NL" dirty="0"/>
              <a:t>dialyse </a:t>
            </a:r>
            <a:r>
              <a:rPr lang="nl-NL" dirty="0" smtClean="0"/>
              <a:t>afdeling als hoog risico afdeling 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Voor zelfstandige dialysecentra aanhaken bij brede HKZ norm Zorg en Welzijn met specifieke dialyse voorwaarden (waaronder beloningssysteem</a:t>
            </a:r>
            <a:r>
              <a:rPr lang="nl-NL" dirty="0" smtClean="0"/>
              <a:t>)</a:t>
            </a:r>
          </a:p>
          <a:p>
            <a:endParaRPr lang="nl-NL" dirty="0"/>
          </a:p>
          <a:p>
            <a:r>
              <a:rPr lang="nl-NL" dirty="0" smtClean="0"/>
              <a:t>Erkenning van verplichte multidisciplinaire visitatiesysteem: delen over en weer van  uitkomsten van accreditatie/certificatie en visitatie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Voorstel</a:t>
            </a:r>
            <a:r>
              <a:rPr lang="en-US" dirty="0" smtClean="0"/>
              <a:t> </a:t>
            </a:r>
            <a:r>
              <a:rPr lang="en-US" dirty="0" err="1" smtClean="0"/>
              <a:t>alternatief</a:t>
            </a:r>
            <a:r>
              <a:rPr lang="en-US" dirty="0" smtClean="0"/>
              <a:t>  HKZ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745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nl-NL" dirty="0"/>
              <a:t>W</a:t>
            </a:r>
            <a:r>
              <a:rPr lang="nl-NL" dirty="0" smtClean="0"/>
              <a:t>elke onderwerpen kunnen beoordeeld worden door JCI/NIAZ/ISO/HKZ </a:t>
            </a:r>
          </a:p>
          <a:p>
            <a:pPr lvl="1"/>
            <a:r>
              <a:rPr lang="nl-NL" dirty="0" err="1" smtClean="0"/>
              <a:t>kwaliteits</a:t>
            </a:r>
            <a:r>
              <a:rPr lang="nl-NL" dirty="0" smtClean="0"/>
              <a:t> management systeem </a:t>
            </a:r>
          </a:p>
          <a:p>
            <a:pPr lvl="1"/>
            <a:r>
              <a:rPr lang="nl-NL" dirty="0" smtClean="0"/>
              <a:t>medicatie </a:t>
            </a:r>
            <a:r>
              <a:rPr lang="nl-NL" dirty="0"/>
              <a:t>veiligheid</a:t>
            </a:r>
          </a:p>
          <a:p>
            <a:pPr lvl="1"/>
            <a:r>
              <a:rPr lang="nl-NL" dirty="0"/>
              <a:t>infectiepreventie</a:t>
            </a:r>
          </a:p>
          <a:p>
            <a:pPr lvl="1"/>
            <a:r>
              <a:rPr lang="nl-NL" dirty="0"/>
              <a:t>techniek exclusief water en </a:t>
            </a:r>
            <a:r>
              <a:rPr lang="nl-NL" dirty="0" smtClean="0"/>
              <a:t>dialysemachines</a:t>
            </a:r>
            <a:r>
              <a:rPr lang="nl-NL" dirty="0"/>
              <a:t>, </a:t>
            </a:r>
            <a:r>
              <a:rPr lang="nl-NL" dirty="0" smtClean="0"/>
              <a:t>PD</a:t>
            </a:r>
          </a:p>
          <a:p>
            <a:pPr marL="457200" lvl="1" indent="0">
              <a:buNone/>
            </a:pPr>
            <a:endParaRPr lang="nl-NL" dirty="0" smtClean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D</a:t>
            </a:r>
            <a:r>
              <a:rPr lang="nl-NL" dirty="0" smtClean="0"/>
              <a:t>ialyse </a:t>
            </a:r>
            <a:r>
              <a:rPr lang="nl-NL" dirty="0"/>
              <a:t>centra  bij JCI/NIAZ/ISO als hoog risico afdeling beschouwd </a:t>
            </a:r>
          </a:p>
          <a:p>
            <a:pPr marL="514350" indent="-514350">
              <a:buFont typeface="+mj-lt"/>
              <a:buAutoNum type="arabicPeriod"/>
            </a:pPr>
            <a:endParaRPr lang="nl-NL" dirty="0" smtClean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PRI  centra </a:t>
            </a:r>
            <a:r>
              <a:rPr lang="nl-NL" dirty="0"/>
              <a:t>die ervaring hebben met de combinatie JCI/NIAZ/ISO  en </a:t>
            </a:r>
            <a:r>
              <a:rPr lang="nl-NL" dirty="0" smtClean="0"/>
              <a:t>HKZ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Rapporteer aan stakeholders en beroepsvereniging 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endParaRPr lang="nl-NL" dirty="0" smtClean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Formuleer voorstel alternatief HKZ 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Besluitvorming beroepsvereniging NND 2019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 van aanpak alternatief HKZ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809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Geen </a:t>
            </a:r>
            <a:r>
              <a:rPr lang="nl-NL" dirty="0" smtClean="0"/>
              <a:t>doublures</a:t>
            </a:r>
          </a:p>
          <a:p>
            <a:r>
              <a:rPr lang="nl-NL" dirty="0" smtClean="0"/>
              <a:t>Scope</a:t>
            </a:r>
          </a:p>
          <a:p>
            <a:r>
              <a:rPr lang="nl-NL" dirty="0" smtClean="0"/>
              <a:t>Detailniveau</a:t>
            </a:r>
            <a:endParaRPr lang="nl-NL" dirty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 smtClean="0"/>
              <a:t>2.Herziening normen: ontregel de zorg</a:t>
            </a:r>
            <a:endParaRPr lang="nl-NL" sz="2800" dirty="0"/>
          </a:p>
        </p:txBody>
      </p:sp>
      <p:pic>
        <p:nvPicPr>
          <p:cNvPr id="5" name="Afbeelding 4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717032"/>
            <a:ext cx="4836317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5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nl-NL" dirty="0" smtClean="0"/>
              <a:t>Leerklimaat: afkijken moet</a:t>
            </a:r>
          </a:p>
          <a:p>
            <a:pPr lvl="0"/>
            <a:endParaRPr lang="nl-NL" dirty="0" smtClean="0"/>
          </a:p>
          <a:p>
            <a:pPr lvl="0"/>
            <a:endParaRPr lang="nl-NL" dirty="0"/>
          </a:p>
          <a:p>
            <a:pPr lvl="0"/>
            <a:endParaRPr lang="nl-NL" dirty="0" smtClean="0"/>
          </a:p>
          <a:p>
            <a:pPr lvl="0"/>
            <a:endParaRPr lang="nl-NL" dirty="0"/>
          </a:p>
          <a:p>
            <a:pPr lvl="0"/>
            <a:endParaRPr lang="nl-NL" dirty="0" smtClean="0"/>
          </a:p>
          <a:p>
            <a:pPr lvl="0"/>
            <a:r>
              <a:rPr lang="nl-NL" dirty="0" smtClean="0"/>
              <a:t>Team klimaat</a:t>
            </a:r>
          </a:p>
          <a:p>
            <a:pPr lvl="0"/>
            <a:r>
              <a:rPr lang="nl-NL" dirty="0" smtClean="0"/>
              <a:t>Patiënten perspectief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Herziening normen: innovatie</a:t>
            </a:r>
            <a:endParaRPr lang="nl-NL" dirty="0"/>
          </a:p>
        </p:txBody>
      </p:sp>
      <p:pic>
        <p:nvPicPr>
          <p:cNvPr id="5" name="Afbeelding 4" descr="Schrijv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916833"/>
            <a:ext cx="331744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6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Stadia: 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Innovatie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Goed voorbeeld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Centra moeten het nastreven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Meer centra moeten voldoen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Alle  centra  moeten voldoen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Alle centra voldoen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Voorbeeld : “</a:t>
            </a:r>
            <a:r>
              <a:rPr lang="nl-NL" dirty="0" err="1" smtClean="0"/>
              <a:t>Nierteam</a:t>
            </a:r>
            <a:r>
              <a:rPr lang="nl-NL" dirty="0" smtClean="0"/>
              <a:t> aan huis”  tussen stadium 2 naar 3?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2</a:t>
            </a:r>
            <a:r>
              <a:rPr lang="nl-NL" sz="2800" dirty="0" smtClean="0"/>
              <a:t>.Herziening normen: evolutie</a:t>
            </a:r>
            <a:endParaRPr lang="nl-NL" sz="2800" dirty="0"/>
          </a:p>
        </p:txBody>
      </p:sp>
      <p:pic>
        <p:nvPicPr>
          <p:cNvPr id="4" name="Tijdelijke aanduiding voor inhoud 9"/>
          <p:cNvPicPr>
            <a:picLocks noChangeAspect="1"/>
          </p:cNvPicPr>
          <p:nvPr/>
        </p:nvPicPr>
        <p:blipFill>
          <a:blip r:embed="rId2"/>
          <a:srcRect l="-63659" r="-63659"/>
          <a:stretch>
            <a:fillRect/>
          </a:stretch>
        </p:blipFill>
        <p:spPr>
          <a:xfrm>
            <a:off x="1115616" y="1052736"/>
            <a:ext cx="1099783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1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Stellingen vervangen door randvoorwaarden, normen</a:t>
            </a:r>
          </a:p>
          <a:p>
            <a:endParaRPr lang="nl-NL" dirty="0"/>
          </a:p>
          <a:p>
            <a:r>
              <a:rPr lang="nl-NL" dirty="0"/>
              <a:t>Beoordeling van de norm vindt plaats op basis van een 3-5 </a:t>
            </a:r>
            <a:r>
              <a:rPr lang="nl-NL" dirty="0" err="1"/>
              <a:t>puntsschaal</a:t>
            </a:r>
            <a:r>
              <a:rPr lang="nl-NL" dirty="0"/>
              <a:t> </a:t>
            </a:r>
            <a:endParaRPr lang="nl-NL" dirty="0" smtClean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Herziening normen: advies FMS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4773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 smtClean="0"/>
              <a:t>Doel:</a:t>
            </a:r>
            <a:r>
              <a:rPr lang="nl-NL" dirty="0" smtClean="0"/>
              <a:t> visiteurs moeten meer leren kijken door de bril van de patiënt 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b="1" dirty="0" smtClean="0"/>
              <a:t>Randvoorwaarde</a:t>
            </a:r>
            <a:r>
              <a:rPr lang="nl-NL" dirty="0" smtClean="0"/>
              <a:t>: niet leiden tot verzwaring van de visitatielast, in plaats van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b="1" dirty="0" smtClean="0"/>
              <a:t>Tijdspad</a:t>
            </a:r>
            <a:endParaRPr lang="nl-NL" sz="2400" b="1" dirty="0" smtClean="0"/>
          </a:p>
          <a:p>
            <a:r>
              <a:rPr lang="nl-NL" sz="2400" dirty="0" smtClean="0"/>
              <a:t>Q4 2018 start voorbereiden</a:t>
            </a:r>
          </a:p>
          <a:p>
            <a:r>
              <a:rPr lang="nl-NL" sz="2400" dirty="0" smtClean="0"/>
              <a:t>Q3 Q4 2019 start pilot</a:t>
            </a:r>
          </a:p>
          <a:p>
            <a:r>
              <a:rPr lang="nl-NL" sz="2400" dirty="0" smtClean="0"/>
              <a:t>Q2 2020 evaluatie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Pilot mee visiteren patiënten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777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frovisi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frovisie_powerpoint.potm" id="{8F1C2649-5FDE-4867-83C7-F99646BDB670}" vid="{B044F66A-94DF-4A8D-B4AD-1B6960F205F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Nefrovisie_powerpoint</Template>
  <TotalTime>2175</TotalTime>
  <Words>390</Words>
  <Application>Microsoft Office PowerPoint</Application>
  <PresentationFormat>Diavoorstelling (4:3)</PresentationFormat>
  <Paragraphs>85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6" baseType="lpstr">
      <vt:lpstr>Arial</vt:lpstr>
      <vt:lpstr>Calibri</vt:lpstr>
      <vt:lpstr>Nefrovisie</vt:lpstr>
      <vt:lpstr>Herziening visitatie systematiek  </vt:lpstr>
      <vt:lpstr>Agenda voor NND 2019</vt:lpstr>
      <vt:lpstr>1. Voorstel alternatief  HKZ</vt:lpstr>
      <vt:lpstr>Plan van aanpak alternatief HKZ </vt:lpstr>
      <vt:lpstr>2.Herziening normen: ontregel de zorg</vt:lpstr>
      <vt:lpstr>2. Herziening normen: innovatie</vt:lpstr>
      <vt:lpstr>2.Herziening normen: evolutie</vt:lpstr>
      <vt:lpstr>2. Herziening normen: advies FMS</vt:lpstr>
      <vt:lpstr>3. Pilot mee visiteren patiënten</vt:lpstr>
      <vt:lpstr>4.. Visiteren op uitkomst  </vt:lpstr>
      <vt:lpstr>4. Visiteren op uitkomst</vt:lpstr>
      <vt:lpstr>5. Transparantie visitatieresultaten: voorstel </vt:lpstr>
      <vt:lpstr>Agenda na NND 2019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 van zaken Herziening visitatiesystematiek</dc:title>
  <dc:creator>Hennie van IJzerloo</dc:creator>
  <cp:lastModifiedBy>Hennie van IJzerloo</cp:lastModifiedBy>
  <cp:revision>63</cp:revision>
  <dcterms:created xsi:type="dcterms:W3CDTF">2018-03-25T09:35:26Z</dcterms:created>
  <dcterms:modified xsi:type="dcterms:W3CDTF">2018-12-10T11:16:01Z</dcterms:modified>
</cp:coreProperties>
</file>