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310" r:id="rId3"/>
    <p:sldId id="313" r:id="rId4"/>
    <p:sldId id="318" r:id="rId5"/>
    <p:sldId id="319" r:id="rId6"/>
    <p:sldId id="320" r:id="rId7"/>
    <p:sldId id="315" r:id="rId8"/>
    <p:sldId id="321" r:id="rId9"/>
    <p:sldId id="322" r:id="rId10"/>
    <p:sldId id="323" r:id="rId11"/>
    <p:sldId id="314"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1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713" autoAdjust="0"/>
  </p:normalViewPr>
  <p:slideViewPr>
    <p:cSldViewPr>
      <p:cViewPr varScale="1">
        <p:scale>
          <a:sx n="50" d="100"/>
          <a:sy n="50" d="100"/>
        </p:scale>
        <p:origin x="49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2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UMCFS072\NIERuser$\Z303028\Map1%20(version%201).xlsb"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30183727034119E-2"/>
          <c:y val="6.4254223359891185E-2"/>
          <c:w val="0.82789812610632973"/>
          <c:h val="0.84291421278082923"/>
        </c:manualLayout>
      </c:layout>
      <c:scatterChart>
        <c:scatterStyle val="lineMarker"/>
        <c:varyColors val="0"/>
        <c:ser>
          <c:idx val="0"/>
          <c:order val="0"/>
          <c:tx>
            <c:strRef>
              <c:f>Blad1!$A$7</c:f>
              <c:strCache>
                <c:ptCount val="1"/>
                <c:pt idx="0">
                  <c:v>percentage complicaties</c:v>
                </c:pt>
              </c:strCache>
            </c:strRef>
          </c:tx>
          <c:spPr>
            <a:ln w="28575">
              <a:noFill/>
            </a:ln>
          </c:spPr>
          <c:xVal>
            <c:numRef>
              <c:f>Blad1!$B$3:$N$3</c:f>
              <c:numCache>
                <c:formatCode>General</c:formatCode>
                <c:ptCount val="13"/>
                <c:pt idx="0">
                  <c:v>5</c:v>
                </c:pt>
                <c:pt idx="1">
                  <c:v>5</c:v>
                </c:pt>
                <c:pt idx="2">
                  <c:v>7</c:v>
                </c:pt>
                <c:pt idx="3">
                  <c:v>10</c:v>
                </c:pt>
                <c:pt idx="4">
                  <c:v>10</c:v>
                </c:pt>
                <c:pt idx="5">
                  <c:v>15</c:v>
                </c:pt>
                <c:pt idx="6">
                  <c:v>20</c:v>
                </c:pt>
                <c:pt idx="7">
                  <c:v>20</c:v>
                </c:pt>
                <c:pt idx="8">
                  <c:v>25</c:v>
                </c:pt>
                <c:pt idx="9">
                  <c:v>30</c:v>
                </c:pt>
                <c:pt idx="10">
                  <c:v>30</c:v>
                </c:pt>
                <c:pt idx="11">
                  <c:v>35</c:v>
                </c:pt>
                <c:pt idx="12">
                  <c:v>40</c:v>
                </c:pt>
              </c:numCache>
            </c:numRef>
          </c:xVal>
          <c:yVal>
            <c:numRef>
              <c:f>Blad1!$B$7:$N$7</c:f>
              <c:numCache>
                <c:formatCode>General</c:formatCode>
                <c:ptCount val="13"/>
                <c:pt idx="0">
                  <c:v>0.2</c:v>
                </c:pt>
                <c:pt idx="1">
                  <c:v>0.6</c:v>
                </c:pt>
                <c:pt idx="2">
                  <c:v>0.42857142857142855</c:v>
                </c:pt>
                <c:pt idx="3">
                  <c:v>0.4</c:v>
                </c:pt>
                <c:pt idx="4">
                  <c:v>0.5</c:v>
                </c:pt>
                <c:pt idx="5">
                  <c:v>0.33333333333333331</c:v>
                </c:pt>
                <c:pt idx="6">
                  <c:v>0.3</c:v>
                </c:pt>
                <c:pt idx="7">
                  <c:v>0.4</c:v>
                </c:pt>
                <c:pt idx="8">
                  <c:v>0.6</c:v>
                </c:pt>
                <c:pt idx="9">
                  <c:v>0.16666666666666666</c:v>
                </c:pt>
                <c:pt idx="10">
                  <c:v>0.26666666666666666</c:v>
                </c:pt>
                <c:pt idx="11">
                  <c:v>0.5714285714285714</c:v>
                </c:pt>
                <c:pt idx="12">
                  <c:v>0.15</c:v>
                </c:pt>
              </c:numCache>
            </c:numRef>
          </c:yVal>
          <c:smooth val="0"/>
          <c:extLst>
            <c:ext xmlns:c16="http://schemas.microsoft.com/office/drawing/2014/chart" uri="{C3380CC4-5D6E-409C-BE32-E72D297353CC}">
              <c16:uniqueId val="{00000000-C6F3-417C-ABFC-A859DEACFA78}"/>
            </c:ext>
          </c:extLst>
        </c:ser>
        <c:dLbls>
          <c:showLegendKey val="0"/>
          <c:showVal val="0"/>
          <c:showCatName val="0"/>
          <c:showSerName val="0"/>
          <c:showPercent val="0"/>
          <c:showBubbleSize val="0"/>
        </c:dLbls>
        <c:axId val="71026176"/>
        <c:axId val="71027712"/>
      </c:scatterChart>
      <c:valAx>
        <c:axId val="71026176"/>
        <c:scaling>
          <c:orientation val="minMax"/>
          <c:max val="40"/>
        </c:scaling>
        <c:delete val="0"/>
        <c:axPos val="b"/>
        <c:numFmt formatCode="General" sourceLinked="1"/>
        <c:majorTickMark val="out"/>
        <c:minorTickMark val="none"/>
        <c:tickLblPos val="nextTo"/>
        <c:txPr>
          <a:bodyPr/>
          <a:lstStyle/>
          <a:p>
            <a:pPr>
              <a:defRPr sz="1200" b="1"/>
            </a:pPr>
            <a:endParaRPr lang="nl-NL"/>
          </a:p>
        </c:txPr>
        <c:crossAx val="71027712"/>
        <c:crosses val="autoZero"/>
        <c:crossBetween val="midCat"/>
      </c:valAx>
      <c:valAx>
        <c:axId val="71027712"/>
        <c:scaling>
          <c:orientation val="minMax"/>
          <c:max val="1"/>
          <c:min val="0"/>
        </c:scaling>
        <c:delete val="0"/>
        <c:axPos val="l"/>
        <c:numFmt formatCode="0%" sourceLinked="0"/>
        <c:majorTickMark val="out"/>
        <c:minorTickMark val="none"/>
        <c:tickLblPos val="nextTo"/>
        <c:txPr>
          <a:bodyPr/>
          <a:lstStyle/>
          <a:p>
            <a:pPr>
              <a:defRPr sz="1200" b="1"/>
            </a:pPr>
            <a:endParaRPr lang="nl-NL"/>
          </a:p>
        </c:txPr>
        <c:crossAx val="71026176"/>
        <c:crosses val="autoZero"/>
        <c:crossBetween val="midCat"/>
        <c:majorUnit val="0.1"/>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D0D61E-4AF7-4ECF-8C13-2CDA819FEB35}" type="datetimeFigureOut">
              <a:rPr lang="nl-NL" smtClean="0"/>
              <a:pPr/>
              <a:t>12-12-2018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46D8AA-F12F-44C2-9091-27520C3E09C0}"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646D8AA-F12F-44C2-9091-27520C3E09C0}" type="slidenum">
              <a:rPr lang="nl-NL" smtClean="0"/>
              <a:pPr/>
              <a:t>2</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smtClean="0"/>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192247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smtClean="0"/>
              <a:t>Klik om de stijl te bewerken</a:t>
            </a:r>
            <a:endParaRPr lang="nl-NL" dirty="0"/>
          </a:p>
        </p:txBody>
      </p:sp>
    </p:spTree>
    <p:extLst>
      <p:ext uri="{BB962C8B-B14F-4D97-AF65-F5344CB8AC3E}">
        <p14:creationId xmlns:p14="http://schemas.microsoft.com/office/powerpoint/2010/main" val="2241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smtClean="0"/>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454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r>
              <a:rPr lang="nl-NL" smtClean="0"/>
              <a:t>&lt;datum&gt;</a:t>
            </a:r>
            <a:endParaRPr lang="nl-NL"/>
          </a:p>
        </p:txBody>
      </p:sp>
      <p:sp>
        <p:nvSpPr>
          <p:cNvPr id="5" name="Tijdelijke aanduiding voor voettekst 4"/>
          <p:cNvSpPr>
            <a:spLocks noGrp="1"/>
          </p:cNvSpPr>
          <p:nvPr>
            <p:ph type="ftr" sz="quarter" idx="11"/>
          </p:nvPr>
        </p:nvSpPr>
        <p:spPr/>
        <p:txBody>
          <a:bodyPr/>
          <a:lstStyle/>
          <a:p>
            <a:r>
              <a:rPr lang="nl-NL" smtClean="0"/>
              <a:t>&lt;Titel van de presentatie&gt;</a:t>
            </a:r>
            <a:endParaRPr lang="nl-NL"/>
          </a:p>
        </p:txBody>
      </p:sp>
      <p:sp>
        <p:nvSpPr>
          <p:cNvPr id="7"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78196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datum 2"/>
          <p:cNvSpPr>
            <a:spLocks noGrp="1"/>
          </p:cNvSpPr>
          <p:nvPr>
            <p:ph type="dt" sz="half" idx="10"/>
          </p:nvPr>
        </p:nvSpPr>
        <p:spPr/>
        <p:txBody>
          <a:bodyPr/>
          <a:lstStyle/>
          <a:p>
            <a:r>
              <a:rPr lang="nl-NL" smtClean="0"/>
              <a:t>&lt;datum&gt;</a:t>
            </a:r>
            <a:endParaRPr lang="nl-NL" dirty="0"/>
          </a:p>
        </p:txBody>
      </p:sp>
      <p:sp>
        <p:nvSpPr>
          <p:cNvPr id="4" name="Tijdelijke aanduiding voor voettekst 3"/>
          <p:cNvSpPr>
            <a:spLocks noGrp="1"/>
          </p:cNvSpPr>
          <p:nvPr>
            <p:ph type="ftr" sz="quarter" idx="11"/>
          </p:nvPr>
        </p:nvSpPr>
        <p:spPr/>
        <p:txBody>
          <a:bodyPr/>
          <a:lstStyle/>
          <a:p>
            <a:r>
              <a:rPr lang="nl-NL" smtClean="0"/>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smtClean="0"/>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Tree>
    <p:extLst>
      <p:ext uri="{BB962C8B-B14F-4D97-AF65-F5344CB8AC3E}">
        <p14:creationId xmlns:p14="http://schemas.microsoft.com/office/powerpoint/2010/main" val="80855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smtClean="0"/>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10145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smtClean="0"/>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4572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smtClean="0"/>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4733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smtClean="0"/>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9585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smtClean="0"/>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18303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22000" y="1004344"/>
            <a:ext cx="8100000" cy="533400"/>
          </a:xfrm>
          <a:prstGeom prst="rect">
            <a:avLst/>
          </a:prstGeom>
        </p:spPr>
        <p:txBody>
          <a:bodyPr vert="horz" lIns="0" tIns="0" rIns="0" bIns="0" rtlCol="0" anchor="ctr">
            <a:no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522000" y="1814635"/>
            <a:ext cx="8100000" cy="4125365"/>
          </a:xfrm>
          <a:prstGeom prst="rect">
            <a:avLst/>
          </a:prstGeom>
        </p:spPr>
        <p:txBody>
          <a:bodyPr vert="horz" lIns="0" tIns="0" rIns="0" bIns="0" rtlCol="0">
            <a:no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1494000" y="6414409"/>
            <a:ext cx="108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&lt;datum&gt;</a:t>
            </a:r>
            <a:endParaRPr lang="nl-NL" dirty="0"/>
          </a:p>
        </p:txBody>
      </p:sp>
      <p:sp>
        <p:nvSpPr>
          <p:cNvPr id="5" name="Tijdelijke aanduiding voor voettekst 4"/>
          <p:cNvSpPr>
            <a:spLocks noGrp="1"/>
          </p:cNvSpPr>
          <p:nvPr>
            <p:ph type="ftr" sz="quarter" idx="3"/>
          </p:nvPr>
        </p:nvSpPr>
        <p:spPr>
          <a:xfrm>
            <a:off x="2790000" y="6414409"/>
            <a:ext cx="396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&lt;Titel van de presentatie&gt;</a:t>
            </a:r>
            <a:endParaRPr lang="nl-NL" dirty="0"/>
          </a:p>
        </p:txBody>
      </p:sp>
      <p:sp>
        <p:nvSpPr>
          <p:cNvPr id="6"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
        <p:nvSpPr>
          <p:cNvPr id="7" name="Rechthoek 6"/>
          <p:cNvSpPr/>
          <p:nvPr/>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p:cNvSpPr/>
          <p:nvPr/>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9" name="Afbeelding 1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val="78101269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0" r:id="rId4"/>
    <p:sldLayoutId id="2147483652" r:id="rId5"/>
    <p:sldLayoutId id="2147483661" r:id="rId6"/>
    <p:sldLayoutId id="2147483662" r:id="rId7"/>
    <p:sldLayoutId id="2147483663" r:id="rId8"/>
    <p:sldLayoutId id="2147483664" r:id="rId9"/>
    <p:sldLayoutId id="2147483665" r:id="rId10"/>
  </p:sldLayoutIdLst>
  <p:hf sldNum="0" hdr="0" ftr="0" dt="0"/>
  <p:txStyles>
    <p:titleStyle>
      <a:lvl1pPr algn="l" defTabSz="914400" rtl="0" eaLnBrk="1" latinLnBrk="0" hangingPunct="1">
        <a:lnSpc>
          <a:spcPts val="4200"/>
        </a:lnSpc>
        <a:spcBef>
          <a:spcPct val="0"/>
        </a:spcBef>
        <a:buNone/>
        <a:defRPr sz="4000" b="1" kern="1200">
          <a:solidFill>
            <a:schemeClr val="tx2"/>
          </a:solidFill>
          <a:latin typeface="+mj-lt"/>
          <a:ea typeface="+mj-ea"/>
          <a:cs typeface="+mj-cs"/>
        </a:defRPr>
      </a:lvl1pPr>
    </p:titleStyle>
    <p:bodyStyle>
      <a:lvl1pPr marL="322263" indent="-322263"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1pPr>
      <a:lvl2pPr marL="647700" indent="-325438"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2pPr>
      <a:lvl3pPr marL="969963"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3pPr>
      <a:lvl4pPr marL="1293813" indent="-322263"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4pPr>
      <a:lvl5pPr marL="1619250"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0.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828044" y="1268760"/>
            <a:ext cx="7920420" cy="2880320"/>
          </a:xfrm>
          <a:prstGeom prst="rect">
            <a:avLst/>
          </a:prstGeom>
        </p:spPr>
        <p:txBody>
          <a:bodyPr vert="horz" lIns="0" tIns="0" rIns="0" bIns="0" rtlCol="0" anchor="ctr">
            <a:noAutofit/>
          </a:bodyPr>
          <a:lstStyle/>
          <a:p>
            <a:pPr marL="0" marR="0" lvl="0" indent="0" algn="l" defTabSz="914400" rtl="0" eaLnBrk="1" fontAlgn="auto" latinLnBrk="0" hangingPunct="1">
              <a:lnSpc>
                <a:spcPts val="4200"/>
              </a:lnSpc>
              <a:spcBef>
                <a:spcPct val="0"/>
              </a:spcBef>
              <a:spcAft>
                <a:spcPts val="0"/>
              </a:spcAft>
              <a:buClrTx/>
              <a:buSzTx/>
              <a:buFontTx/>
              <a:buNone/>
              <a:tabLst/>
              <a:defRPr/>
            </a:pPr>
            <a:r>
              <a:rPr kumimoji="0" lang="nl-NL" sz="4000" b="1" i="0" u="none" strike="noStrike" kern="1200" cap="none" spc="0" normalizeH="0" baseline="0" noProof="0" smtClean="0">
                <a:ln>
                  <a:noFill/>
                </a:ln>
                <a:solidFill>
                  <a:schemeClr val="accent1">
                    <a:lumMod val="75000"/>
                  </a:schemeClr>
                </a:solidFill>
                <a:effectLst/>
                <a:uLnTx/>
                <a:uFillTx/>
                <a:latin typeface="+mj-lt"/>
                <a:ea typeface="+mj-ea"/>
                <a:cs typeface="+mj-cs"/>
              </a:rPr>
              <a:t>Ontwikkelingen RLC</a:t>
            </a:r>
          </a:p>
          <a:p>
            <a:pPr marL="0" marR="0" lvl="0" indent="0" algn="l" defTabSz="914400" rtl="0" eaLnBrk="1" fontAlgn="auto" latinLnBrk="0" hangingPunct="1">
              <a:lnSpc>
                <a:spcPts val="4200"/>
              </a:lnSpc>
              <a:spcBef>
                <a:spcPct val="0"/>
              </a:spcBef>
              <a:spcAft>
                <a:spcPts val="0"/>
              </a:spcAft>
              <a:buClr>
                <a:schemeClr val="accent2">
                  <a:lumMod val="50000"/>
                </a:schemeClr>
              </a:buClr>
              <a:buSzTx/>
              <a:buFont typeface="Calibri" pitchFamily="34" charset="0"/>
              <a:buChar char="‒"/>
              <a:tabLst/>
              <a:defRPr/>
            </a:pPr>
            <a:r>
              <a:rPr lang="nl-NL" sz="3200" b="1" smtClean="0">
                <a:solidFill>
                  <a:schemeClr val="accent1">
                    <a:lumMod val="75000"/>
                  </a:schemeClr>
                </a:solidFill>
                <a:latin typeface="+mj-lt"/>
                <a:ea typeface="+mj-ea"/>
                <a:cs typeface="+mj-cs"/>
              </a:rPr>
              <a:t>voortgang (nieuwe) richtlijnen NfN</a:t>
            </a:r>
          </a:p>
          <a:p>
            <a:pPr marL="0" marR="0" lvl="0" indent="0" algn="l" defTabSz="914400" rtl="0" eaLnBrk="1" fontAlgn="auto" latinLnBrk="0" hangingPunct="1">
              <a:lnSpc>
                <a:spcPts val="4200"/>
              </a:lnSpc>
              <a:spcBef>
                <a:spcPct val="0"/>
              </a:spcBef>
              <a:spcAft>
                <a:spcPts val="0"/>
              </a:spcAft>
              <a:buClr>
                <a:schemeClr val="accent2">
                  <a:lumMod val="50000"/>
                </a:schemeClr>
              </a:buClr>
              <a:buSzTx/>
              <a:buFont typeface="Calibri" pitchFamily="34" charset="0"/>
              <a:buChar char="‒"/>
              <a:tabLst/>
              <a:defRPr/>
            </a:pPr>
            <a:r>
              <a:rPr lang="nl-NL" sz="3200" b="1" smtClean="0">
                <a:solidFill>
                  <a:schemeClr val="accent1">
                    <a:lumMod val="75000"/>
                  </a:schemeClr>
                </a:solidFill>
                <a:latin typeface="+mj-lt"/>
                <a:ea typeface="+mj-ea"/>
                <a:cs typeface="+mj-cs"/>
              </a:rPr>
              <a:t>volumenorm voor centraal veneuze catheter </a:t>
            </a:r>
            <a:endParaRPr lang="nl-NL" sz="3200" b="1" smtClean="0">
              <a:solidFill>
                <a:srgbClr val="FF0000"/>
              </a:solidFill>
              <a:latin typeface="+mj-lt"/>
              <a:ea typeface="+mj-ea"/>
              <a:cs typeface="+mj-cs"/>
            </a:endParaRPr>
          </a:p>
        </p:txBody>
      </p:sp>
      <p:sp>
        <p:nvSpPr>
          <p:cNvPr id="7" name="Tijdelijke aanduiding voor tekst 3"/>
          <p:cNvSpPr txBox="1">
            <a:spLocks/>
          </p:cNvSpPr>
          <p:nvPr/>
        </p:nvSpPr>
        <p:spPr>
          <a:xfrm>
            <a:off x="828044" y="4378176"/>
            <a:ext cx="5346157" cy="635000"/>
          </a:xfrm>
          <a:prstGeom prst="rect">
            <a:avLst/>
          </a:prstGeom>
        </p:spPr>
        <p:txBody>
          <a:bodyPr vert="horz" lIns="0" tIns="0" rIns="0" bIns="0" rtlCol="0">
            <a:noAutofit/>
          </a:bodyPr>
          <a:lstStyle/>
          <a:p>
            <a:pPr marL="0" marR="0" lvl="0" indent="0" algn="l" defTabSz="914400" rtl="0" eaLnBrk="1" fontAlgn="auto" latinLnBrk="0" hangingPunct="1">
              <a:lnSpc>
                <a:spcPts val="2500"/>
              </a:lnSpc>
              <a:spcBef>
                <a:spcPts val="0"/>
              </a:spcBef>
              <a:spcAft>
                <a:spcPts val="0"/>
              </a:spcAft>
              <a:buClr>
                <a:schemeClr val="tx2"/>
              </a:buClr>
              <a:buSzTx/>
              <a:buFont typeface="Arial" pitchFamily="34" charset="0"/>
              <a:buNone/>
              <a:tabLst/>
              <a:defRPr/>
            </a:pPr>
            <a:r>
              <a:rPr kumimoji="0" lang="nl-NL" sz="2000" b="1" i="0" u="none" strike="noStrike" kern="1200" cap="none" spc="0" normalizeH="0" baseline="0" noProof="0" smtClean="0">
                <a:ln>
                  <a:noFill/>
                </a:ln>
                <a:solidFill>
                  <a:schemeClr val="accent1">
                    <a:lumMod val="75000"/>
                  </a:schemeClr>
                </a:solidFill>
                <a:effectLst/>
                <a:uLnTx/>
                <a:uFillTx/>
                <a:latin typeface="+mn-lt"/>
                <a:ea typeface="+mn-ea"/>
                <a:cs typeface="+mn-cs"/>
              </a:rPr>
              <a:t>Henk van Hamersvelt</a:t>
            </a:r>
          </a:p>
          <a:p>
            <a:pPr marL="0" marR="0" lvl="0" indent="0" algn="l" defTabSz="914400" rtl="0" eaLnBrk="1" fontAlgn="auto" latinLnBrk="0" hangingPunct="1">
              <a:lnSpc>
                <a:spcPts val="2500"/>
              </a:lnSpc>
              <a:spcBef>
                <a:spcPts val="0"/>
              </a:spcBef>
              <a:spcAft>
                <a:spcPts val="0"/>
              </a:spcAft>
              <a:buClr>
                <a:schemeClr val="tx2"/>
              </a:buClr>
              <a:buSzTx/>
              <a:buFont typeface="Arial" pitchFamily="34" charset="0"/>
              <a:buNone/>
              <a:tabLst/>
              <a:defRPr/>
            </a:pPr>
            <a:r>
              <a:rPr lang="nl-NL" sz="2000" b="1" smtClean="0">
                <a:solidFill>
                  <a:schemeClr val="accent1">
                    <a:lumMod val="75000"/>
                  </a:schemeClr>
                </a:solidFill>
              </a:rPr>
              <a:t>V</a:t>
            </a:r>
            <a:r>
              <a:rPr kumimoji="0" lang="nl-NL" sz="2000" b="1" i="0" u="none" strike="noStrike" kern="1200" cap="none" spc="0" normalizeH="0" baseline="0" noProof="0" smtClean="0">
                <a:ln>
                  <a:noFill/>
                </a:ln>
                <a:solidFill>
                  <a:schemeClr val="accent1">
                    <a:lumMod val="75000"/>
                  </a:schemeClr>
                </a:solidFill>
                <a:effectLst/>
                <a:uLnTx/>
                <a:uFillTx/>
                <a:latin typeface="+mn-lt"/>
                <a:ea typeface="+mn-ea"/>
                <a:cs typeface="+mn-cs"/>
              </a:rPr>
              <a:t>oorzitter Richtlijnencommissie (RLC)</a:t>
            </a:r>
            <a:endParaRPr kumimoji="0" lang="nl-NL" sz="2000" b="1" i="0" u="none" strike="noStrike" kern="1200" cap="none" spc="0" normalizeH="0" baseline="0" noProof="0">
              <a:ln>
                <a:noFill/>
              </a:ln>
              <a:solidFill>
                <a:schemeClr val="accent1">
                  <a:lumMod val="75000"/>
                </a:schemeClr>
              </a:solidFill>
              <a:effectLst/>
              <a:uLnTx/>
              <a:uFillTx/>
              <a:latin typeface="+mn-lt"/>
              <a:ea typeface="+mn-ea"/>
              <a:cs typeface="+mn-cs"/>
            </a:endParaRPr>
          </a:p>
        </p:txBody>
      </p:sp>
      <p:pic>
        <p:nvPicPr>
          <p:cNvPr id="6"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87288"/>
            <a:ext cx="6984776" cy="533400"/>
          </a:xfrm>
        </p:spPr>
        <p:txBody>
          <a:bodyPr/>
          <a:lstStyle/>
          <a:p>
            <a:r>
              <a:rPr lang="nl-NL" sz="3200" smtClean="0"/>
              <a:t>Uitbreiding en geografische spreiding RLC</a:t>
            </a:r>
            <a:endParaRPr lang="nl-NL" sz="3200"/>
          </a:p>
        </p:txBody>
      </p:sp>
      <p:pic>
        <p:nvPicPr>
          <p:cNvPr id="5"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
        <p:nvSpPr>
          <p:cNvPr id="34" name="5-puntige ster 33"/>
          <p:cNvSpPr/>
          <p:nvPr/>
        </p:nvSpPr>
        <p:spPr>
          <a:xfrm>
            <a:off x="6062463" y="3501008"/>
            <a:ext cx="360040" cy="328811"/>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5-puntige ster 34"/>
          <p:cNvSpPr/>
          <p:nvPr/>
        </p:nvSpPr>
        <p:spPr>
          <a:xfrm>
            <a:off x="6062463" y="2708920"/>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Rechthoek 35"/>
          <p:cNvSpPr/>
          <p:nvPr/>
        </p:nvSpPr>
        <p:spPr>
          <a:xfrm>
            <a:off x="6562434" y="2708920"/>
            <a:ext cx="1949829" cy="369332"/>
          </a:xfrm>
          <a:prstGeom prst="rect">
            <a:avLst/>
          </a:prstGeom>
        </p:spPr>
        <p:txBody>
          <a:bodyPr wrap="none">
            <a:spAutoFit/>
          </a:bodyPr>
          <a:lstStyle/>
          <a:p>
            <a:r>
              <a:rPr lang="nl-NL" smtClean="0">
                <a:solidFill>
                  <a:schemeClr val="accent1">
                    <a:lumMod val="75000"/>
                  </a:schemeClr>
                </a:solidFill>
              </a:rPr>
              <a:t>Regionaal centrum</a:t>
            </a:r>
            <a:endParaRPr lang="nl-NL"/>
          </a:p>
        </p:txBody>
      </p:sp>
      <p:sp>
        <p:nvSpPr>
          <p:cNvPr id="37" name="Rechthoek 36"/>
          <p:cNvSpPr/>
          <p:nvPr/>
        </p:nvSpPr>
        <p:spPr>
          <a:xfrm>
            <a:off x="6566519" y="3501008"/>
            <a:ext cx="2109937" cy="369332"/>
          </a:xfrm>
          <a:prstGeom prst="rect">
            <a:avLst/>
          </a:prstGeom>
        </p:spPr>
        <p:txBody>
          <a:bodyPr wrap="none">
            <a:spAutoFit/>
          </a:bodyPr>
          <a:lstStyle/>
          <a:p>
            <a:r>
              <a:rPr lang="nl-NL" smtClean="0">
                <a:solidFill>
                  <a:schemeClr val="accent1">
                    <a:lumMod val="75000"/>
                  </a:schemeClr>
                </a:solidFill>
              </a:rPr>
              <a:t>Universitair centrum</a:t>
            </a:r>
            <a:endParaRPr lang="nl-NL"/>
          </a:p>
        </p:txBody>
      </p:sp>
      <p:grpSp>
        <p:nvGrpSpPr>
          <p:cNvPr id="41" name="Groep 40"/>
          <p:cNvGrpSpPr/>
          <p:nvPr/>
        </p:nvGrpSpPr>
        <p:grpSpPr>
          <a:xfrm>
            <a:off x="953244" y="692696"/>
            <a:ext cx="4914900" cy="6048672"/>
            <a:chOff x="953244" y="692696"/>
            <a:chExt cx="4914900" cy="6048672"/>
          </a:xfrm>
        </p:grpSpPr>
        <p:grpSp>
          <p:nvGrpSpPr>
            <p:cNvPr id="33" name="Groep 32"/>
            <p:cNvGrpSpPr/>
            <p:nvPr/>
          </p:nvGrpSpPr>
          <p:grpSpPr>
            <a:xfrm>
              <a:off x="953244" y="702518"/>
              <a:ext cx="4914900" cy="6038850"/>
              <a:chOff x="467544" y="702518"/>
              <a:chExt cx="4914900" cy="6038850"/>
            </a:xfrm>
          </p:grpSpPr>
          <p:pic>
            <p:nvPicPr>
              <p:cNvPr id="1027" name="Picture 3"/>
              <p:cNvPicPr>
                <a:picLocks noChangeAspect="1" noChangeArrowheads="1"/>
              </p:cNvPicPr>
              <p:nvPr/>
            </p:nvPicPr>
            <p:blipFill>
              <a:blip r:embed="rId3" cstate="print"/>
              <a:srcRect/>
              <a:stretch>
                <a:fillRect/>
              </a:stretch>
            </p:blipFill>
            <p:spPr bwMode="auto">
              <a:xfrm>
                <a:off x="467544" y="702518"/>
                <a:ext cx="4914900" cy="6038850"/>
              </a:xfrm>
              <a:prstGeom prst="rect">
                <a:avLst/>
              </a:prstGeom>
              <a:noFill/>
              <a:ln w="9525">
                <a:noFill/>
                <a:miter lim="800000"/>
                <a:headEnd/>
                <a:tailEnd/>
              </a:ln>
            </p:spPr>
          </p:pic>
          <p:sp>
            <p:nvSpPr>
              <p:cNvPr id="8" name="5-puntige ster 7"/>
              <p:cNvSpPr/>
              <p:nvPr/>
            </p:nvSpPr>
            <p:spPr>
              <a:xfrm>
                <a:off x="1619672" y="3645024"/>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5-puntige ster 8"/>
              <p:cNvSpPr/>
              <p:nvPr/>
            </p:nvSpPr>
            <p:spPr>
              <a:xfrm>
                <a:off x="1619672" y="4869160"/>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5-puntige ster 9"/>
              <p:cNvSpPr/>
              <p:nvPr/>
            </p:nvSpPr>
            <p:spPr>
              <a:xfrm>
                <a:off x="2843808" y="4437112"/>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5-puntige ster 10"/>
              <p:cNvSpPr/>
              <p:nvPr/>
            </p:nvSpPr>
            <p:spPr>
              <a:xfrm>
                <a:off x="2195736" y="2564904"/>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5-puntige ster 11"/>
              <p:cNvSpPr/>
              <p:nvPr/>
            </p:nvSpPr>
            <p:spPr>
              <a:xfrm>
                <a:off x="1763688" y="3933056"/>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5-puntige ster 12"/>
              <p:cNvSpPr/>
              <p:nvPr/>
            </p:nvSpPr>
            <p:spPr>
              <a:xfrm>
                <a:off x="2987824" y="5013176"/>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5-puntige ster 13"/>
              <p:cNvSpPr/>
              <p:nvPr/>
            </p:nvSpPr>
            <p:spPr>
              <a:xfrm>
                <a:off x="2771800" y="3068960"/>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5-puntige ster 19"/>
              <p:cNvSpPr/>
              <p:nvPr/>
            </p:nvSpPr>
            <p:spPr>
              <a:xfrm>
                <a:off x="3635896" y="4293096"/>
                <a:ext cx="360040" cy="328811"/>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5-puntige ster 21"/>
              <p:cNvSpPr/>
              <p:nvPr/>
            </p:nvSpPr>
            <p:spPr>
              <a:xfrm>
                <a:off x="4355976" y="1227981"/>
                <a:ext cx="432048" cy="400819"/>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2</a:t>
                </a:r>
                <a:endParaRPr lang="nl-NL"/>
              </a:p>
            </p:txBody>
          </p:sp>
          <p:sp>
            <p:nvSpPr>
              <p:cNvPr id="25" name="5-puntige ster 24"/>
              <p:cNvSpPr/>
              <p:nvPr/>
            </p:nvSpPr>
            <p:spPr>
              <a:xfrm>
                <a:off x="2771800" y="3356992"/>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5-puntige ster 25"/>
              <p:cNvSpPr/>
              <p:nvPr/>
            </p:nvSpPr>
            <p:spPr>
              <a:xfrm>
                <a:off x="3275856" y="3501008"/>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5-puntige ster 26"/>
              <p:cNvSpPr/>
              <p:nvPr/>
            </p:nvSpPr>
            <p:spPr>
              <a:xfrm>
                <a:off x="2051720" y="3284984"/>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5-puntige ster 27"/>
              <p:cNvSpPr/>
              <p:nvPr/>
            </p:nvSpPr>
            <p:spPr>
              <a:xfrm>
                <a:off x="2051720" y="4509120"/>
                <a:ext cx="360040" cy="32881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5-puntige ster 28"/>
              <p:cNvSpPr/>
              <p:nvPr/>
            </p:nvSpPr>
            <p:spPr>
              <a:xfrm>
                <a:off x="3347864" y="6165304"/>
                <a:ext cx="360040" cy="328811"/>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5-puntige ster 29"/>
              <p:cNvSpPr/>
              <p:nvPr/>
            </p:nvSpPr>
            <p:spPr>
              <a:xfrm>
                <a:off x="2339752" y="3140968"/>
                <a:ext cx="360040" cy="328811"/>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5-puntige ster 31"/>
              <p:cNvSpPr/>
              <p:nvPr/>
            </p:nvSpPr>
            <p:spPr>
              <a:xfrm>
                <a:off x="2555776" y="3501008"/>
                <a:ext cx="504056" cy="400819"/>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2</a:t>
                </a:r>
                <a:endParaRPr lang="nl-NL"/>
              </a:p>
            </p:txBody>
          </p:sp>
        </p:grpSp>
        <p:cxnSp>
          <p:nvCxnSpPr>
            <p:cNvPr id="39" name="Rechte verbindingslijn 38"/>
            <p:cNvCxnSpPr/>
            <p:nvPr/>
          </p:nvCxnSpPr>
          <p:spPr>
            <a:xfrm>
              <a:off x="971600" y="692696"/>
              <a:ext cx="0" cy="604867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ndertitel 2"/>
          <p:cNvSpPr>
            <a:spLocks noGrp="1"/>
          </p:cNvSpPr>
          <p:nvPr>
            <p:ph type="subTitle" idx="1"/>
          </p:nvPr>
        </p:nvSpPr>
        <p:spPr>
          <a:xfrm>
            <a:off x="522000" y="1196752"/>
            <a:ext cx="8370480" cy="5040560"/>
          </a:xfrm>
        </p:spPr>
        <p:txBody>
          <a:bodyPr/>
          <a:lstStyle/>
          <a:p>
            <a:pPr>
              <a:lnSpc>
                <a:spcPts val="3200"/>
              </a:lnSpc>
              <a:spcBef>
                <a:spcPts val="1800"/>
              </a:spcBef>
            </a:pPr>
            <a:r>
              <a:rPr lang="nl-NL" sz="2000" b="1" u="sng" smtClean="0">
                <a:solidFill>
                  <a:schemeClr val="accent1">
                    <a:lumMod val="75000"/>
                  </a:schemeClr>
                </a:solidFill>
              </a:rPr>
              <a:t>Uitwerking (werkgroep)</a:t>
            </a:r>
          </a:p>
          <a:p>
            <a:pPr>
              <a:lnSpc>
                <a:spcPts val="3200"/>
              </a:lnSpc>
              <a:buClr>
                <a:schemeClr val="accent1"/>
              </a:buClr>
              <a:buSzPct val="150000"/>
              <a:buFont typeface="Arial" pitchFamily="34" charset="0"/>
              <a:buChar char="•"/>
            </a:pPr>
            <a:r>
              <a:rPr lang="nl-NL" sz="2000" b="1" smtClean="0">
                <a:solidFill>
                  <a:schemeClr val="accent1">
                    <a:lumMod val="75000"/>
                  </a:schemeClr>
                </a:solidFill>
              </a:rPr>
              <a:t> </a:t>
            </a:r>
            <a:r>
              <a:rPr lang="nl-NL" sz="2000" smtClean="0">
                <a:solidFill>
                  <a:schemeClr val="accent1">
                    <a:lumMod val="75000"/>
                  </a:schemeClr>
                </a:solidFill>
              </a:rPr>
              <a:t>NfN: zwangerschap bij nierziekten (samen met NVOG)</a:t>
            </a:r>
          </a:p>
          <a:p>
            <a:pPr>
              <a:lnSpc>
                <a:spcPts val="3200"/>
              </a:lnSpc>
              <a:buClr>
                <a:schemeClr val="accent1"/>
              </a:buClr>
              <a:buSzPct val="150000"/>
              <a:buFont typeface="Arial" pitchFamily="34" charset="0"/>
              <a:buChar char="•"/>
            </a:pPr>
            <a:r>
              <a:rPr lang="nl-NL" sz="2000" smtClean="0">
                <a:solidFill>
                  <a:schemeClr val="accent1">
                    <a:lumMod val="75000"/>
                  </a:schemeClr>
                </a:solidFill>
              </a:rPr>
              <a:t> NIV: diabetische nefropathie (2 RLC leden)</a:t>
            </a:r>
          </a:p>
          <a:p>
            <a:pPr>
              <a:lnSpc>
                <a:spcPts val="3200"/>
              </a:lnSpc>
              <a:buClr>
                <a:schemeClr val="accent1"/>
              </a:buClr>
              <a:buSzPct val="150000"/>
              <a:buFont typeface="Arial" pitchFamily="34" charset="0"/>
              <a:buChar char="•"/>
            </a:pPr>
            <a:r>
              <a:rPr lang="nl-NL" sz="2000" smtClean="0">
                <a:solidFill>
                  <a:schemeClr val="accent1">
                    <a:lumMod val="75000"/>
                  </a:schemeClr>
                </a:solidFill>
              </a:rPr>
              <a:t> NIV: hypertensieve crise (1 RLC lid)</a:t>
            </a:r>
          </a:p>
          <a:p>
            <a:pPr>
              <a:lnSpc>
                <a:spcPts val="3200"/>
              </a:lnSpc>
              <a:spcBef>
                <a:spcPts val="1800"/>
              </a:spcBef>
            </a:pPr>
            <a:r>
              <a:rPr lang="nl-NL" sz="2000" b="1" u="sng" smtClean="0">
                <a:solidFill>
                  <a:schemeClr val="accent1">
                    <a:lumMod val="75000"/>
                  </a:schemeClr>
                </a:solidFill>
              </a:rPr>
              <a:t>Uitgangsvragen/invitational conference:</a:t>
            </a:r>
          </a:p>
          <a:p>
            <a:pPr>
              <a:lnSpc>
                <a:spcPts val="3200"/>
              </a:lnSpc>
              <a:buClr>
                <a:schemeClr val="accent1"/>
              </a:buClr>
              <a:buSzPct val="150000"/>
              <a:buFont typeface="Arial" pitchFamily="34" charset="0"/>
              <a:buChar char="•"/>
            </a:pPr>
            <a:r>
              <a:rPr lang="nl-NL" sz="2000" b="1" smtClean="0">
                <a:solidFill>
                  <a:schemeClr val="accent1">
                    <a:lumMod val="75000"/>
                  </a:schemeClr>
                </a:solidFill>
              </a:rPr>
              <a:t> </a:t>
            </a:r>
            <a:r>
              <a:rPr lang="nl-NL" sz="2000" smtClean="0">
                <a:solidFill>
                  <a:schemeClr val="accent1">
                    <a:lumMod val="75000"/>
                  </a:schemeClr>
                </a:solidFill>
              </a:rPr>
              <a:t>NfN: zorg bij eindstadium nierfalen (=module predialyse) als aanvulling op MDR chronische nierschade</a:t>
            </a:r>
          </a:p>
          <a:p>
            <a:pPr>
              <a:lnSpc>
                <a:spcPts val="3200"/>
              </a:lnSpc>
              <a:buClr>
                <a:schemeClr val="accent1"/>
              </a:buClr>
              <a:buSzPct val="150000"/>
              <a:buFont typeface="Arial" pitchFamily="34" charset="0"/>
              <a:buChar char="•"/>
            </a:pPr>
            <a:endParaRPr lang="nl-NL" sz="2000" b="1" smtClean="0">
              <a:solidFill>
                <a:schemeClr val="accent1">
                  <a:lumMod val="75000"/>
                </a:schemeClr>
              </a:solidFill>
            </a:endParaRPr>
          </a:p>
          <a:p>
            <a:pPr>
              <a:lnSpc>
                <a:spcPts val="3200"/>
              </a:lnSpc>
              <a:buClr>
                <a:schemeClr val="accent1"/>
              </a:buClr>
              <a:buSzPct val="150000"/>
            </a:pPr>
            <a:r>
              <a:rPr lang="nl-NL" sz="2000" b="1" u="sng" smtClean="0">
                <a:solidFill>
                  <a:schemeClr val="accent1">
                    <a:lumMod val="75000"/>
                  </a:schemeClr>
                </a:solidFill>
              </a:rPr>
              <a:t>Goedkeuring:</a:t>
            </a:r>
          </a:p>
          <a:p>
            <a:pPr>
              <a:lnSpc>
                <a:spcPts val="3200"/>
              </a:lnSpc>
              <a:buClr>
                <a:schemeClr val="accent1"/>
              </a:buClr>
              <a:buSzPct val="150000"/>
              <a:buFont typeface="Arial" pitchFamily="34" charset="0"/>
              <a:buChar char="•"/>
            </a:pPr>
            <a:r>
              <a:rPr lang="nl-NL" sz="2000" b="1" smtClean="0">
                <a:solidFill>
                  <a:schemeClr val="accent1">
                    <a:lumMod val="75000"/>
                  </a:schemeClr>
                </a:solidFill>
              </a:rPr>
              <a:t> </a:t>
            </a:r>
            <a:r>
              <a:rPr lang="nl-NL" sz="2000" smtClean="0">
                <a:solidFill>
                  <a:schemeClr val="accent1">
                    <a:lumMod val="75000"/>
                  </a:schemeClr>
                </a:solidFill>
              </a:rPr>
              <a:t>samen met Heelkunde: nieuwe richtlijn vaattoegang</a:t>
            </a:r>
          </a:p>
          <a:p>
            <a:pPr>
              <a:lnSpc>
                <a:spcPts val="3200"/>
              </a:lnSpc>
            </a:pPr>
            <a:endParaRPr lang="nl-NL" sz="2000" b="1" smtClean="0">
              <a:solidFill>
                <a:schemeClr val="accent1">
                  <a:lumMod val="75000"/>
                </a:schemeClr>
              </a:solidFill>
            </a:endParaRPr>
          </a:p>
          <a:p>
            <a:pPr>
              <a:lnSpc>
                <a:spcPts val="3200"/>
              </a:lnSpc>
            </a:pPr>
            <a:endParaRPr lang="nl-NL" sz="2000" b="1" u="sng" smtClean="0">
              <a:solidFill>
                <a:schemeClr val="accent1">
                  <a:lumMod val="75000"/>
                </a:schemeClr>
              </a:solidFill>
            </a:endParaRPr>
          </a:p>
          <a:p>
            <a:pPr>
              <a:lnSpc>
                <a:spcPts val="3200"/>
              </a:lnSpc>
              <a:buClr>
                <a:schemeClr val="accent1">
                  <a:lumMod val="75000"/>
                </a:schemeClr>
              </a:buClr>
              <a:buFont typeface="Arial" pitchFamily="34" charset="0"/>
              <a:buChar char="•"/>
            </a:pPr>
            <a:endParaRPr lang="nl-NL" sz="2000" smtClean="0">
              <a:solidFill>
                <a:schemeClr val="accent1">
                  <a:lumMod val="75000"/>
                </a:schemeClr>
              </a:solidFill>
            </a:endParaRPr>
          </a:p>
          <a:p>
            <a:pPr>
              <a:lnSpc>
                <a:spcPts val="3200"/>
              </a:lnSpc>
              <a:buClr>
                <a:schemeClr val="accent1">
                  <a:lumMod val="75000"/>
                </a:schemeClr>
              </a:buClr>
            </a:pPr>
            <a:endParaRPr lang="nl-NL" sz="2000" smtClean="0">
              <a:solidFill>
                <a:schemeClr val="accent1">
                  <a:lumMod val="75000"/>
                </a:schemeClr>
              </a:solidFill>
            </a:endParaRPr>
          </a:p>
          <a:p>
            <a:pPr>
              <a:lnSpc>
                <a:spcPts val="3200"/>
              </a:lnSpc>
            </a:pPr>
            <a:endParaRPr lang="nl-NL" sz="2000" smtClean="0">
              <a:solidFill>
                <a:schemeClr val="accent1">
                  <a:lumMod val="75000"/>
                </a:schemeClr>
              </a:solidFill>
            </a:endParaRPr>
          </a:p>
          <a:p>
            <a:pPr>
              <a:lnSpc>
                <a:spcPts val="3200"/>
              </a:lnSpc>
            </a:pPr>
            <a:endParaRPr lang="nl-NL" sz="2000" smtClean="0">
              <a:solidFill>
                <a:schemeClr val="accent1">
                  <a:lumMod val="75000"/>
                </a:schemeClr>
              </a:solidFill>
            </a:endParaRPr>
          </a:p>
          <a:p>
            <a:pPr>
              <a:lnSpc>
                <a:spcPts val="3200"/>
              </a:lnSpc>
            </a:pPr>
            <a:endParaRPr lang="nl-NL" sz="2000" smtClean="0">
              <a:solidFill>
                <a:schemeClr val="accent1">
                  <a:lumMod val="75000"/>
                </a:schemeClr>
              </a:solidFill>
            </a:endParaRPr>
          </a:p>
          <a:p>
            <a:pPr>
              <a:lnSpc>
                <a:spcPts val="3200"/>
              </a:lnSpc>
            </a:pPr>
            <a:endParaRPr lang="nl-NL" sz="2000" smtClean="0">
              <a:solidFill>
                <a:schemeClr val="accent1">
                  <a:lumMod val="75000"/>
                </a:schemeClr>
              </a:solidFill>
            </a:endParaRPr>
          </a:p>
          <a:p>
            <a:pPr>
              <a:lnSpc>
                <a:spcPts val="3200"/>
              </a:lnSpc>
              <a:buFont typeface="Arial" pitchFamily="34" charset="0"/>
              <a:buChar char="•"/>
            </a:pPr>
            <a:endParaRPr lang="nl-NL" sz="2000" smtClean="0">
              <a:solidFill>
                <a:schemeClr val="accent1">
                  <a:lumMod val="75000"/>
                </a:schemeClr>
              </a:solidFill>
            </a:endParaRPr>
          </a:p>
          <a:p>
            <a:pPr>
              <a:lnSpc>
                <a:spcPts val="3200"/>
              </a:lnSpc>
            </a:pPr>
            <a:endParaRPr lang="nl-NL" sz="2000" smtClean="0">
              <a:solidFill>
                <a:schemeClr val="accent1">
                  <a:lumMod val="75000"/>
                </a:schemeClr>
              </a:solidFill>
            </a:endParaRPr>
          </a:p>
        </p:txBody>
      </p:sp>
      <p:sp>
        <p:nvSpPr>
          <p:cNvPr id="6" name="Titel 1"/>
          <p:cNvSpPr>
            <a:spLocks noGrp="1"/>
          </p:cNvSpPr>
          <p:nvPr>
            <p:ph type="title"/>
          </p:nvPr>
        </p:nvSpPr>
        <p:spPr>
          <a:xfrm>
            <a:off x="522000" y="87288"/>
            <a:ext cx="8100000" cy="533400"/>
          </a:xfrm>
        </p:spPr>
        <p:txBody>
          <a:bodyPr/>
          <a:lstStyle/>
          <a:p>
            <a:r>
              <a:rPr lang="nl-NL" sz="3200" smtClean="0">
                <a:solidFill>
                  <a:schemeClr val="accent4">
                    <a:lumMod val="75000"/>
                  </a:schemeClr>
                </a:solidFill>
              </a:rPr>
              <a:t>Multidisciplinaire richtlijnen 2.0</a:t>
            </a:r>
            <a:endParaRPr lang="nl-NL" sz="3200">
              <a:solidFill>
                <a:schemeClr val="accent4">
                  <a:lumMod val="75000"/>
                </a:schemeClr>
              </a:solidFill>
            </a:endParaRPr>
          </a:p>
        </p:txBody>
      </p:sp>
      <p:pic>
        <p:nvPicPr>
          <p:cNvPr id="5" name="Picture 2"/>
          <p:cNvPicPr>
            <a:picLocks noChangeAspect="1" noChangeArrowheads="1"/>
          </p:cNvPicPr>
          <p:nvPr/>
        </p:nvPicPr>
        <p:blipFill>
          <a:blip r:embed="rId3" cstate="print"/>
          <a:srcRect/>
          <a:stretch>
            <a:fillRect/>
          </a:stretch>
        </p:blipFill>
        <p:spPr bwMode="auto">
          <a:xfrm>
            <a:off x="7452320" y="188640"/>
            <a:ext cx="1224136" cy="8282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22000" y="87288"/>
            <a:ext cx="8100000" cy="533400"/>
          </a:xfrm>
        </p:spPr>
        <p:txBody>
          <a:bodyPr/>
          <a:lstStyle/>
          <a:p>
            <a:r>
              <a:rPr lang="nl-NL" sz="3200" smtClean="0"/>
              <a:t>Nieuwe NfN richtlijnen in 2018</a:t>
            </a:r>
            <a:endParaRPr lang="nl-NL" sz="3200"/>
          </a:p>
        </p:txBody>
      </p:sp>
      <p:sp>
        <p:nvSpPr>
          <p:cNvPr id="4" name="Ondertitel 2"/>
          <p:cNvSpPr>
            <a:spLocks noGrp="1"/>
          </p:cNvSpPr>
          <p:nvPr>
            <p:ph type="subTitle" idx="1"/>
          </p:nvPr>
        </p:nvSpPr>
        <p:spPr>
          <a:xfrm>
            <a:off x="522000" y="980728"/>
            <a:ext cx="8514496" cy="5256584"/>
          </a:xfrm>
        </p:spPr>
        <p:txBody>
          <a:bodyPr/>
          <a:lstStyle/>
          <a:p>
            <a:pPr>
              <a:lnSpc>
                <a:spcPts val="2800"/>
              </a:lnSpc>
              <a:buClr>
                <a:schemeClr val="accent1">
                  <a:lumMod val="75000"/>
                </a:schemeClr>
              </a:buClr>
            </a:pPr>
            <a:r>
              <a:rPr lang="nl-NL" sz="2000" b="1" u="sng" smtClean="0">
                <a:solidFill>
                  <a:schemeClr val="accent1">
                    <a:lumMod val="75000"/>
                  </a:schemeClr>
                </a:solidFill>
              </a:rPr>
              <a:t>Richtlijnen gepubliceerd:</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ANCA vasculitis op basis van KDIGO/EULAR (samen met ARCH)</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Behandeling DM bij CKD op basis ERBP</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Monitoring membraanfunctie bij PD</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Handreiking genetisch onderzoek bij nierziekten </a:t>
            </a:r>
          </a:p>
          <a:p>
            <a:pPr>
              <a:lnSpc>
                <a:spcPts val="2800"/>
              </a:lnSpc>
              <a:spcBef>
                <a:spcPts val="1800"/>
              </a:spcBef>
              <a:buClr>
                <a:schemeClr val="accent1">
                  <a:lumMod val="75000"/>
                </a:schemeClr>
              </a:buClr>
            </a:pPr>
            <a:r>
              <a:rPr lang="nl-NL" sz="2000" b="1" u="sng" smtClean="0">
                <a:solidFill>
                  <a:schemeClr val="accent1">
                    <a:lumMod val="75000"/>
                  </a:schemeClr>
                </a:solidFill>
              </a:rPr>
              <a:t>Richtlijnen in conceptfase:</a:t>
            </a:r>
          </a:p>
          <a:p>
            <a:pPr>
              <a:lnSpc>
                <a:spcPts val="2800"/>
              </a:lnSpc>
              <a:buClr>
                <a:schemeClr val="accent1">
                  <a:lumMod val="75000"/>
                </a:schemeClr>
              </a:buClr>
              <a:buFont typeface="Arial" pitchFamily="34" charset="0"/>
              <a:buChar char="•"/>
            </a:pPr>
            <a:r>
              <a:rPr lang="nl-NL" sz="2000" smtClean="0">
                <a:solidFill>
                  <a:srgbClr val="FF0000"/>
                </a:solidFill>
              </a:rPr>
              <a:t> PD gerelateerde infecties (Wieneke Michels)</a:t>
            </a:r>
          </a:p>
          <a:p>
            <a:pPr>
              <a:lnSpc>
                <a:spcPts val="2800"/>
              </a:lnSpc>
              <a:spcBef>
                <a:spcPts val="1800"/>
              </a:spcBef>
              <a:buClr>
                <a:schemeClr val="accent1">
                  <a:lumMod val="75000"/>
                </a:schemeClr>
              </a:buClr>
            </a:pPr>
            <a:r>
              <a:rPr lang="nl-NL" sz="2000" b="1" u="sng" smtClean="0">
                <a:solidFill>
                  <a:schemeClr val="accent1">
                    <a:lumMod val="75000"/>
                  </a:schemeClr>
                </a:solidFill>
              </a:rPr>
              <a:t>Richtlijnen in revisie:</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Mineraal en botstofwisseling op basis nieuwe KDIGO</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Antitrombotisch beleid bij CKD en dialyse (aanvulling op MDR)</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Waterbehandeling voor HD en online HDF </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Richtlijn dialysestrategie op basis KDOQI 2015</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WIP richtlijn veilig werken bij hemodialyse</a:t>
            </a:r>
          </a:p>
          <a:p>
            <a:pPr>
              <a:lnSpc>
                <a:spcPts val="2800"/>
              </a:lnSpc>
              <a:buClr>
                <a:schemeClr val="accent1">
                  <a:lumMod val="75000"/>
                </a:schemeClr>
              </a:buClr>
              <a:buFont typeface="Arial" pitchFamily="34" charset="0"/>
              <a:buChar char="•"/>
            </a:pPr>
            <a:endParaRPr lang="nl-NL" sz="2000" smtClean="0">
              <a:solidFill>
                <a:schemeClr val="accent1">
                  <a:lumMod val="75000"/>
                </a:schemeClr>
              </a:solidFill>
            </a:endParaRPr>
          </a:p>
        </p:txBody>
      </p:sp>
      <p:pic>
        <p:nvPicPr>
          <p:cNvPr id="5"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ndertitel 2"/>
          <p:cNvSpPr>
            <a:spLocks noGrp="1"/>
          </p:cNvSpPr>
          <p:nvPr>
            <p:ph type="subTitle" idx="1"/>
          </p:nvPr>
        </p:nvSpPr>
        <p:spPr>
          <a:xfrm>
            <a:off x="522000" y="1196752"/>
            <a:ext cx="8514496" cy="4968552"/>
          </a:xfrm>
        </p:spPr>
        <p:txBody>
          <a:bodyPr/>
          <a:lstStyle/>
          <a:p>
            <a:pPr>
              <a:lnSpc>
                <a:spcPts val="2800"/>
              </a:lnSpc>
              <a:buClr>
                <a:schemeClr val="accent1">
                  <a:lumMod val="75000"/>
                </a:schemeClr>
              </a:buClr>
            </a:pPr>
            <a:r>
              <a:rPr lang="nl-NL" sz="2000" b="1" u="sng" smtClean="0">
                <a:solidFill>
                  <a:schemeClr val="accent1">
                    <a:lumMod val="75000"/>
                  </a:schemeClr>
                </a:solidFill>
              </a:rPr>
              <a:t>Vraag van PVC aan RLC:</a:t>
            </a:r>
          </a:p>
          <a:p>
            <a:pPr>
              <a:lnSpc>
                <a:spcPts val="2800"/>
              </a:lnSpc>
              <a:buClr>
                <a:schemeClr val="accent1">
                  <a:lumMod val="75000"/>
                </a:schemeClr>
              </a:buClr>
            </a:pPr>
            <a:r>
              <a:rPr lang="nl-NL" sz="2000" i="1" smtClean="0">
                <a:solidFill>
                  <a:schemeClr val="accent1">
                    <a:lumMod val="75000"/>
                  </a:schemeClr>
                </a:solidFill>
              </a:rPr>
              <a:t>Hoe veel CVC dient een nefroloog per jaar in te brengen om nog bekwaam beschouwd te kunnen worden </a:t>
            </a:r>
          </a:p>
          <a:p>
            <a:pPr>
              <a:lnSpc>
                <a:spcPts val="2800"/>
              </a:lnSpc>
              <a:buClr>
                <a:schemeClr val="accent1">
                  <a:lumMod val="75000"/>
                </a:schemeClr>
              </a:buClr>
            </a:pPr>
            <a:endParaRPr lang="nl-NL" sz="2000" b="1" u="sng" smtClean="0">
              <a:solidFill>
                <a:schemeClr val="accent1">
                  <a:lumMod val="75000"/>
                </a:schemeClr>
              </a:solidFill>
            </a:endParaRPr>
          </a:p>
          <a:p>
            <a:pPr>
              <a:lnSpc>
                <a:spcPts val="2800"/>
              </a:lnSpc>
              <a:buClr>
                <a:schemeClr val="accent1">
                  <a:lumMod val="75000"/>
                </a:schemeClr>
              </a:buClr>
            </a:pPr>
            <a:r>
              <a:rPr lang="nl-NL" sz="2000" b="1" u="sng" smtClean="0">
                <a:solidFill>
                  <a:schemeClr val="accent1">
                    <a:lumMod val="75000"/>
                  </a:schemeClr>
                </a:solidFill>
              </a:rPr>
              <a:t>Grote praktijkvariatie inbrengen CVC binnen RLC:</a:t>
            </a:r>
          </a:p>
          <a:p>
            <a:pPr>
              <a:lnSpc>
                <a:spcPts val="2800"/>
              </a:lnSpc>
              <a:buClr>
                <a:schemeClr val="accent1">
                  <a:lumMod val="75000"/>
                </a:schemeClr>
              </a:buClr>
              <a:buFont typeface="Arial" pitchFamily="34" charset="0"/>
              <a:buChar char="•"/>
            </a:pPr>
            <a:r>
              <a:rPr lang="nl-NL" sz="2000" smtClean="0">
                <a:solidFill>
                  <a:schemeClr val="tx1"/>
                </a:solidFill>
              </a:rPr>
              <a:t> </a:t>
            </a:r>
            <a:r>
              <a:rPr lang="nl-NL" sz="2000" smtClean="0">
                <a:solidFill>
                  <a:schemeClr val="accent1">
                    <a:lumMod val="75000"/>
                  </a:schemeClr>
                </a:solidFill>
              </a:rPr>
              <a:t>Alle nefrologen (3-4 per nefroloog/jaar)</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Alleen dedicated team 2-3 nefrologen (10-20 per nefroloog/jaar)</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Helemaal niet (uitbesteed aan radiologie, chirurgie of anesthesie)</a:t>
            </a:r>
          </a:p>
          <a:p>
            <a:pPr>
              <a:lnSpc>
                <a:spcPts val="2800"/>
              </a:lnSpc>
              <a:buClr>
                <a:schemeClr val="accent1">
                  <a:lumMod val="75000"/>
                </a:schemeClr>
              </a:buClr>
              <a:buFont typeface="Arial" pitchFamily="34" charset="0"/>
              <a:buChar char="•"/>
            </a:pPr>
            <a:endParaRPr lang="nl-NL" sz="2000" smtClean="0">
              <a:solidFill>
                <a:schemeClr val="tx1"/>
              </a:solidFill>
            </a:endParaRPr>
          </a:p>
          <a:p>
            <a:pPr>
              <a:lnSpc>
                <a:spcPts val="2800"/>
              </a:lnSpc>
              <a:buClr>
                <a:schemeClr val="accent1">
                  <a:lumMod val="75000"/>
                </a:schemeClr>
              </a:buClr>
            </a:pPr>
            <a:r>
              <a:rPr lang="nl-NL" sz="2000" b="1" u="sng" smtClean="0">
                <a:solidFill>
                  <a:schemeClr val="accent1">
                    <a:lumMod val="75000"/>
                  </a:schemeClr>
                </a:solidFill>
              </a:rPr>
              <a:t>Sterk verschillende visies van RLC leden:</a:t>
            </a:r>
          </a:p>
          <a:p>
            <a:pPr>
              <a:lnSpc>
                <a:spcPts val="2800"/>
              </a:lnSpc>
              <a:buClr>
                <a:schemeClr val="accent1">
                  <a:lumMod val="75000"/>
                </a:schemeClr>
              </a:buClr>
              <a:buFont typeface="Arial" pitchFamily="34" charset="0"/>
              <a:buChar char="•"/>
            </a:pPr>
            <a:r>
              <a:rPr lang="nl-NL" sz="2000" smtClean="0">
                <a:solidFill>
                  <a:schemeClr val="tx1"/>
                </a:solidFill>
              </a:rPr>
              <a:t> </a:t>
            </a:r>
            <a:r>
              <a:rPr lang="nl-NL" sz="2000" smtClean="0">
                <a:solidFill>
                  <a:schemeClr val="accent1">
                    <a:lumMod val="75000"/>
                  </a:schemeClr>
                </a:solidFill>
              </a:rPr>
              <a:t>Ervaren nefroloog beter dan radioloog/anesthesist. Houdt rekening met wensen patiënt. Gemakkelijker plannen. Geen volumenorm nodig</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Niet meer verdedigbaar om potentieel gevaarlijke invasieve procedure te laten verrichten door specialist met beperkte routine (3-4/jaar)</a:t>
            </a:r>
          </a:p>
        </p:txBody>
      </p:sp>
      <p:pic>
        <p:nvPicPr>
          <p:cNvPr id="5"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
        <p:nvSpPr>
          <p:cNvPr id="7" name="Titel 1"/>
          <p:cNvSpPr>
            <a:spLocks noGrp="1"/>
          </p:cNvSpPr>
          <p:nvPr>
            <p:ph type="title"/>
          </p:nvPr>
        </p:nvSpPr>
        <p:spPr>
          <a:xfrm>
            <a:off x="522000" y="87288"/>
            <a:ext cx="8100000" cy="533400"/>
          </a:xfrm>
        </p:spPr>
        <p:txBody>
          <a:bodyPr/>
          <a:lstStyle/>
          <a:p>
            <a:r>
              <a:rPr lang="nl-NL" sz="3200" smtClean="0"/>
              <a:t>Volumenorm voor inbrengen CVC</a:t>
            </a:r>
            <a:endParaRPr lang="nl-NL" sz="32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ndertitel 2"/>
          <p:cNvSpPr>
            <a:spLocks noGrp="1"/>
          </p:cNvSpPr>
          <p:nvPr>
            <p:ph type="subTitle" idx="1"/>
          </p:nvPr>
        </p:nvSpPr>
        <p:spPr>
          <a:xfrm>
            <a:off x="522000" y="1196752"/>
            <a:ext cx="8514496" cy="4968552"/>
          </a:xfrm>
        </p:spPr>
        <p:txBody>
          <a:bodyPr/>
          <a:lstStyle/>
          <a:p>
            <a:pPr>
              <a:lnSpc>
                <a:spcPts val="2800"/>
              </a:lnSpc>
              <a:buClr>
                <a:schemeClr val="accent1">
                  <a:lumMod val="75000"/>
                </a:schemeClr>
              </a:buClr>
            </a:pPr>
            <a:r>
              <a:rPr lang="nl-NL" sz="2000" b="1" u="sng" smtClean="0">
                <a:solidFill>
                  <a:schemeClr val="accent1">
                    <a:lumMod val="75000"/>
                  </a:schemeClr>
                </a:solidFill>
              </a:rPr>
              <a:t>“Persoonlijke” kwaliteitseisen voor inbrengen CVC:</a:t>
            </a:r>
          </a:p>
          <a:p>
            <a:pPr>
              <a:lnSpc>
                <a:spcPts val="2800"/>
              </a:lnSpc>
              <a:buClr>
                <a:schemeClr val="accent1">
                  <a:lumMod val="75000"/>
                </a:schemeClr>
              </a:buClr>
              <a:buFont typeface="Arial" pitchFamily="34" charset="0"/>
              <a:buChar char="•"/>
            </a:pPr>
            <a:r>
              <a:rPr lang="nl-NL" sz="2000" smtClean="0">
                <a:solidFill>
                  <a:schemeClr val="tx1"/>
                </a:solidFill>
              </a:rPr>
              <a:t> </a:t>
            </a:r>
            <a:r>
              <a:rPr lang="nl-NL" sz="2000" smtClean="0">
                <a:solidFill>
                  <a:schemeClr val="accent1">
                    <a:lumMod val="75000"/>
                  </a:schemeClr>
                </a:solidFill>
              </a:rPr>
              <a:t>Te allen tijde onder directe echocontrole (KHA-CARI 2012 level 1 evidence )</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Jugularis (en subclavia) altijd onder rtimebewaking</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Ook inbrengen onder antiplaatjes therapie (zo nodig desmopressine)</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Keuzemogelijkheid van getunnelde en ongetunnelde catheters </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Mogelijkheid om in te brengen onder sedatie (propofol) of narcose (in aansluiting aan andere procedures)</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Gebruik maken van SBE (simulation based education) ?</a:t>
            </a:r>
          </a:p>
          <a:p>
            <a:pPr>
              <a:lnSpc>
                <a:spcPts val="2800"/>
              </a:lnSpc>
              <a:buClr>
                <a:schemeClr val="accent1">
                  <a:lumMod val="75000"/>
                </a:schemeClr>
              </a:buClr>
              <a:buFont typeface="Arial" pitchFamily="34" charset="0"/>
              <a:buChar char="•"/>
            </a:pPr>
            <a:endParaRPr lang="nl-NL" sz="2000" smtClean="0">
              <a:solidFill>
                <a:schemeClr val="tx1"/>
              </a:solidFill>
            </a:endParaRPr>
          </a:p>
          <a:p>
            <a:pPr>
              <a:lnSpc>
                <a:spcPts val="2800"/>
              </a:lnSpc>
              <a:buClr>
                <a:schemeClr val="accent1">
                  <a:lumMod val="75000"/>
                </a:schemeClr>
              </a:buClr>
            </a:pPr>
            <a:r>
              <a:rPr lang="nl-NL" sz="2000" b="1" u="sng" smtClean="0">
                <a:solidFill>
                  <a:schemeClr val="accent1">
                    <a:lumMod val="75000"/>
                  </a:schemeClr>
                </a:solidFill>
              </a:rPr>
              <a:t>Voorkeurspositie CVC bij dialyse (in mindere mate voor andere indicaties):</a:t>
            </a:r>
          </a:p>
          <a:p>
            <a:pPr>
              <a:lnSpc>
                <a:spcPts val="2800"/>
              </a:lnSpc>
              <a:buClr>
                <a:schemeClr val="accent1">
                  <a:lumMod val="75000"/>
                </a:schemeClr>
              </a:buClr>
              <a:buFont typeface="Arial" pitchFamily="34" charset="0"/>
              <a:buChar char="•"/>
            </a:pPr>
            <a:r>
              <a:rPr lang="nl-NL" sz="2000" smtClean="0">
                <a:solidFill>
                  <a:schemeClr val="tx1"/>
                </a:solidFill>
              </a:rPr>
              <a:t> </a:t>
            </a:r>
            <a:r>
              <a:rPr lang="nl-NL" sz="2000" smtClean="0">
                <a:solidFill>
                  <a:schemeClr val="accent1">
                    <a:lumMod val="75000"/>
                  </a:schemeClr>
                </a:solidFill>
              </a:rPr>
              <a:t>Eerste keus vena jugularis interna rechts (ook bij shunt rechts)</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Bij vena jugularis links altijd onder doorlichting</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Alleen in acute situatie vena femoralis (verblijfsduur &lt; 7 dagen)</a:t>
            </a:r>
          </a:p>
          <a:p>
            <a:pPr>
              <a:lnSpc>
                <a:spcPts val="2800"/>
              </a:lnSpc>
              <a:buClr>
                <a:schemeClr val="accent1">
                  <a:lumMod val="75000"/>
                </a:schemeClr>
              </a:buClr>
              <a:buFont typeface="Arial" pitchFamily="34" charset="0"/>
              <a:buChar char="•"/>
            </a:pPr>
            <a:r>
              <a:rPr lang="nl-NL" sz="2000" smtClean="0">
                <a:solidFill>
                  <a:schemeClr val="accent1">
                    <a:lumMod val="75000"/>
                  </a:schemeClr>
                </a:solidFill>
              </a:rPr>
              <a:t> Vena subclavia alleen als jugularis beiderzijds niet doorgankelijk is</a:t>
            </a:r>
          </a:p>
          <a:p>
            <a:pPr>
              <a:lnSpc>
                <a:spcPts val="2800"/>
              </a:lnSpc>
              <a:buClr>
                <a:schemeClr val="accent1">
                  <a:lumMod val="75000"/>
                </a:schemeClr>
              </a:buClr>
            </a:pPr>
            <a:endParaRPr lang="nl-NL" sz="2000" smtClean="0">
              <a:solidFill>
                <a:schemeClr val="tx1"/>
              </a:solidFill>
            </a:endParaRPr>
          </a:p>
          <a:p>
            <a:pPr>
              <a:lnSpc>
                <a:spcPts val="2800"/>
              </a:lnSpc>
              <a:buClr>
                <a:schemeClr val="accent1">
                  <a:lumMod val="75000"/>
                </a:schemeClr>
              </a:buClr>
            </a:pPr>
            <a:endParaRPr lang="nl-NL" sz="2000" smtClean="0">
              <a:solidFill>
                <a:schemeClr val="tx1"/>
              </a:solidFill>
            </a:endParaRPr>
          </a:p>
        </p:txBody>
      </p:sp>
      <p:pic>
        <p:nvPicPr>
          <p:cNvPr id="5"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
        <p:nvSpPr>
          <p:cNvPr id="7" name="Titel 1"/>
          <p:cNvSpPr>
            <a:spLocks noGrp="1"/>
          </p:cNvSpPr>
          <p:nvPr>
            <p:ph type="title"/>
          </p:nvPr>
        </p:nvSpPr>
        <p:spPr>
          <a:xfrm>
            <a:off x="522000" y="87288"/>
            <a:ext cx="8100000" cy="533400"/>
          </a:xfrm>
        </p:spPr>
        <p:txBody>
          <a:bodyPr/>
          <a:lstStyle/>
          <a:p>
            <a:r>
              <a:rPr lang="nl-NL" sz="3200" smtClean="0"/>
              <a:t>Kwaliteitseisen voor inbrengen CVC</a:t>
            </a:r>
            <a:endParaRPr lang="nl-NL" sz="32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ndertitel 2"/>
          <p:cNvSpPr>
            <a:spLocks noGrp="1"/>
          </p:cNvSpPr>
          <p:nvPr>
            <p:ph type="subTitle" idx="1"/>
          </p:nvPr>
        </p:nvSpPr>
        <p:spPr>
          <a:xfrm>
            <a:off x="522000" y="1196752"/>
            <a:ext cx="8514496" cy="4968552"/>
          </a:xfrm>
        </p:spPr>
        <p:txBody>
          <a:bodyPr/>
          <a:lstStyle/>
          <a:p>
            <a:pPr>
              <a:lnSpc>
                <a:spcPts val="2800"/>
              </a:lnSpc>
              <a:buClr>
                <a:schemeClr val="accent1">
                  <a:lumMod val="75000"/>
                </a:schemeClr>
              </a:buClr>
            </a:pPr>
            <a:r>
              <a:rPr lang="nl-NL" sz="2000" b="1" u="sng" smtClean="0">
                <a:solidFill>
                  <a:schemeClr val="accent1">
                    <a:lumMod val="75000"/>
                  </a:schemeClr>
                </a:solidFill>
              </a:rPr>
              <a:t>Conclusie literatuuronderzoek (Anneke Jorna):</a:t>
            </a:r>
          </a:p>
          <a:p>
            <a:pPr>
              <a:lnSpc>
                <a:spcPts val="3200"/>
              </a:lnSpc>
              <a:buClrTx/>
              <a:buFont typeface="Arial" pitchFamily="34" charset="0"/>
              <a:buChar char="•"/>
            </a:pPr>
            <a:r>
              <a:rPr lang="nl-NL" sz="2000" smtClean="0">
                <a:solidFill>
                  <a:schemeClr val="tx1"/>
                </a:solidFill>
              </a:rPr>
              <a:t> </a:t>
            </a:r>
            <a:r>
              <a:rPr lang="nl-NL" sz="2000" smtClean="0">
                <a:solidFill>
                  <a:schemeClr val="accent1">
                    <a:lumMod val="75000"/>
                  </a:schemeClr>
                </a:solidFill>
              </a:rPr>
              <a:t>Richtlijnen en literatuuronderzoek geven géén uitsluitsel over aantal CVC dat arts moet inbrengen om vaardigheid te hebben en te houden en de kans op een succesvolle plaatsing optimaal te laten zijn. </a:t>
            </a:r>
          </a:p>
          <a:p>
            <a:pPr>
              <a:lnSpc>
                <a:spcPts val="3200"/>
              </a:lnSpc>
              <a:buClrTx/>
              <a:buFont typeface="Arial" pitchFamily="34" charset="0"/>
              <a:buChar char="•"/>
            </a:pPr>
            <a:r>
              <a:rPr lang="nl-NL" sz="2000" smtClean="0">
                <a:solidFill>
                  <a:schemeClr val="accent1">
                    <a:lumMod val="75000"/>
                  </a:schemeClr>
                </a:solidFill>
              </a:rPr>
              <a:t> Het jaarlijkse minimale aantal CVC dat nodig is om expertise op peil te houden zal kleiner zijn naarmate de ervaring van een specialist groter is.</a:t>
            </a:r>
          </a:p>
          <a:p>
            <a:pPr>
              <a:lnSpc>
                <a:spcPts val="3200"/>
              </a:lnSpc>
              <a:buClrTx/>
              <a:buFont typeface="Arial" pitchFamily="34" charset="0"/>
              <a:buChar char="•"/>
            </a:pPr>
            <a:r>
              <a:rPr lang="nl-NL" sz="2000" smtClean="0">
                <a:solidFill>
                  <a:schemeClr val="accent1">
                    <a:lumMod val="75000"/>
                  </a:schemeClr>
                </a:solidFill>
              </a:rPr>
              <a:t> Iedere specialist, die CVC inbrengt dient zelf aantal complicaties bij te ho</a:t>
            </a:r>
            <a:r>
              <a:rPr lang="nl-NL" sz="2000" smtClean="0">
                <a:solidFill>
                  <a:schemeClr val="tx1"/>
                </a:solidFill>
              </a:rPr>
              <a:t>uden</a:t>
            </a:r>
          </a:p>
          <a:p>
            <a:pPr>
              <a:lnSpc>
                <a:spcPts val="2800"/>
              </a:lnSpc>
              <a:buClr>
                <a:schemeClr val="accent1">
                  <a:lumMod val="75000"/>
                </a:schemeClr>
              </a:buClr>
            </a:pPr>
            <a:endParaRPr lang="nl-NL" sz="2000" b="1" u="sng" smtClean="0">
              <a:solidFill>
                <a:schemeClr val="accent1">
                  <a:lumMod val="75000"/>
                </a:schemeClr>
              </a:solidFill>
            </a:endParaRPr>
          </a:p>
          <a:p>
            <a:pPr>
              <a:lnSpc>
                <a:spcPts val="2800"/>
              </a:lnSpc>
              <a:buClr>
                <a:schemeClr val="accent1">
                  <a:lumMod val="75000"/>
                </a:schemeClr>
              </a:buClr>
            </a:pPr>
            <a:r>
              <a:rPr lang="nl-NL" sz="2000" b="1" u="sng" smtClean="0">
                <a:solidFill>
                  <a:schemeClr val="accent1">
                    <a:lumMod val="75000"/>
                  </a:schemeClr>
                </a:solidFill>
              </a:rPr>
              <a:t>Volumenorm bij andere specialismen:</a:t>
            </a:r>
          </a:p>
          <a:p>
            <a:pPr>
              <a:lnSpc>
                <a:spcPts val="2800"/>
              </a:lnSpc>
              <a:buClr>
                <a:schemeClr val="accent1">
                  <a:lumMod val="75000"/>
                </a:schemeClr>
              </a:buClr>
              <a:buFont typeface="Arial" pitchFamily="34" charset="0"/>
              <a:buChar char="•"/>
            </a:pPr>
            <a:r>
              <a:rPr lang="nl-NL" sz="2000" smtClean="0">
                <a:solidFill>
                  <a:schemeClr val="accent1">
                    <a:lumMod val="50000"/>
                  </a:schemeClr>
                </a:solidFill>
              </a:rPr>
              <a:t> Inspectie (2012) vindt voor hoogcomplexe operaties zoals AAA een aantal van 20 behandelingen per jaar per behandelteam in alle gevallen minimaal noodzakelijk.</a:t>
            </a:r>
            <a:endParaRPr lang="nl-NL" sz="2000" b="1" u="sng" smtClean="0">
              <a:solidFill>
                <a:schemeClr val="accent1">
                  <a:lumMod val="50000"/>
                </a:schemeClr>
              </a:solidFill>
            </a:endParaRPr>
          </a:p>
        </p:txBody>
      </p:sp>
      <p:pic>
        <p:nvPicPr>
          <p:cNvPr id="5"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
        <p:nvSpPr>
          <p:cNvPr id="7" name="Titel 1"/>
          <p:cNvSpPr>
            <a:spLocks noGrp="1"/>
          </p:cNvSpPr>
          <p:nvPr>
            <p:ph type="title"/>
          </p:nvPr>
        </p:nvSpPr>
        <p:spPr>
          <a:xfrm>
            <a:off x="522000" y="87288"/>
            <a:ext cx="8100000" cy="533400"/>
          </a:xfrm>
        </p:spPr>
        <p:txBody>
          <a:bodyPr/>
          <a:lstStyle/>
          <a:p>
            <a:r>
              <a:rPr lang="nl-NL" sz="3200" smtClean="0"/>
              <a:t>Volumenorm voor inbrengen CVC</a:t>
            </a:r>
            <a:endParaRPr lang="nl-NL" sz="32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
        <p:nvSpPr>
          <p:cNvPr id="7" name="Titel 1"/>
          <p:cNvSpPr txBox="1">
            <a:spLocks/>
          </p:cNvSpPr>
          <p:nvPr/>
        </p:nvSpPr>
        <p:spPr>
          <a:xfrm>
            <a:off x="522000" y="87288"/>
            <a:ext cx="8100000" cy="533400"/>
          </a:xfrm>
          <a:prstGeom prst="rect">
            <a:avLst/>
          </a:prstGeom>
        </p:spPr>
        <p:txBody>
          <a:bodyPr vert="horz" lIns="0" tIns="0" rIns="0" bIns="0" rtlCol="0" anchor="ctr">
            <a:noAutofit/>
          </a:bodyPr>
          <a:lstStyle/>
          <a:p>
            <a:pPr marL="0" marR="0" lvl="0" indent="0" algn="l" defTabSz="914400" rtl="0" eaLnBrk="1" fontAlgn="auto" latinLnBrk="0" hangingPunct="1">
              <a:lnSpc>
                <a:spcPts val="4200"/>
              </a:lnSpc>
              <a:spcBef>
                <a:spcPct val="0"/>
              </a:spcBef>
              <a:spcAft>
                <a:spcPts val="0"/>
              </a:spcAft>
              <a:buClrTx/>
              <a:buSzTx/>
              <a:buFontTx/>
              <a:buNone/>
              <a:tabLst/>
              <a:defRPr/>
            </a:pPr>
            <a:r>
              <a:rPr kumimoji="0" lang="nl-NL" sz="3200" b="1" i="0" u="none" strike="noStrike" kern="1200" cap="none" spc="0" normalizeH="0" baseline="0" noProof="0" smtClean="0">
                <a:ln>
                  <a:noFill/>
                </a:ln>
                <a:solidFill>
                  <a:schemeClr val="tx2"/>
                </a:solidFill>
                <a:effectLst/>
                <a:uLnTx/>
                <a:uFillTx/>
                <a:latin typeface="+mj-lt"/>
                <a:ea typeface="+mj-ea"/>
                <a:cs typeface="+mj-cs"/>
              </a:rPr>
              <a:t>Low volume</a:t>
            </a:r>
            <a:r>
              <a:rPr kumimoji="0" lang="nl-NL" sz="3200" b="1" i="0" u="none" strike="noStrike" kern="1200" cap="none" spc="0" normalizeH="0" noProof="0" smtClean="0">
                <a:ln>
                  <a:noFill/>
                </a:ln>
                <a:solidFill>
                  <a:schemeClr val="tx2"/>
                </a:solidFill>
                <a:effectLst/>
                <a:uLnTx/>
                <a:uFillTx/>
                <a:latin typeface="+mj-lt"/>
                <a:ea typeface="+mj-ea"/>
                <a:cs typeface="+mj-cs"/>
              </a:rPr>
              <a:t> is a licence to kill</a:t>
            </a:r>
            <a:endParaRPr kumimoji="0" lang="nl-NL" sz="3200" b="1" i="0" u="none" strike="noStrike" kern="1200" cap="none" spc="0" normalizeH="0" baseline="0" noProof="0">
              <a:ln>
                <a:noFill/>
              </a:ln>
              <a:solidFill>
                <a:schemeClr val="tx2"/>
              </a:solidFill>
              <a:effectLst/>
              <a:uLnTx/>
              <a:uFillTx/>
              <a:latin typeface="+mj-lt"/>
              <a:ea typeface="+mj-ea"/>
              <a:cs typeface="+mj-cs"/>
            </a:endParaRPr>
          </a:p>
        </p:txBody>
      </p:sp>
      <p:pic>
        <p:nvPicPr>
          <p:cNvPr id="1026" name="Picture 2"/>
          <p:cNvPicPr>
            <a:picLocks noChangeAspect="1" noChangeArrowheads="1"/>
          </p:cNvPicPr>
          <p:nvPr/>
        </p:nvPicPr>
        <p:blipFill>
          <a:blip r:embed="rId3" cstate="print"/>
          <a:srcRect/>
          <a:stretch>
            <a:fillRect/>
          </a:stretch>
        </p:blipFill>
        <p:spPr bwMode="auto">
          <a:xfrm>
            <a:off x="2460699" y="1533827"/>
            <a:ext cx="3983509" cy="405541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
        <p:nvSpPr>
          <p:cNvPr id="3" name="Titel 1"/>
          <p:cNvSpPr>
            <a:spLocks noGrp="1"/>
          </p:cNvSpPr>
          <p:nvPr>
            <p:ph type="title"/>
          </p:nvPr>
        </p:nvSpPr>
        <p:spPr>
          <a:xfrm>
            <a:off x="522000" y="87288"/>
            <a:ext cx="8100000" cy="533400"/>
          </a:xfrm>
        </p:spPr>
        <p:txBody>
          <a:bodyPr/>
          <a:lstStyle/>
          <a:p>
            <a:r>
              <a:rPr lang="nl-NL" sz="3200" smtClean="0"/>
              <a:t>Low volume is licence to kill</a:t>
            </a:r>
            <a:endParaRPr lang="nl-NL" sz="3200"/>
          </a:p>
        </p:txBody>
      </p:sp>
      <p:grpSp>
        <p:nvGrpSpPr>
          <p:cNvPr id="4" name="Groep 43"/>
          <p:cNvGrpSpPr/>
          <p:nvPr/>
        </p:nvGrpSpPr>
        <p:grpSpPr>
          <a:xfrm>
            <a:off x="1899320" y="1988840"/>
            <a:ext cx="5264968" cy="3240360"/>
            <a:chOff x="1899320" y="1772816"/>
            <a:chExt cx="5264968" cy="3456384"/>
          </a:xfrm>
        </p:grpSpPr>
        <p:grpSp>
          <p:nvGrpSpPr>
            <p:cNvPr id="5" name="Groep 40"/>
            <p:cNvGrpSpPr/>
            <p:nvPr/>
          </p:nvGrpSpPr>
          <p:grpSpPr>
            <a:xfrm>
              <a:off x="2043336" y="1772816"/>
              <a:ext cx="5120952" cy="3390900"/>
              <a:chOff x="2043336" y="1772816"/>
              <a:chExt cx="5120952" cy="3390900"/>
            </a:xfrm>
          </p:grpSpPr>
          <p:pic>
            <p:nvPicPr>
              <p:cNvPr id="2050" name="Picture 2"/>
              <p:cNvPicPr>
                <a:picLocks noChangeAspect="1" noChangeArrowheads="1"/>
              </p:cNvPicPr>
              <p:nvPr/>
            </p:nvPicPr>
            <p:blipFill>
              <a:blip r:embed="rId3" cstate="print"/>
              <a:srcRect/>
              <a:stretch>
                <a:fillRect/>
              </a:stretch>
            </p:blipFill>
            <p:spPr bwMode="auto">
              <a:xfrm>
                <a:off x="2259360" y="1772816"/>
                <a:ext cx="4819650" cy="3390900"/>
              </a:xfrm>
              <a:prstGeom prst="rect">
                <a:avLst/>
              </a:prstGeom>
              <a:noFill/>
              <a:ln w="9525">
                <a:noFill/>
                <a:miter lim="800000"/>
                <a:headEnd/>
                <a:tailEnd/>
              </a:ln>
            </p:spPr>
          </p:pic>
          <p:sp>
            <p:nvSpPr>
              <p:cNvPr id="6" name="Stroomdiagram: Verbindingslijn 5"/>
              <p:cNvSpPr/>
              <p:nvPr/>
            </p:nvSpPr>
            <p:spPr>
              <a:xfrm>
                <a:off x="3987552" y="2924944"/>
                <a:ext cx="97160" cy="7200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troomdiagram: Verbindingslijn 6"/>
              <p:cNvSpPr/>
              <p:nvPr/>
            </p:nvSpPr>
            <p:spPr>
              <a:xfrm>
                <a:off x="4139952" y="3077344"/>
                <a:ext cx="97160" cy="7200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Stroomdiagram: Verbindingslijn 7"/>
              <p:cNvSpPr/>
              <p:nvPr/>
            </p:nvSpPr>
            <p:spPr>
              <a:xfrm>
                <a:off x="2763416" y="2276872"/>
                <a:ext cx="271264" cy="232792"/>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Stroomdiagram: Verbindingslijn 8"/>
              <p:cNvSpPr/>
              <p:nvPr/>
            </p:nvSpPr>
            <p:spPr>
              <a:xfrm>
                <a:off x="2259360" y="3429000"/>
                <a:ext cx="792088" cy="79208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Stroomdiagram: Verbindingslijn 9"/>
              <p:cNvSpPr/>
              <p:nvPr/>
            </p:nvSpPr>
            <p:spPr>
              <a:xfrm>
                <a:off x="2915816" y="2429272"/>
                <a:ext cx="271264" cy="232792"/>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Stroomdiagram: Verbindingslijn 10"/>
              <p:cNvSpPr/>
              <p:nvPr/>
            </p:nvSpPr>
            <p:spPr>
              <a:xfrm>
                <a:off x="3051448" y="3645024"/>
                <a:ext cx="576064" cy="648072"/>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Stroomdiagram: Verbindingslijn 11"/>
              <p:cNvSpPr/>
              <p:nvPr/>
            </p:nvSpPr>
            <p:spPr>
              <a:xfrm>
                <a:off x="2547392" y="4365104"/>
                <a:ext cx="1080120" cy="576064"/>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Stroomdiagram: Verbindingslijn 12"/>
              <p:cNvSpPr/>
              <p:nvPr/>
            </p:nvSpPr>
            <p:spPr>
              <a:xfrm>
                <a:off x="3555504" y="4365104"/>
                <a:ext cx="1152128" cy="43204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Stroomdiagram: Verbindingslijn 13"/>
              <p:cNvSpPr/>
              <p:nvPr/>
            </p:nvSpPr>
            <p:spPr>
              <a:xfrm>
                <a:off x="2043336" y="4005064"/>
                <a:ext cx="4968552" cy="576064"/>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Stroomdiagram: Verbindingslijn 14"/>
              <p:cNvSpPr/>
              <p:nvPr/>
            </p:nvSpPr>
            <p:spPr>
              <a:xfrm>
                <a:off x="3411488" y="3645024"/>
                <a:ext cx="576064" cy="648072"/>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Stroomdiagram: Verbindingslijn 15"/>
              <p:cNvSpPr/>
              <p:nvPr/>
            </p:nvSpPr>
            <p:spPr>
              <a:xfrm>
                <a:off x="3483496" y="4293096"/>
                <a:ext cx="576064" cy="648072"/>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Stroomdiagram: Verbindingslijn 16"/>
              <p:cNvSpPr/>
              <p:nvPr/>
            </p:nvSpPr>
            <p:spPr>
              <a:xfrm>
                <a:off x="4491608" y="4221088"/>
                <a:ext cx="576064" cy="648072"/>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Stroomdiagram: Verbindingslijn 17"/>
              <p:cNvSpPr/>
              <p:nvPr/>
            </p:nvSpPr>
            <p:spPr>
              <a:xfrm>
                <a:off x="4707632" y="4941168"/>
                <a:ext cx="144016" cy="7200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0" name="Stroomdiagram: Verbindingslijn 19"/>
              <p:cNvSpPr/>
              <p:nvPr/>
            </p:nvSpPr>
            <p:spPr>
              <a:xfrm>
                <a:off x="5211688" y="4797152"/>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1" name="Stroomdiagram: Verbindingslijn 20"/>
              <p:cNvSpPr/>
              <p:nvPr/>
            </p:nvSpPr>
            <p:spPr>
              <a:xfrm>
                <a:off x="4860032" y="4941168"/>
                <a:ext cx="144016" cy="7200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2" name="Stroomdiagram: Verbindingslijn 21"/>
              <p:cNvSpPr/>
              <p:nvPr/>
            </p:nvSpPr>
            <p:spPr>
              <a:xfrm>
                <a:off x="5427712" y="4725144"/>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3" name="Stroomdiagram: Verbindingslijn 22"/>
              <p:cNvSpPr/>
              <p:nvPr/>
            </p:nvSpPr>
            <p:spPr>
              <a:xfrm>
                <a:off x="3339480" y="3140968"/>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4" name="Stroomdiagram: Verbindingslijn 23"/>
              <p:cNvSpPr/>
              <p:nvPr/>
            </p:nvSpPr>
            <p:spPr>
              <a:xfrm>
                <a:off x="3339480" y="3284984"/>
                <a:ext cx="144016" cy="7200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5" name="Stroomdiagram: Verbindingslijn 24"/>
              <p:cNvSpPr/>
              <p:nvPr/>
            </p:nvSpPr>
            <p:spPr>
              <a:xfrm>
                <a:off x="3051448" y="2924944"/>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6" name="Stroomdiagram: Verbindingslijn 25"/>
              <p:cNvSpPr/>
              <p:nvPr/>
            </p:nvSpPr>
            <p:spPr>
              <a:xfrm>
                <a:off x="2403376" y="2132856"/>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7" name="Stroomdiagram: Verbindingslijn 26"/>
              <p:cNvSpPr/>
              <p:nvPr/>
            </p:nvSpPr>
            <p:spPr>
              <a:xfrm>
                <a:off x="2475384" y="3140968"/>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8" name="Stroomdiagram: Verbindingslijn 27"/>
              <p:cNvSpPr/>
              <p:nvPr/>
            </p:nvSpPr>
            <p:spPr>
              <a:xfrm>
                <a:off x="2691408" y="3212976"/>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29" name="Stroomdiagram: Verbindingslijn 28"/>
              <p:cNvSpPr/>
              <p:nvPr/>
            </p:nvSpPr>
            <p:spPr>
              <a:xfrm>
                <a:off x="2907432" y="3212976"/>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30" name="Stroomdiagram: Verbindingslijn 29"/>
              <p:cNvSpPr/>
              <p:nvPr/>
            </p:nvSpPr>
            <p:spPr>
              <a:xfrm>
                <a:off x="3123456" y="3645024"/>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31" name="Stroomdiagram: Verbindingslijn 30"/>
              <p:cNvSpPr/>
              <p:nvPr/>
            </p:nvSpPr>
            <p:spPr>
              <a:xfrm>
                <a:off x="3339480" y="3573016"/>
                <a:ext cx="144016" cy="14401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sp>
            <p:nvSpPr>
              <p:cNvPr id="37" name="Stroomdiagram: Verbindingslijn 36"/>
              <p:cNvSpPr/>
              <p:nvPr/>
            </p:nvSpPr>
            <p:spPr>
              <a:xfrm>
                <a:off x="2195736" y="4157464"/>
                <a:ext cx="4968552" cy="576064"/>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9" name="Stroomdiagram: Verbindingslijn 38"/>
              <p:cNvSpPr/>
              <p:nvPr/>
            </p:nvSpPr>
            <p:spPr>
              <a:xfrm>
                <a:off x="3627512" y="5085184"/>
                <a:ext cx="144016" cy="7200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mtClean="0"/>
                  <a:t>`</a:t>
                </a:r>
                <a:endParaRPr lang="nl-NL"/>
              </a:p>
            </p:txBody>
          </p:sp>
        </p:grpSp>
        <p:sp>
          <p:nvSpPr>
            <p:cNvPr id="32" name="Stroomdiagram: Verbindingslijn 31"/>
            <p:cNvSpPr/>
            <p:nvPr/>
          </p:nvSpPr>
          <p:spPr>
            <a:xfrm>
              <a:off x="1899320" y="4653136"/>
              <a:ext cx="1512168" cy="576064"/>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2" name="Rechthoek 41"/>
            <p:cNvSpPr/>
            <p:nvPr/>
          </p:nvSpPr>
          <p:spPr>
            <a:xfrm>
              <a:off x="2411760" y="4941168"/>
              <a:ext cx="100811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3" name="Stroomdiagram: Verbindingslijn 42"/>
            <p:cNvSpPr/>
            <p:nvPr/>
          </p:nvSpPr>
          <p:spPr>
            <a:xfrm>
              <a:off x="3563888" y="5064616"/>
              <a:ext cx="144016" cy="45719"/>
            </a:xfrm>
            <a:prstGeom prst="flowChartConnector">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aphicFrame>
        <p:nvGraphicFramePr>
          <p:cNvPr id="40" name="Grafiek 39"/>
          <p:cNvGraphicFramePr/>
          <p:nvPr/>
        </p:nvGraphicFramePr>
        <p:xfrm>
          <a:off x="1547664" y="2057400"/>
          <a:ext cx="5688632" cy="3387824"/>
        </p:xfrm>
        <a:graphic>
          <a:graphicData uri="http://schemas.openxmlformats.org/drawingml/2006/chart">
            <c:chart xmlns:c="http://schemas.openxmlformats.org/drawingml/2006/chart" xmlns:r="http://schemas.openxmlformats.org/officeDocument/2006/relationships" r:id="rId4"/>
          </a:graphicData>
        </a:graphic>
      </p:graphicFrame>
      <p:sp>
        <p:nvSpPr>
          <p:cNvPr id="41" name="Tekstvak 40"/>
          <p:cNvSpPr txBox="1"/>
          <p:nvPr/>
        </p:nvSpPr>
        <p:spPr>
          <a:xfrm>
            <a:off x="3347864" y="5579948"/>
            <a:ext cx="2031262" cy="369332"/>
          </a:xfrm>
          <a:prstGeom prst="rect">
            <a:avLst/>
          </a:prstGeom>
          <a:noFill/>
          <a:ln>
            <a:noFill/>
          </a:ln>
        </p:spPr>
        <p:txBody>
          <a:bodyPr wrap="none" rtlCol="0">
            <a:spAutoFit/>
          </a:bodyPr>
          <a:lstStyle/>
          <a:p>
            <a:r>
              <a:rPr lang="nl-NL" b="1" smtClean="0"/>
              <a:t>Aantal CVC per jaar</a:t>
            </a:r>
            <a:endParaRPr lang="nl-NL" b="1"/>
          </a:p>
        </p:txBody>
      </p:sp>
      <p:sp>
        <p:nvSpPr>
          <p:cNvPr id="45" name="Tekstvak 44"/>
          <p:cNvSpPr txBox="1"/>
          <p:nvPr/>
        </p:nvSpPr>
        <p:spPr>
          <a:xfrm>
            <a:off x="1013991" y="2420888"/>
            <a:ext cx="461665" cy="2396618"/>
          </a:xfrm>
          <a:prstGeom prst="rect">
            <a:avLst/>
          </a:prstGeom>
          <a:noFill/>
          <a:ln>
            <a:noFill/>
          </a:ln>
        </p:spPr>
        <p:txBody>
          <a:bodyPr vert="vert270" wrap="none" rtlCol="0">
            <a:spAutoFit/>
          </a:bodyPr>
          <a:lstStyle/>
          <a:p>
            <a:r>
              <a:rPr lang="nl-NL" b="1" smtClean="0"/>
              <a:t>Percentage complicaties</a:t>
            </a:r>
            <a:endParaRPr lang="nl-NL" b="1"/>
          </a:p>
        </p:txBody>
      </p:sp>
      <p:sp>
        <p:nvSpPr>
          <p:cNvPr id="47" name="Tekstvak 46"/>
          <p:cNvSpPr txBox="1"/>
          <p:nvPr/>
        </p:nvSpPr>
        <p:spPr>
          <a:xfrm>
            <a:off x="1115616" y="1372706"/>
            <a:ext cx="6050374" cy="646331"/>
          </a:xfrm>
          <a:prstGeom prst="rect">
            <a:avLst/>
          </a:prstGeom>
          <a:noFill/>
        </p:spPr>
        <p:txBody>
          <a:bodyPr wrap="none" rtlCol="0">
            <a:spAutoFit/>
          </a:bodyPr>
          <a:lstStyle/>
          <a:p>
            <a:pPr algn="ctr"/>
            <a:r>
              <a:rPr lang="nl-NL" sz="2000" b="1" smtClean="0"/>
              <a:t>Fictief percentage complicaties gerelateerd aan volume</a:t>
            </a:r>
          </a:p>
          <a:p>
            <a:pPr algn="ctr"/>
            <a:r>
              <a:rPr lang="nl-NL" sz="1600" b="1" smtClean="0"/>
              <a:t>Funnel plot met 95% &amp; 99% betrouwbaarheidsinterval</a:t>
            </a:r>
            <a:endParaRPr lang="nl-NL" sz="1600" b="1"/>
          </a:p>
        </p:txBody>
      </p:sp>
      <p:cxnSp>
        <p:nvCxnSpPr>
          <p:cNvPr id="49" name="Rechte verbindingslijn 48"/>
          <p:cNvCxnSpPr/>
          <p:nvPr/>
        </p:nvCxnSpPr>
        <p:spPr>
          <a:xfrm flipV="1">
            <a:off x="2051720" y="4509120"/>
            <a:ext cx="4752528" cy="7200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Tekstvak 50"/>
          <p:cNvSpPr txBox="1"/>
          <p:nvPr/>
        </p:nvSpPr>
        <p:spPr>
          <a:xfrm>
            <a:off x="7020272" y="4221088"/>
            <a:ext cx="1156086" cy="523220"/>
          </a:xfrm>
          <a:prstGeom prst="rect">
            <a:avLst/>
          </a:prstGeom>
          <a:noFill/>
        </p:spPr>
        <p:txBody>
          <a:bodyPr wrap="none" rtlCol="0">
            <a:spAutoFit/>
          </a:bodyPr>
          <a:lstStyle/>
          <a:p>
            <a:r>
              <a:rPr lang="nl-NL" sz="1400" smtClean="0">
                <a:solidFill>
                  <a:srgbClr val="FF0000"/>
                </a:solidFill>
              </a:rPr>
              <a:t>Gemiddeld %</a:t>
            </a:r>
          </a:p>
          <a:p>
            <a:r>
              <a:rPr lang="nl-NL" sz="1400" smtClean="0">
                <a:solidFill>
                  <a:srgbClr val="FF0000"/>
                </a:solidFill>
              </a:rPr>
              <a:t>complicaties</a:t>
            </a:r>
            <a:endParaRPr lang="nl-NL" sz="14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ndertitel 2"/>
          <p:cNvSpPr>
            <a:spLocks noGrp="1"/>
          </p:cNvSpPr>
          <p:nvPr>
            <p:ph type="subTitle" idx="1"/>
          </p:nvPr>
        </p:nvSpPr>
        <p:spPr>
          <a:xfrm>
            <a:off x="522000" y="1196752"/>
            <a:ext cx="8514496" cy="4968552"/>
          </a:xfrm>
        </p:spPr>
        <p:txBody>
          <a:bodyPr/>
          <a:lstStyle/>
          <a:p>
            <a:pPr>
              <a:lnSpc>
                <a:spcPts val="2800"/>
              </a:lnSpc>
              <a:buClr>
                <a:schemeClr val="accent1">
                  <a:lumMod val="75000"/>
                </a:schemeClr>
              </a:buClr>
            </a:pPr>
            <a:r>
              <a:rPr lang="nl-NL" sz="2000" b="1" u="sng" smtClean="0">
                <a:solidFill>
                  <a:schemeClr val="accent1">
                    <a:lumMod val="75000"/>
                  </a:schemeClr>
                </a:solidFill>
              </a:rPr>
              <a:t>Welke volumenorm lijkt redelijk voor ervaren nefroloog:</a:t>
            </a:r>
          </a:p>
          <a:p>
            <a:pPr marL="266700" indent="-266700">
              <a:lnSpc>
                <a:spcPts val="4000"/>
              </a:lnSpc>
              <a:buClrTx/>
              <a:buFont typeface="+mj-lt"/>
              <a:buAutoNum type="alphaLcPeriod"/>
            </a:pPr>
            <a:r>
              <a:rPr lang="nl-NL" sz="2000" smtClean="0">
                <a:solidFill>
                  <a:schemeClr val="accent1">
                    <a:lumMod val="75000"/>
                  </a:schemeClr>
                </a:solidFill>
              </a:rPr>
              <a:t>minimaal 3 per jaar</a:t>
            </a:r>
          </a:p>
          <a:p>
            <a:pPr marL="266700" indent="-266700">
              <a:lnSpc>
                <a:spcPts val="4000"/>
              </a:lnSpc>
              <a:buClrTx/>
              <a:buFont typeface="+mj-lt"/>
              <a:buAutoNum type="alphaLcPeriod"/>
            </a:pPr>
            <a:r>
              <a:rPr lang="nl-NL" sz="2000" smtClean="0">
                <a:solidFill>
                  <a:schemeClr val="accent1">
                    <a:lumMod val="75000"/>
                  </a:schemeClr>
                </a:solidFill>
              </a:rPr>
              <a:t>minimaal 5 per jaar</a:t>
            </a:r>
          </a:p>
          <a:p>
            <a:pPr marL="266700" indent="-266700">
              <a:lnSpc>
                <a:spcPts val="4000"/>
              </a:lnSpc>
              <a:buClrTx/>
              <a:buFont typeface="+mj-lt"/>
              <a:buAutoNum type="alphaLcPeriod"/>
            </a:pPr>
            <a:r>
              <a:rPr lang="nl-NL" sz="2000" smtClean="0">
                <a:solidFill>
                  <a:schemeClr val="accent1">
                    <a:lumMod val="75000"/>
                  </a:schemeClr>
                </a:solidFill>
              </a:rPr>
              <a:t>minimaal 10 per jaar</a:t>
            </a:r>
          </a:p>
          <a:p>
            <a:pPr marL="266700" indent="-266700">
              <a:lnSpc>
                <a:spcPts val="4000"/>
              </a:lnSpc>
              <a:buClrTx/>
              <a:buFont typeface="+mj-lt"/>
              <a:buAutoNum type="alphaLcPeriod"/>
            </a:pPr>
            <a:r>
              <a:rPr lang="nl-NL" sz="2000" smtClean="0">
                <a:solidFill>
                  <a:schemeClr val="accent1">
                    <a:lumMod val="75000"/>
                  </a:schemeClr>
                </a:solidFill>
              </a:rPr>
              <a:t>minimaal 20 per jaar</a:t>
            </a:r>
          </a:p>
          <a:p>
            <a:pPr marL="266700" indent="-266700">
              <a:lnSpc>
                <a:spcPts val="4000"/>
              </a:lnSpc>
              <a:buClrTx/>
              <a:buFont typeface="+mj-lt"/>
              <a:buAutoNum type="alphaLcPeriod"/>
            </a:pPr>
            <a:endParaRPr lang="nl-NL" sz="2000" smtClean="0">
              <a:solidFill>
                <a:schemeClr val="accent1">
                  <a:lumMod val="75000"/>
                </a:schemeClr>
              </a:solidFill>
            </a:endParaRPr>
          </a:p>
          <a:p>
            <a:pPr marL="266700" indent="-266700">
              <a:lnSpc>
                <a:spcPts val="4000"/>
              </a:lnSpc>
              <a:buClrTx/>
            </a:pPr>
            <a:r>
              <a:rPr lang="nl-NL" sz="2000" i="1" smtClean="0">
                <a:solidFill>
                  <a:srgbClr val="FF0000"/>
                </a:solidFill>
              </a:rPr>
              <a:t>Vraag van PVC over volumenorm is niet goed te beantwoorden</a:t>
            </a:r>
          </a:p>
          <a:p>
            <a:pPr marL="266700" indent="-266700">
              <a:lnSpc>
                <a:spcPts val="4000"/>
              </a:lnSpc>
              <a:buClrTx/>
            </a:pPr>
            <a:endParaRPr lang="nl-NL" sz="2000" smtClean="0">
              <a:solidFill>
                <a:schemeClr val="tx1"/>
              </a:solidFill>
            </a:endParaRPr>
          </a:p>
          <a:p>
            <a:pPr>
              <a:lnSpc>
                <a:spcPts val="2800"/>
              </a:lnSpc>
              <a:buClr>
                <a:schemeClr val="accent1">
                  <a:lumMod val="75000"/>
                </a:schemeClr>
              </a:buClr>
            </a:pPr>
            <a:endParaRPr lang="nl-NL" sz="2000" b="1" u="sng" smtClean="0">
              <a:solidFill>
                <a:schemeClr val="accent1">
                  <a:lumMod val="75000"/>
                </a:schemeClr>
              </a:solidFill>
            </a:endParaRPr>
          </a:p>
        </p:txBody>
      </p:sp>
      <p:pic>
        <p:nvPicPr>
          <p:cNvPr id="5" name="Picture 2"/>
          <p:cNvPicPr>
            <a:picLocks noChangeAspect="1" noChangeArrowheads="1"/>
          </p:cNvPicPr>
          <p:nvPr/>
        </p:nvPicPr>
        <p:blipFill>
          <a:blip r:embed="rId2" cstate="print"/>
          <a:srcRect/>
          <a:stretch>
            <a:fillRect/>
          </a:stretch>
        </p:blipFill>
        <p:spPr bwMode="auto">
          <a:xfrm>
            <a:off x="7452320" y="188640"/>
            <a:ext cx="1224136" cy="828245"/>
          </a:xfrm>
          <a:prstGeom prst="rect">
            <a:avLst/>
          </a:prstGeom>
          <a:noFill/>
          <a:ln w="9525">
            <a:noFill/>
            <a:miter lim="800000"/>
            <a:headEnd/>
            <a:tailEnd/>
          </a:ln>
        </p:spPr>
      </p:pic>
      <p:sp>
        <p:nvSpPr>
          <p:cNvPr id="7" name="Titel 1"/>
          <p:cNvSpPr>
            <a:spLocks noGrp="1"/>
          </p:cNvSpPr>
          <p:nvPr>
            <p:ph type="title"/>
          </p:nvPr>
        </p:nvSpPr>
        <p:spPr>
          <a:xfrm>
            <a:off x="522000" y="87288"/>
            <a:ext cx="8100000" cy="533400"/>
          </a:xfrm>
        </p:spPr>
        <p:txBody>
          <a:bodyPr/>
          <a:lstStyle/>
          <a:p>
            <a:r>
              <a:rPr lang="nl-NL" sz="3200" smtClean="0"/>
              <a:t>Veldraadpleging volumenorm voor CVC</a:t>
            </a:r>
            <a:endParaRPr lang="nl-NL" sz="32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Radboudumc">
      <a:dk1>
        <a:srgbClr val="000000"/>
      </a:dk1>
      <a:lt1>
        <a:sysClr val="window" lastClr="FFFFFF"/>
      </a:lt1>
      <a:dk2>
        <a:srgbClr val="00AFDC"/>
      </a:dk2>
      <a:lt2>
        <a:srgbClr val="FFFFFF"/>
      </a:lt2>
      <a:accent1>
        <a:srgbClr val="006991"/>
      </a:accent1>
      <a:accent2>
        <a:srgbClr val="7FB4C8"/>
      </a:accent2>
      <a:accent3>
        <a:srgbClr val="00AFDC"/>
      </a:accent3>
      <a:accent4>
        <a:srgbClr val="7FD7ED"/>
      </a:accent4>
      <a:accent5>
        <a:srgbClr val="CCCCCC"/>
      </a:accent5>
      <a:accent6>
        <a:srgbClr val="E6E6E6"/>
      </a:accent6>
      <a:hlink>
        <a:srgbClr val="000000"/>
      </a:hlink>
      <a:folHlink>
        <a:srgbClr val="00AFD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1028</TotalTime>
  <Words>653</Words>
  <Application>Microsoft Office PowerPoint</Application>
  <PresentationFormat>Diavoorstelling (4:3)</PresentationFormat>
  <Paragraphs>107</Paragraphs>
  <Slides>11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Default Theme</vt:lpstr>
      <vt:lpstr>PowerPoint-presentatie</vt:lpstr>
      <vt:lpstr>Multidisciplinaire richtlijnen 2.0</vt:lpstr>
      <vt:lpstr>Nieuwe NfN richtlijnen in 2018</vt:lpstr>
      <vt:lpstr>Volumenorm voor inbrengen CVC</vt:lpstr>
      <vt:lpstr>Kwaliteitseisen voor inbrengen CVC</vt:lpstr>
      <vt:lpstr>Volumenorm voor inbrengen CVC</vt:lpstr>
      <vt:lpstr>PowerPoint-presentatie</vt:lpstr>
      <vt:lpstr>Low volume is licence to kill</vt:lpstr>
      <vt:lpstr>Veldraadpleging volumenorm voor CVC</vt:lpstr>
      <vt:lpstr>PowerPoint-presentatie</vt:lpstr>
      <vt:lpstr>Uitbreiding en geografische spreiding RLC</vt:lpstr>
    </vt:vector>
  </TitlesOfParts>
  <Company>UMC St Radboud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Uitdagingen voor RLC</dc:title>
  <dc:creator>van Hamersvelt</dc:creator>
  <cp:lastModifiedBy>Hennie van IJzerloo</cp:lastModifiedBy>
  <cp:revision>110</cp:revision>
  <dcterms:created xsi:type="dcterms:W3CDTF">2016-12-12T09:50:00Z</dcterms:created>
  <dcterms:modified xsi:type="dcterms:W3CDTF">2018-12-12T18:33:51Z</dcterms:modified>
</cp:coreProperties>
</file>