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4" r:id="rId3"/>
    <p:sldId id="273" r:id="rId4"/>
    <p:sldId id="257" r:id="rId5"/>
    <p:sldId id="258" r:id="rId6"/>
    <p:sldId id="275" r:id="rId7"/>
    <p:sldId id="259" r:id="rId8"/>
    <p:sldId id="271" r:id="rId9"/>
    <p:sldId id="270" r:id="rId10"/>
    <p:sldId id="277" r:id="rId11"/>
    <p:sldId id="276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79457" autoAdjust="0"/>
  </p:normalViewPr>
  <p:slideViewPr>
    <p:cSldViewPr snapToGrid="0">
      <p:cViewPr varScale="1">
        <p:scale>
          <a:sx n="55" d="100"/>
          <a:sy n="55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45441-1B2B-4770-86BA-C733FC2C2E86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E08CD-F082-4C5F-B1D5-CC97860461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64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E08CD-F082-4C5F-B1D5-CC97860461D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54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E08CD-F082-4C5F-B1D5-CC97860461D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79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E08CD-F082-4C5F-B1D5-CC97860461D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41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E08CD-F082-4C5F-B1D5-CC97860461D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51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Richtlijn peritonitis:</a:t>
            </a:r>
            <a:r>
              <a:rPr lang="nl-NL" baseline="0" dirty="0" smtClean="0"/>
              <a:t> no data </a:t>
            </a:r>
            <a:r>
              <a:rPr lang="nl-NL" baseline="0" dirty="0" err="1" smtClean="0"/>
              <a:t>exist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effectiveness</a:t>
            </a:r>
            <a:r>
              <a:rPr lang="nl-NL" baseline="0" dirty="0" smtClean="0"/>
              <a:t> of routine screening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eradication</a:t>
            </a:r>
            <a:r>
              <a:rPr lang="nl-NL" baseline="0" dirty="0" smtClean="0"/>
              <a:t> of SA </a:t>
            </a:r>
            <a:r>
              <a:rPr lang="nl-NL" baseline="0" dirty="0" err="1" smtClean="0"/>
              <a:t>nasal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carriage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before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catheter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insertion</a:t>
            </a:r>
            <a:r>
              <a:rPr lang="nl-NL" baseline="0" dirty="0" smtClean="0"/>
              <a:t> (e.g.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intranasal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mupirocin</a:t>
            </a:r>
            <a:r>
              <a:rPr lang="nl-NL" baseline="0" dirty="0" smtClean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E08CD-F082-4C5F-B1D5-CC97860461D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42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E08CD-F082-4C5F-B1D5-CC97860461D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39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Richtlijn peritonitis:</a:t>
            </a:r>
            <a:r>
              <a:rPr lang="nl-NL" baseline="0" dirty="0" smtClean="0"/>
              <a:t> no data </a:t>
            </a:r>
            <a:r>
              <a:rPr lang="nl-NL" baseline="0" dirty="0" err="1" smtClean="0"/>
              <a:t>exist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effectiveness</a:t>
            </a:r>
            <a:r>
              <a:rPr lang="nl-NL" baseline="0" dirty="0" smtClean="0"/>
              <a:t> of routine screening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eradication</a:t>
            </a:r>
            <a:r>
              <a:rPr lang="nl-NL" baseline="0" dirty="0" smtClean="0"/>
              <a:t> of SA </a:t>
            </a:r>
            <a:r>
              <a:rPr lang="nl-NL" baseline="0" dirty="0" err="1" smtClean="0"/>
              <a:t>nasal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carriage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before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catheter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insertion</a:t>
            </a:r>
            <a:r>
              <a:rPr lang="nl-NL" baseline="0" dirty="0" smtClean="0"/>
              <a:t> (e.g.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intranasal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mupirocin</a:t>
            </a:r>
            <a:r>
              <a:rPr lang="nl-NL" baseline="0" dirty="0" smtClean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E08CD-F082-4C5F-B1D5-CC97860461D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98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E08CD-F082-4C5F-B1D5-CC97860461D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582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199 </a:t>
            </a:r>
            <a:r>
              <a:rPr lang="nl-NL" dirty="0" err="1" smtClean="0"/>
              <a:t>vs</a:t>
            </a:r>
            <a:r>
              <a:rPr lang="nl-NL" dirty="0" smtClean="0"/>
              <a:t> 198 </a:t>
            </a:r>
            <a:r>
              <a:rPr lang="nl-NL" dirty="0" err="1" smtClean="0"/>
              <a:t>pts</a:t>
            </a:r>
            <a:r>
              <a:rPr lang="nl-NL" dirty="0" smtClean="0"/>
              <a:t>,</a:t>
            </a:r>
            <a:r>
              <a:rPr lang="nl-NL" baseline="0" dirty="0" smtClean="0"/>
              <a:t> gerandomiseerd </a:t>
            </a:r>
            <a:r>
              <a:rPr lang="nl-NL" baseline="0" dirty="0" err="1" smtClean="0"/>
              <a:t>obv</a:t>
            </a:r>
            <a:r>
              <a:rPr lang="nl-NL" baseline="0" dirty="0" smtClean="0"/>
              <a:t> identiteitsnummer</a:t>
            </a:r>
            <a:endParaRPr lang="nl-NL" dirty="0" smtClean="0"/>
          </a:p>
          <a:p>
            <a:r>
              <a:rPr lang="nl-NL" dirty="0" smtClean="0"/>
              <a:t>4dd 500.000</a:t>
            </a:r>
            <a:r>
              <a:rPr lang="nl-NL" baseline="0" dirty="0" smtClean="0"/>
              <a:t> IU </a:t>
            </a:r>
            <a:r>
              <a:rPr lang="nl-NL" baseline="0" dirty="0" err="1" smtClean="0"/>
              <a:t>nystatine</a:t>
            </a:r>
            <a:r>
              <a:rPr lang="nl-NL" baseline="0" dirty="0" smtClean="0"/>
              <a:t> in geval van AB, </a:t>
            </a:r>
            <a:r>
              <a:rPr lang="nl-NL" baseline="0" dirty="0" err="1" smtClean="0"/>
              <a:t>ingeacht</a:t>
            </a:r>
            <a:r>
              <a:rPr lang="nl-NL" baseline="0" dirty="0" smtClean="0"/>
              <a:t> indicatie voor  duur AB (+3 bij aminoglycosiden, +7 bij </a:t>
            </a:r>
            <a:r>
              <a:rPr lang="nl-NL" baseline="0" dirty="0" err="1" smtClean="0"/>
              <a:t>vanco</a:t>
            </a:r>
            <a:r>
              <a:rPr lang="nl-NL" baseline="0" dirty="0" smtClean="0"/>
              <a:t>)</a:t>
            </a:r>
          </a:p>
          <a:p>
            <a:r>
              <a:rPr lang="nl-NL" baseline="0" dirty="0" smtClean="0"/>
              <a:t>AB gerelateerd is &lt;3mnd na afronden AB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E08CD-F082-4C5F-B1D5-CC97860461D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08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226 </a:t>
            </a:r>
            <a:r>
              <a:rPr lang="nl-NL" dirty="0" err="1" smtClean="0"/>
              <a:t>pts</a:t>
            </a:r>
            <a:r>
              <a:rPr lang="nl-NL" dirty="0" smtClean="0"/>
              <a:t> met 434 peritonitiden</a:t>
            </a:r>
          </a:p>
          <a:p>
            <a:r>
              <a:rPr lang="nl-NL" baseline="0" dirty="0" smtClean="0"/>
              <a:t>114 </a:t>
            </a:r>
            <a:r>
              <a:rPr lang="nl-NL" baseline="0" dirty="0" err="1" smtClean="0"/>
              <a:t>pts</a:t>
            </a:r>
            <a:r>
              <a:rPr lang="nl-NL" baseline="0" dirty="0" smtClean="0"/>
              <a:t> met 174 ESI/TI =&gt; 52 AB</a:t>
            </a:r>
          </a:p>
          <a:p>
            <a:endParaRPr lang="nl-NL" baseline="0" dirty="0" smtClean="0"/>
          </a:p>
          <a:p>
            <a:r>
              <a:rPr lang="nl-NL" dirty="0" smtClean="0"/>
              <a:t>Randomisatie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dmv</a:t>
            </a:r>
            <a:r>
              <a:rPr lang="nl-NL" baseline="0" dirty="0" smtClean="0"/>
              <a:t> trekken kaartjes uit zak</a:t>
            </a:r>
          </a:p>
          <a:p>
            <a:r>
              <a:rPr lang="nl-NL" baseline="0" dirty="0" smtClean="0"/>
              <a:t>Fluconazol 200mg/ 48h; episodes van peritonitis of huidpoortinfectie (na 150 </a:t>
            </a:r>
            <a:r>
              <a:rPr lang="nl-NL" baseline="0" dirty="0" err="1" smtClean="0"/>
              <a:t>dgn</a:t>
            </a:r>
            <a:r>
              <a:rPr lang="nl-NL" baseline="0" dirty="0" smtClean="0"/>
              <a:t> opnieuw)</a:t>
            </a:r>
          </a:p>
          <a:p>
            <a:r>
              <a:rPr lang="nl-NL" baseline="0" dirty="0" smtClean="0"/>
              <a:t>3 </a:t>
            </a:r>
            <a:r>
              <a:rPr lang="nl-NL" baseline="0" dirty="0" err="1" smtClean="0"/>
              <a:t>vs</a:t>
            </a:r>
            <a:r>
              <a:rPr lang="nl-NL" baseline="0" dirty="0" smtClean="0"/>
              <a:t> 15 CP: </a:t>
            </a:r>
          </a:p>
          <a:p>
            <a:r>
              <a:rPr lang="nl-NL" baseline="0" dirty="0" smtClean="0"/>
              <a:t>AB gerelateerde CP: 30-150 dagen na AB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E08CD-F082-4C5F-B1D5-CC97860461D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6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94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20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11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120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830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760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395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166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6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43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90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30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12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97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52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2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01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9CE13E-F886-48DC-85FC-D4A7E7D050F7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69B0-25AA-4266-A951-88015CD9DB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593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015538"/>
            <a:ext cx="8825658" cy="3329581"/>
          </a:xfrm>
        </p:spPr>
        <p:txBody>
          <a:bodyPr/>
          <a:lstStyle/>
          <a:p>
            <a:r>
              <a:rPr lang="nl-NL" sz="6600" dirty="0" smtClean="0"/>
              <a:t>Richtlijn Peritoneale dialyse gerelateerde infecties</a:t>
            </a:r>
            <a:endParaRPr lang="nl-NL" sz="6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096947"/>
          </a:xfrm>
        </p:spPr>
        <p:txBody>
          <a:bodyPr>
            <a:normAutofit fontScale="85000" lnSpcReduction="10000"/>
          </a:bodyPr>
          <a:lstStyle/>
          <a:p>
            <a:endParaRPr lang="nl-NL" b="1" cap="none" dirty="0" smtClean="0"/>
          </a:p>
          <a:p>
            <a:r>
              <a:rPr lang="nl-NL" b="1" cap="none" dirty="0" smtClean="0"/>
              <a:t>Dr. Wieneke Michels</a:t>
            </a:r>
            <a:endParaRPr lang="nl-NL" cap="none" dirty="0"/>
          </a:p>
          <a:p>
            <a:r>
              <a:rPr lang="nl-NL" cap="none" dirty="0" smtClean="0"/>
              <a:t>Dr. Alferso Abrahams, Dr. Caroline Douma, Dr. Watske Smit, Dr. David van Hetem</a:t>
            </a:r>
            <a:endParaRPr lang="nl-NL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3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Dragerschap </a:t>
            </a:r>
            <a:r>
              <a:rPr lang="nl-NL" i="1" dirty="0" err="1" smtClean="0"/>
              <a:t>S.aureus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ISPD</a:t>
            </a:r>
            <a:r>
              <a:rPr lang="nl-NL" dirty="0" smtClean="0"/>
              <a:t> </a:t>
            </a:r>
          </a:p>
          <a:p>
            <a:r>
              <a:rPr lang="nl-NL" dirty="0" smtClean="0"/>
              <a:t>We </a:t>
            </a:r>
            <a:r>
              <a:rPr lang="nl-NL" dirty="0" err="1"/>
              <a:t>suggest</a:t>
            </a:r>
            <a:r>
              <a:rPr lang="nl-NL" dirty="0"/>
              <a:t> screening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nasal</a:t>
            </a:r>
            <a:r>
              <a:rPr lang="nl-NL" dirty="0"/>
              <a:t> </a:t>
            </a:r>
            <a:r>
              <a:rPr lang="nl-NL" i="1" dirty="0" err="1"/>
              <a:t>S.aureus</a:t>
            </a:r>
            <a:r>
              <a:rPr lang="nl-NL" dirty="0"/>
              <a:t> </a:t>
            </a:r>
            <a:r>
              <a:rPr lang="nl-NL" dirty="0" err="1"/>
              <a:t>carriage</a:t>
            </a:r>
            <a:r>
              <a:rPr lang="nl-NL" dirty="0"/>
              <a:t> prior </a:t>
            </a:r>
            <a:r>
              <a:rPr lang="nl-NL" dirty="0" err="1"/>
              <a:t>to</a:t>
            </a:r>
            <a:r>
              <a:rPr lang="nl-NL" dirty="0"/>
              <a:t> PD </a:t>
            </a:r>
            <a:r>
              <a:rPr lang="nl-NL" dirty="0" err="1"/>
              <a:t>catheter</a:t>
            </a:r>
            <a:r>
              <a:rPr lang="nl-NL" dirty="0"/>
              <a:t> </a:t>
            </a:r>
            <a:r>
              <a:rPr lang="nl-NL" dirty="0" err="1"/>
              <a:t>insertion</a:t>
            </a:r>
            <a:r>
              <a:rPr lang="nl-NL" dirty="0"/>
              <a:t> (2D)</a:t>
            </a:r>
          </a:p>
          <a:p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nasal</a:t>
            </a:r>
            <a:r>
              <a:rPr lang="nl-NL" dirty="0"/>
              <a:t> </a:t>
            </a:r>
            <a:r>
              <a:rPr lang="nl-NL" dirty="0" err="1"/>
              <a:t>carriage</a:t>
            </a:r>
            <a:r>
              <a:rPr lang="nl-NL" dirty="0"/>
              <a:t> of </a:t>
            </a:r>
            <a:r>
              <a:rPr lang="nl-NL" i="1" dirty="0" err="1"/>
              <a:t>S.aureus</a:t>
            </a:r>
            <a:r>
              <a:rPr lang="nl-NL" dirty="0"/>
              <a:t> is found in PD </a:t>
            </a:r>
            <a:r>
              <a:rPr lang="nl-NL" dirty="0" err="1"/>
              <a:t>patients</a:t>
            </a:r>
            <a:r>
              <a:rPr lang="nl-NL" dirty="0"/>
              <a:t>, we </a:t>
            </a:r>
            <a:r>
              <a:rPr lang="nl-NL" dirty="0" err="1"/>
              <a:t>suggest</a:t>
            </a:r>
            <a:r>
              <a:rPr lang="nl-NL" dirty="0"/>
              <a:t> </a:t>
            </a:r>
            <a:r>
              <a:rPr lang="nl-NL" dirty="0" err="1"/>
              <a:t>treating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topical</a:t>
            </a:r>
            <a:r>
              <a:rPr lang="nl-NL" dirty="0"/>
              <a:t> </a:t>
            </a:r>
            <a:r>
              <a:rPr lang="nl-NL" dirty="0" err="1"/>
              <a:t>nasal</a:t>
            </a:r>
            <a:r>
              <a:rPr lang="nl-NL" dirty="0"/>
              <a:t> </a:t>
            </a:r>
            <a:r>
              <a:rPr lang="nl-NL" dirty="0" err="1"/>
              <a:t>application</a:t>
            </a:r>
            <a:r>
              <a:rPr lang="nl-NL" dirty="0"/>
              <a:t> of </a:t>
            </a:r>
            <a:r>
              <a:rPr lang="nl-NL" dirty="0" err="1" smtClean="0"/>
              <a:t>mupirocin</a:t>
            </a:r>
            <a:r>
              <a:rPr lang="nl-NL" dirty="0" smtClean="0"/>
              <a:t> </a:t>
            </a:r>
            <a:r>
              <a:rPr lang="nl-NL" dirty="0"/>
              <a:t>(1B)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“</a:t>
            </a:r>
            <a:r>
              <a:rPr lang="nl-NL" dirty="0"/>
              <a:t>no data </a:t>
            </a:r>
            <a:r>
              <a:rPr lang="nl-NL" dirty="0" err="1"/>
              <a:t>exist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effectiveness</a:t>
            </a:r>
            <a:r>
              <a:rPr lang="nl-NL" dirty="0"/>
              <a:t> of routine screening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eradication</a:t>
            </a:r>
            <a:r>
              <a:rPr lang="nl-NL" dirty="0"/>
              <a:t> of </a:t>
            </a:r>
            <a:r>
              <a:rPr lang="nl-NL" i="1" dirty="0" err="1" smtClean="0"/>
              <a:t>S.aureus</a:t>
            </a:r>
            <a:r>
              <a:rPr lang="nl-NL" dirty="0" smtClean="0"/>
              <a:t> </a:t>
            </a:r>
            <a:r>
              <a:rPr lang="nl-NL" dirty="0" err="1"/>
              <a:t>nasal</a:t>
            </a:r>
            <a:r>
              <a:rPr lang="nl-NL" dirty="0"/>
              <a:t> </a:t>
            </a:r>
            <a:r>
              <a:rPr lang="nl-NL" dirty="0" err="1"/>
              <a:t>carriage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catheter</a:t>
            </a:r>
            <a:r>
              <a:rPr lang="nl-NL" dirty="0"/>
              <a:t> </a:t>
            </a:r>
            <a:r>
              <a:rPr lang="nl-NL" dirty="0" err="1"/>
              <a:t>insertion</a:t>
            </a:r>
            <a:r>
              <a:rPr lang="nl-NL" dirty="0"/>
              <a:t>  </a:t>
            </a:r>
            <a:r>
              <a:rPr lang="nl-NL" dirty="0" smtClean="0"/>
              <a:t>       (</a:t>
            </a:r>
            <a:r>
              <a:rPr lang="nl-NL" dirty="0"/>
              <a:t>e.g.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intranasal</a:t>
            </a:r>
            <a:r>
              <a:rPr lang="nl-NL" dirty="0"/>
              <a:t> </a:t>
            </a:r>
            <a:r>
              <a:rPr lang="nl-NL" dirty="0" err="1"/>
              <a:t>mupirocin</a:t>
            </a:r>
            <a:r>
              <a:rPr lang="nl-NL" dirty="0" smtClean="0"/>
              <a:t>)”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784" y="4138146"/>
            <a:ext cx="2345347" cy="25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Dragerschap </a:t>
            </a:r>
            <a:r>
              <a:rPr lang="nl-NL" i="1" dirty="0" err="1" smtClean="0"/>
              <a:t>S.aureus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ISPD</a:t>
            </a:r>
            <a:r>
              <a:rPr lang="nl-NL" dirty="0" smtClean="0"/>
              <a:t> </a:t>
            </a:r>
          </a:p>
          <a:p>
            <a:r>
              <a:rPr lang="nl-NL" dirty="0" smtClean="0"/>
              <a:t>We </a:t>
            </a:r>
            <a:r>
              <a:rPr lang="nl-NL" dirty="0" err="1"/>
              <a:t>suggest</a:t>
            </a:r>
            <a:r>
              <a:rPr lang="nl-NL" dirty="0"/>
              <a:t> screening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nasal</a:t>
            </a:r>
            <a:r>
              <a:rPr lang="nl-NL" dirty="0"/>
              <a:t> </a:t>
            </a:r>
            <a:r>
              <a:rPr lang="nl-NL" i="1" dirty="0" err="1"/>
              <a:t>S.aureus</a:t>
            </a:r>
            <a:r>
              <a:rPr lang="nl-NL" dirty="0"/>
              <a:t> </a:t>
            </a:r>
            <a:r>
              <a:rPr lang="nl-NL" dirty="0" err="1"/>
              <a:t>carriage</a:t>
            </a:r>
            <a:r>
              <a:rPr lang="nl-NL" dirty="0"/>
              <a:t> prior </a:t>
            </a:r>
            <a:r>
              <a:rPr lang="nl-NL" dirty="0" err="1"/>
              <a:t>to</a:t>
            </a:r>
            <a:r>
              <a:rPr lang="nl-NL" dirty="0"/>
              <a:t> PD </a:t>
            </a:r>
            <a:r>
              <a:rPr lang="nl-NL" dirty="0" err="1"/>
              <a:t>catheter</a:t>
            </a:r>
            <a:r>
              <a:rPr lang="nl-NL" dirty="0"/>
              <a:t> </a:t>
            </a:r>
            <a:r>
              <a:rPr lang="nl-NL" dirty="0" err="1"/>
              <a:t>insertion</a:t>
            </a:r>
            <a:r>
              <a:rPr lang="nl-NL" dirty="0"/>
              <a:t> (2D)</a:t>
            </a:r>
          </a:p>
          <a:p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nasal</a:t>
            </a:r>
            <a:r>
              <a:rPr lang="nl-NL" dirty="0"/>
              <a:t> </a:t>
            </a:r>
            <a:r>
              <a:rPr lang="nl-NL" dirty="0" err="1"/>
              <a:t>carriage</a:t>
            </a:r>
            <a:r>
              <a:rPr lang="nl-NL" dirty="0"/>
              <a:t> of </a:t>
            </a:r>
            <a:r>
              <a:rPr lang="nl-NL" i="1" dirty="0" err="1"/>
              <a:t>S.aureus</a:t>
            </a:r>
            <a:r>
              <a:rPr lang="nl-NL" dirty="0"/>
              <a:t> is found in PD </a:t>
            </a:r>
            <a:r>
              <a:rPr lang="nl-NL" dirty="0" err="1"/>
              <a:t>patients</a:t>
            </a:r>
            <a:r>
              <a:rPr lang="nl-NL" dirty="0"/>
              <a:t>, we </a:t>
            </a:r>
            <a:r>
              <a:rPr lang="nl-NL" dirty="0" err="1"/>
              <a:t>suggest</a:t>
            </a:r>
            <a:r>
              <a:rPr lang="nl-NL" dirty="0"/>
              <a:t> </a:t>
            </a:r>
            <a:r>
              <a:rPr lang="nl-NL" dirty="0" err="1"/>
              <a:t>treating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topical</a:t>
            </a:r>
            <a:r>
              <a:rPr lang="nl-NL" dirty="0"/>
              <a:t> </a:t>
            </a:r>
            <a:r>
              <a:rPr lang="nl-NL" dirty="0" err="1"/>
              <a:t>nasal</a:t>
            </a:r>
            <a:r>
              <a:rPr lang="nl-NL" dirty="0"/>
              <a:t> </a:t>
            </a:r>
            <a:r>
              <a:rPr lang="nl-NL" dirty="0" err="1"/>
              <a:t>application</a:t>
            </a:r>
            <a:r>
              <a:rPr lang="nl-NL" dirty="0"/>
              <a:t> of </a:t>
            </a:r>
            <a:r>
              <a:rPr lang="nl-NL" dirty="0" err="1" smtClean="0"/>
              <a:t>mupirocin</a:t>
            </a:r>
            <a:r>
              <a:rPr lang="nl-NL" dirty="0" smtClean="0"/>
              <a:t> </a:t>
            </a:r>
            <a:r>
              <a:rPr lang="nl-NL" dirty="0"/>
              <a:t>(1B)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NFN</a:t>
            </a:r>
            <a:endParaRPr lang="nl-NL" b="1" dirty="0"/>
          </a:p>
          <a:p>
            <a:r>
              <a:rPr lang="nl-NL" b="1" dirty="0" smtClean="0"/>
              <a:t>Indien </a:t>
            </a:r>
            <a:r>
              <a:rPr lang="nl-NL" b="1" dirty="0" smtClean="0"/>
              <a:t>dragerschap van </a:t>
            </a:r>
            <a:r>
              <a:rPr lang="nl-NL" b="1" i="1" dirty="0" err="1" smtClean="0"/>
              <a:t>S.aureus</a:t>
            </a:r>
            <a:r>
              <a:rPr lang="nl-NL" b="1" dirty="0" smtClean="0"/>
              <a:t> wordt aangetoond, dient deze te worden behandeld middels nasaal </a:t>
            </a:r>
            <a:r>
              <a:rPr lang="nl-NL" b="1" dirty="0" err="1" smtClean="0"/>
              <a:t>mupirocine</a:t>
            </a:r>
            <a:r>
              <a:rPr lang="nl-NL" b="1" dirty="0" smtClean="0"/>
              <a:t> </a:t>
            </a:r>
            <a:endParaRPr lang="nl-NL" b="1" dirty="0" smtClean="0"/>
          </a:p>
          <a:p>
            <a:r>
              <a:rPr lang="nl-NL" b="1" dirty="0"/>
              <a:t>Dragerschap van </a:t>
            </a:r>
            <a:r>
              <a:rPr lang="nl-NL" b="1" i="1" dirty="0" err="1"/>
              <a:t>S.aureus</a:t>
            </a:r>
            <a:r>
              <a:rPr lang="nl-NL" b="1" dirty="0"/>
              <a:t> hoeft niet routinematig voor elke patiënt in kaart te worden gebracht</a:t>
            </a: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213" y="4607169"/>
            <a:ext cx="1905918" cy="20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Secundaire preventie</a:t>
            </a:r>
            <a:br>
              <a:rPr lang="nl-NL" dirty="0" smtClean="0"/>
            </a:br>
            <a:r>
              <a:rPr lang="nl-NL" sz="2000" b="1" dirty="0" smtClean="0"/>
              <a:t>“We </a:t>
            </a:r>
            <a:r>
              <a:rPr lang="nl-NL" sz="2000" b="1" dirty="0" err="1" smtClean="0"/>
              <a:t>recommend</a:t>
            </a:r>
            <a:r>
              <a:rPr lang="nl-NL" sz="2000" b="1" dirty="0" smtClean="0"/>
              <a:t> anti-</a:t>
            </a:r>
            <a:r>
              <a:rPr lang="nl-NL" sz="2000" b="1" dirty="0" err="1" smtClean="0"/>
              <a:t>fungal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prophylaxis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when</a:t>
            </a:r>
            <a:r>
              <a:rPr lang="nl-NL" sz="2000" b="1" dirty="0" smtClean="0"/>
              <a:t> PD </a:t>
            </a:r>
            <a:r>
              <a:rPr lang="nl-NL" sz="2000" b="1" dirty="0" err="1" smtClean="0"/>
              <a:t>patients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receive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antibiotic</a:t>
            </a:r>
            <a:r>
              <a:rPr lang="nl-NL" sz="2000" b="1" dirty="0" smtClean="0"/>
              <a:t> courses </a:t>
            </a:r>
            <a:r>
              <a:rPr lang="nl-NL" sz="2000" b="1" dirty="0" err="1" smtClean="0"/>
              <a:t>to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prevent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fungal</a:t>
            </a:r>
            <a:r>
              <a:rPr lang="nl-NL" sz="2000" b="1" dirty="0" smtClean="0"/>
              <a:t> peritonitis (1B)”</a:t>
            </a:r>
            <a:endParaRPr lang="nl-NL" sz="2000" b="1" dirty="0"/>
          </a:p>
        </p:txBody>
      </p:sp>
      <p:pic>
        <p:nvPicPr>
          <p:cNvPr id="2050" name="FF1B4D25-8226-45B8-869D-06AA4E9A9829" descr="DF4E0CBA-6C43-4D32-889E-3DD7F94E285A@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4" y="2734107"/>
            <a:ext cx="5204850" cy="28354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6417DFC7-C9B2-4E62-8F9F-B06A75A04BF8" descr="AC1BAAB7-573B-45BD-822A-7801730B15DE@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07" y="3312101"/>
            <a:ext cx="6134100" cy="22574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218580" y="519539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2010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F1B4D25-8226-45B8-869D-06AA4E9A9829" descr="DF4E0CBA-6C43-4D32-889E-3DD7F94E285A@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5" y="187127"/>
            <a:ext cx="5204850" cy="2835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BB1EFC76-B819-4437-8F1C-37AAEFE5680A" descr="D9D643F9-B340-42EB-9749-782838A18946@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0"/>
          <a:stretch/>
        </p:blipFill>
        <p:spPr bwMode="auto">
          <a:xfrm>
            <a:off x="365295" y="3278684"/>
            <a:ext cx="3153760" cy="327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2369338C-A7A5-4415-9D75-A4590CC8E476" descr="4CD9EA2E-3C3F-4517-BFEE-DDD9B4FB6700@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2050473"/>
            <a:ext cx="4125252" cy="4502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BE4BF743-8402-414C-ABC9-A9A24E0A1DB8" descr="F40B5DAE-C4A2-4173-8920-BACFC848AA44@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74" y="3278126"/>
            <a:ext cx="3182917" cy="327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6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417DFC7-C9B2-4E62-8F9F-B06A75A04BF8" descr="AC1BAAB7-573B-45BD-822A-7801730B15DE@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5" y="264102"/>
            <a:ext cx="6640887" cy="244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D74CE569-E5DE-4E63-A7B2-A88E5E2A5673" descr="6591D8FC-BCA5-49A1-8A67-D1AD2E0AE637@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32" y="1258715"/>
            <a:ext cx="4260272" cy="511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FC6D2E3A-8800-4E7B-9040-6D6727D07BF8" descr="B5DAB91E-F00E-41D4-B349-79473442FBAD@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6" y="3604846"/>
            <a:ext cx="6612156" cy="2764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59923" y="46423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193190" y="485340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3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3215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Richtlijn NFN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Suggestie antifungale profylaxe bij antibioticagebruik in PD patiënten</a:t>
            </a:r>
          </a:p>
          <a:p>
            <a:endParaRPr lang="nl-NL" dirty="0" smtClean="0"/>
          </a:p>
          <a:p>
            <a:r>
              <a:rPr lang="nl-NL" dirty="0" smtClean="0"/>
              <a:t>Voorbeeld: </a:t>
            </a:r>
            <a:r>
              <a:rPr lang="nl-NL" dirty="0" err="1" smtClean="0"/>
              <a:t>nystatine</a:t>
            </a:r>
            <a:r>
              <a:rPr lang="nl-NL" dirty="0" smtClean="0"/>
              <a:t> 4dd 5ml (100.000IE) voor de duur van de antibiotica kuur, bij kuren die langer dan een week duren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259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Gram positieve verwekkers</a:t>
            </a:r>
            <a:endParaRPr lang="nl-NL" dirty="0"/>
          </a:p>
        </p:txBody>
      </p:sp>
      <p:pic>
        <p:nvPicPr>
          <p:cNvPr id="4" name="16975847-661B-4F73-9BCC-0526DDE2F25D" descr="78769AA3-56BB-4480-8251-38FC38331C8C@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15" y="1152983"/>
            <a:ext cx="5836675" cy="55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61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Gram negatieve verwekkers</a:t>
            </a:r>
            <a:endParaRPr lang="nl-NL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796AAD01-29B7-477E-BA8C-9747F4D56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2" y="1331408"/>
            <a:ext cx="7212830" cy="521741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280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Kweek negatieve peritonitis 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518341"/>
              </p:ext>
            </p:extLst>
          </p:nvPr>
        </p:nvGraphicFramePr>
        <p:xfrm>
          <a:off x="646111" y="1498454"/>
          <a:ext cx="8947149" cy="473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val="4186391058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3586624614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178577754"/>
                    </a:ext>
                  </a:extLst>
                </a:gridCol>
              </a:tblGrid>
              <a:tr h="373712">
                <a:tc>
                  <a:txBody>
                    <a:bodyPr/>
                    <a:lstStyle/>
                    <a:p>
                      <a:r>
                        <a:rPr lang="nl-NL" dirty="0" smtClean="0"/>
                        <a:t>Oorzaak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Klinische aanwijzing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Oplossing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650729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Niet</a:t>
                      </a: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optimale</a:t>
                      </a: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kweekmethode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Hoog </a:t>
                      </a:r>
                      <a:r>
                        <a:rPr lang="nl-NL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nl-NL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toename in % kweek-negatieve peritonitiden in </a:t>
                      </a:r>
                      <a:r>
                        <a:rPr lang="nl-NL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centrum (doel &lt;15%)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Evalueer kweekmethode met MMB en pas zo nodig aan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436434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Start van antibiotica voor afname kweek</a:t>
                      </a:r>
                      <a:endParaRPr lang="nl-NL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Klinische verbetering. </a:t>
                      </a:r>
                      <a:endParaRPr lang="nl-NL" sz="1400" dirty="0" smtClean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Diagnose </a:t>
                      </a:r>
                      <a:r>
                        <a:rPr lang="nl-NL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 </a:t>
                      </a:r>
                      <a:r>
                        <a:rPr lang="nl-NL" sz="14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exclusionem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Expectatief 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0969904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Infectieuze peritonitis met langzaam groeiende of lastig te kweken </a:t>
                      </a:r>
                      <a:r>
                        <a:rPr lang="nl-NL" sz="14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MOs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Bij herhaling negatieve kweken, onvoldoende verbetering op antibiotica</a:t>
                      </a:r>
                      <a:endParaRPr lang="nl-NL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Overleg met MMB over aanvullende kleuringen, kweken en PCR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8294824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Peritoneale inflammatie door intra-abdominale pathologie</a:t>
                      </a:r>
                      <a:endParaRPr lang="nl-NL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latin typeface="+mj-lt"/>
                        </a:rPr>
                        <a:t>Lichamelijk onderzoek =&gt; beeldvorming </a:t>
                      </a:r>
                      <a:endParaRPr lang="nl-NL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latin typeface="+mj-lt"/>
                        </a:rPr>
                        <a:t>Afhankelijk</a:t>
                      </a:r>
                      <a:r>
                        <a:rPr lang="nl-NL" sz="1400" baseline="0" dirty="0" smtClean="0">
                          <a:latin typeface="+mj-lt"/>
                        </a:rPr>
                        <a:t> van oorzaak </a:t>
                      </a:r>
                      <a:endParaRPr lang="nl-NL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39974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Steriele/aseptische/chemische/allergische peritonitis door contaminatie van PD vloeistof met </a:t>
                      </a:r>
                      <a:r>
                        <a:rPr lang="nl-NL" sz="14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peptidoglycanen</a:t>
                      </a:r>
                      <a:r>
                        <a:rPr lang="nl-N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endotoxines of medicatie</a:t>
                      </a:r>
                      <a:r>
                        <a:rPr lang="nl-NL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 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Clustering van kweek-negatieve peritonitiden</a:t>
                      </a:r>
                      <a:endParaRPr lang="nl-NL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Tijdelijk stoppen met gebruik van verdachte PD vloeistof of medicament</a:t>
                      </a:r>
                      <a:endParaRPr lang="nl-N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90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22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Samenvatting/Conclusie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000" dirty="0" smtClean="0"/>
              <a:t>wat is nieuw?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/>
              <a:t>Registratie infecties</a:t>
            </a:r>
          </a:p>
          <a:p>
            <a:pPr lvl="1"/>
            <a:r>
              <a:rPr lang="nl-NL" dirty="0"/>
              <a:t>Infecties tussen plaatsing PD katheter en start training</a:t>
            </a:r>
          </a:p>
          <a:p>
            <a:pPr lvl="1"/>
            <a:r>
              <a:rPr lang="nl-NL" dirty="0" smtClean="0"/>
              <a:t>Streefaantallen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b="1" dirty="0"/>
              <a:t>Preventie</a:t>
            </a:r>
          </a:p>
          <a:p>
            <a:pPr lvl="1"/>
            <a:r>
              <a:rPr lang="nl-NL" dirty="0" smtClean="0"/>
              <a:t>Huidpoort</a:t>
            </a:r>
            <a:endParaRPr lang="nl-NL" dirty="0" smtClean="0"/>
          </a:p>
          <a:p>
            <a:pPr lvl="2"/>
            <a:r>
              <a:rPr lang="nl-NL" dirty="0" smtClean="0"/>
              <a:t>dagelijks verzorgen bij voorkeur na douche </a:t>
            </a:r>
          </a:p>
          <a:p>
            <a:pPr lvl="2"/>
            <a:r>
              <a:rPr lang="nl-NL" dirty="0" smtClean="0"/>
              <a:t>Dagelijks </a:t>
            </a:r>
            <a:r>
              <a:rPr lang="nl-NL" dirty="0" err="1" smtClean="0"/>
              <a:t>mupirocine</a:t>
            </a:r>
            <a:r>
              <a:rPr lang="nl-NL" dirty="0" smtClean="0"/>
              <a:t> </a:t>
            </a:r>
            <a:r>
              <a:rPr lang="nl-NL" dirty="0" smtClean="0"/>
              <a:t>op de huidpoort</a:t>
            </a:r>
          </a:p>
          <a:p>
            <a:pPr lvl="2"/>
            <a:r>
              <a:rPr lang="nl-NL" dirty="0" smtClean="0"/>
              <a:t>Dragerschap</a:t>
            </a:r>
            <a:r>
              <a:rPr lang="nl-NL" i="1" dirty="0" smtClean="0"/>
              <a:t> </a:t>
            </a:r>
            <a:r>
              <a:rPr lang="nl-NL" i="1" dirty="0" err="1" smtClean="0"/>
              <a:t>S.aureus</a:t>
            </a:r>
            <a:r>
              <a:rPr lang="nl-NL" i="1" dirty="0" smtClean="0"/>
              <a:t> </a:t>
            </a:r>
            <a:r>
              <a:rPr lang="nl-NL" dirty="0" smtClean="0"/>
              <a:t>hoeft niet routinematig voor elke </a:t>
            </a:r>
            <a:r>
              <a:rPr lang="nl-NL" dirty="0" smtClean="0"/>
              <a:t>patiënt </a:t>
            </a:r>
            <a:r>
              <a:rPr lang="nl-NL" dirty="0" smtClean="0"/>
              <a:t>in kaart te worden gebracht, wel behandelen</a:t>
            </a:r>
            <a:endParaRPr lang="nl-NL" dirty="0"/>
          </a:p>
          <a:p>
            <a:pPr lvl="1"/>
            <a:r>
              <a:rPr lang="nl-NL" dirty="0"/>
              <a:t>Secundaire </a:t>
            </a:r>
            <a:r>
              <a:rPr lang="nl-NL" dirty="0" smtClean="0"/>
              <a:t>profylaxe: suggestie tot antifungale profylaxe bij gebruik antibiotica</a:t>
            </a:r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828" y="4607901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Disclosures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PD adviesraad </a:t>
            </a:r>
            <a:r>
              <a:rPr lang="nl-NL" dirty="0" err="1" smtClean="0"/>
              <a:t>Fresenius</a:t>
            </a:r>
            <a:endParaRPr lang="nl-NL" dirty="0" smtClean="0"/>
          </a:p>
          <a:p>
            <a:r>
              <a:rPr lang="nl-NL" dirty="0" err="1" smtClean="0"/>
              <a:t>Speakersfee</a:t>
            </a:r>
            <a:r>
              <a:rPr lang="nl-NL" dirty="0" smtClean="0"/>
              <a:t>: Baxter en </a:t>
            </a:r>
            <a:r>
              <a:rPr lang="nl-NL" dirty="0" err="1" smtClean="0"/>
              <a:t>Fresenius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11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770" y="1272687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3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6E15221C-6DC2-49DC-9248-AE711B7B603A" descr="88DB7B69-4C09-498A-A6FD-01B77CCBDE0E@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89" y="1856510"/>
            <a:ext cx="8314752" cy="386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2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ISPD richtlijnen 2016 - 2017</a:t>
            </a:r>
            <a:endParaRPr lang="nl-NL" dirty="0"/>
          </a:p>
        </p:txBody>
      </p:sp>
      <p:pic>
        <p:nvPicPr>
          <p:cNvPr id="1026" name="B988D73C-AA76-4C27-A728-8420337B2004" descr="9E5024E2-C679-4B5D-A5FD-FE36B9FA0D2F@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390218"/>
            <a:ext cx="6880947" cy="2979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FF2F5CEF-57D0-4179-A19F-BC409D49565F" descr="CB8EE7C3-A608-412F-B1B8-BC67A731B77C@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7" y="3525208"/>
            <a:ext cx="6820835" cy="315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0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Belangrijkste aanpassingen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Registratie </a:t>
            </a:r>
            <a:r>
              <a:rPr lang="nl-NL" b="1" dirty="0" smtClean="0"/>
              <a:t>infecties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b="1" dirty="0" smtClean="0"/>
              <a:t>Preventie</a:t>
            </a:r>
          </a:p>
          <a:p>
            <a:pPr lvl="1"/>
            <a:r>
              <a:rPr lang="nl-NL" dirty="0" smtClean="0"/>
              <a:t>Huidpoort: verzorging, </a:t>
            </a:r>
            <a:r>
              <a:rPr lang="nl-NL" dirty="0" err="1" smtClean="0"/>
              <a:t>mupirocine</a:t>
            </a:r>
            <a:endParaRPr lang="nl-NL" dirty="0" smtClean="0"/>
          </a:p>
          <a:p>
            <a:pPr lvl="1"/>
            <a:r>
              <a:rPr lang="nl-NL" dirty="0"/>
              <a:t>D</a:t>
            </a:r>
            <a:r>
              <a:rPr lang="nl-NL" dirty="0" smtClean="0"/>
              <a:t>ragerschap </a:t>
            </a:r>
            <a:r>
              <a:rPr lang="nl-NL" i="1" dirty="0" err="1" smtClean="0"/>
              <a:t>S.aureus</a:t>
            </a:r>
            <a:endParaRPr lang="nl-NL" i="1" dirty="0" smtClean="0"/>
          </a:p>
          <a:p>
            <a:pPr lvl="1"/>
            <a:r>
              <a:rPr lang="nl-NL" dirty="0" smtClean="0"/>
              <a:t>Secundaire profylaxe</a:t>
            </a:r>
          </a:p>
          <a:p>
            <a:pPr lvl="1"/>
            <a:endParaRPr lang="nl-NL" dirty="0"/>
          </a:p>
          <a:p>
            <a:r>
              <a:rPr lang="nl-NL" b="1" dirty="0" smtClean="0"/>
              <a:t>Behandeling</a:t>
            </a:r>
          </a:p>
          <a:p>
            <a:pPr lvl="1"/>
            <a:r>
              <a:rPr lang="nl-NL" dirty="0" smtClean="0"/>
              <a:t>Van 6 naar </a:t>
            </a:r>
            <a:r>
              <a:rPr lang="nl-NL" dirty="0" smtClean="0"/>
              <a:t>2 </a:t>
            </a:r>
            <a:r>
              <a:rPr lang="nl-NL" dirty="0" smtClean="0"/>
              <a:t>stroomdiagrammen </a:t>
            </a:r>
            <a:r>
              <a:rPr lang="nl-NL" dirty="0" smtClean="0"/>
              <a:t>en 1 tabel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324" y="4016786"/>
            <a:ext cx="2881312" cy="258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Registratie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sz="2400" dirty="0" smtClean="0"/>
              <a:t>Infecties </a:t>
            </a:r>
            <a:r>
              <a:rPr lang="nl-NL" sz="2400" dirty="0"/>
              <a:t>tussen plaatsing PD katheter en start </a:t>
            </a:r>
            <a:r>
              <a:rPr lang="nl-NL" sz="2400" dirty="0" smtClean="0"/>
              <a:t>training</a:t>
            </a:r>
          </a:p>
          <a:p>
            <a:pPr marL="457200" lvl="1" indent="0">
              <a:buNone/>
            </a:pPr>
            <a:endParaRPr lang="nl-NL" sz="2400" dirty="0"/>
          </a:p>
          <a:p>
            <a:pPr lvl="1"/>
            <a:r>
              <a:rPr lang="nl-NL" sz="2400" dirty="0"/>
              <a:t>Streefaantallen </a:t>
            </a:r>
            <a:endParaRPr lang="nl-NL" sz="2400" dirty="0" smtClean="0"/>
          </a:p>
          <a:p>
            <a:pPr lvl="2"/>
            <a:r>
              <a:rPr lang="nl-NL" sz="2200" dirty="0" smtClean="0"/>
              <a:t> &lt; 0.5 episodes per patiëntjaar (was 0.67)</a:t>
            </a:r>
          </a:p>
          <a:p>
            <a:pPr lvl="2"/>
            <a:r>
              <a:rPr lang="nl-NL" sz="2200" dirty="0"/>
              <a:t> </a:t>
            </a:r>
            <a:r>
              <a:rPr lang="nl-NL" sz="2200" dirty="0" smtClean="0"/>
              <a:t>≥ 80% vrij van peritonitis in een jaar</a:t>
            </a:r>
          </a:p>
          <a:p>
            <a:pPr lvl="2"/>
            <a:r>
              <a:rPr lang="nl-NL" sz="2200" dirty="0"/>
              <a:t> </a:t>
            </a:r>
            <a:r>
              <a:rPr lang="nl-NL" sz="2200" dirty="0" smtClean="0"/>
              <a:t>&lt; 15% kweek negatieve peritonitiden (was 10%)</a:t>
            </a:r>
            <a:endParaRPr lang="nl-NL" sz="2200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060" y="4692161"/>
            <a:ext cx="2000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3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Huidpoort: </a:t>
            </a:r>
            <a:r>
              <a:rPr lang="nl-NL" dirty="0" smtClean="0"/>
              <a:t>verzorging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ISPD</a:t>
            </a:r>
          </a:p>
          <a:p>
            <a:r>
              <a:rPr lang="nl-NL" dirty="0" smtClean="0"/>
              <a:t>We </a:t>
            </a:r>
            <a:r>
              <a:rPr lang="nl-NL" dirty="0" err="1" smtClean="0"/>
              <a:t>recommend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exit site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cleansed</a:t>
            </a:r>
            <a:r>
              <a:rPr lang="nl-NL" dirty="0" smtClean="0"/>
              <a:t> at </a:t>
            </a:r>
            <a:r>
              <a:rPr lang="nl-NL" dirty="0" err="1" smtClean="0"/>
              <a:t>least</a:t>
            </a:r>
            <a:r>
              <a:rPr lang="nl-NL" dirty="0" smtClean="0"/>
              <a:t> </a:t>
            </a:r>
            <a:r>
              <a:rPr lang="nl-NL" dirty="0" err="1" smtClean="0"/>
              <a:t>twice</a:t>
            </a:r>
            <a:r>
              <a:rPr lang="nl-NL" dirty="0" smtClean="0"/>
              <a:t> </a:t>
            </a:r>
            <a:r>
              <a:rPr lang="nl-NL" dirty="0" err="1" smtClean="0"/>
              <a:t>weekly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every</a:t>
            </a:r>
            <a:r>
              <a:rPr lang="nl-NL" dirty="0" smtClean="0"/>
              <a:t> time </a:t>
            </a:r>
            <a:r>
              <a:rPr lang="nl-NL" dirty="0" err="1" smtClean="0"/>
              <a:t>after</a:t>
            </a:r>
            <a:r>
              <a:rPr lang="nl-NL" dirty="0" smtClean="0"/>
              <a:t> a shower (1C)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 smtClean="0"/>
              <a:t>NFN</a:t>
            </a:r>
          </a:p>
          <a:p>
            <a:r>
              <a:rPr lang="nl-NL" b="1" dirty="0" smtClean="0"/>
              <a:t>Wij adviseren de </a:t>
            </a:r>
            <a:r>
              <a:rPr lang="nl-NL" b="1" dirty="0"/>
              <a:t>huidpoort dagelijks te verzorgen met schone, niet steriele gazen, bij voorkeur na een douche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123" y="4857721"/>
            <a:ext cx="3438525" cy="18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Huidpoort profylactisch antibiotica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ISPD</a:t>
            </a:r>
          </a:p>
          <a:p>
            <a:r>
              <a:rPr lang="nl-NL" dirty="0" smtClean="0"/>
              <a:t>We </a:t>
            </a:r>
            <a:r>
              <a:rPr lang="nl-NL" dirty="0" err="1"/>
              <a:t>recommend</a:t>
            </a:r>
            <a:r>
              <a:rPr lang="nl-NL" dirty="0"/>
              <a:t> </a:t>
            </a:r>
            <a:r>
              <a:rPr lang="nl-NL" dirty="0" err="1"/>
              <a:t>daily</a:t>
            </a:r>
            <a:r>
              <a:rPr lang="nl-NL" dirty="0"/>
              <a:t> </a:t>
            </a:r>
            <a:r>
              <a:rPr lang="nl-NL" dirty="0" err="1"/>
              <a:t>topical</a:t>
            </a:r>
            <a:r>
              <a:rPr lang="nl-NL" dirty="0"/>
              <a:t> </a:t>
            </a:r>
            <a:r>
              <a:rPr lang="nl-NL" dirty="0" err="1"/>
              <a:t>application</a:t>
            </a:r>
            <a:r>
              <a:rPr lang="nl-NL" dirty="0"/>
              <a:t> of </a:t>
            </a:r>
            <a:r>
              <a:rPr lang="nl-NL" dirty="0" err="1"/>
              <a:t>antibiotic</a:t>
            </a:r>
            <a:r>
              <a:rPr lang="nl-NL" dirty="0"/>
              <a:t> (</a:t>
            </a:r>
            <a:r>
              <a:rPr lang="nl-NL" dirty="0" err="1" smtClean="0"/>
              <a:t>mupirocin</a:t>
            </a:r>
            <a:r>
              <a:rPr lang="nl-NL" dirty="0" smtClean="0"/>
              <a:t> </a:t>
            </a:r>
            <a:r>
              <a:rPr lang="nl-NL" dirty="0"/>
              <a:t>or </a:t>
            </a:r>
            <a:r>
              <a:rPr lang="nl-NL" dirty="0" err="1"/>
              <a:t>gentamicin</a:t>
            </a:r>
            <a:r>
              <a:rPr lang="nl-NL" dirty="0"/>
              <a:t>) cream or </a:t>
            </a:r>
            <a:r>
              <a:rPr lang="nl-NL" dirty="0" err="1"/>
              <a:t>ointment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catheter</a:t>
            </a:r>
            <a:r>
              <a:rPr lang="nl-NL" dirty="0"/>
              <a:t> exit </a:t>
            </a:r>
            <a:r>
              <a:rPr lang="nl-NL" dirty="0" err="1"/>
              <a:t>sit</a:t>
            </a:r>
            <a:r>
              <a:rPr lang="nl-NL" dirty="0"/>
              <a:t> (1B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 smtClean="0"/>
              <a:t>NFN</a:t>
            </a:r>
            <a:endParaRPr lang="nl-NL" b="1" dirty="0"/>
          </a:p>
          <a:p>
            <a:r>
              <a:rPr lang="nl-NL" b="1" dirty="0" smtClean="0"/>
              <a:t>Wij </a:t>
            </a:r>
            <a:r>
              <a:rPr lang="nl-NL" b="1" dirty="0"/>
              <a:t>adviseren dagelijks </a:t>
            </a:r>
            <a:r>
              <a:rPr lang="nl-NL" b="1" dirty="0" err="1" smtClean="0"/>
              <a:t>mupirocine</a:t>
            </a:r>
            <a:r>
              <a:rPr lang="nl-NL" b="1" dirty="0" smtClean="0"/>
              <a:t> </a:t>
            </a:r>
            <a:r>
              <a:rPr lang="nl-NL" b="1" dirty="0"/>
              <a:t>aan te brengen op de </a:t>
            </a:r>
            <a:r>
              <a:rPr lang="nl-NL" b="1" dirty="0" smtClean="0"/>
              <a:t>huidpoort</a:t>
            </a:r>
          </a:p>
          <a:p>
            <a:r>
              <a:rPr lang="nl-NL" b="1" dirty="0" smtClean="0"/>
              <a:t>Alternatieven worden besproken in tabel </a:t>
            </a:r>
            <a:endParaRPr lang="nl-NL" b="1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873" y="4792907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Dragerschap </a:t>
            </a:r>
            <a:r>
              <a:rPr lang="nl-NL" i="1" dirty="0" err="1" smtClean="0"/>
              <a:t>S.aureus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ISPD</a:t>
            </a:r>
            <a:r>
              <a:rPr lang="nl-NL" dirty="0" smtClean="0"/>
              <a:t> </a:t>
            </a:r>
          </a:p>
          <a:p>
            <a:r>
              <a:rPr lang="nl-NL" dirty="0" smtClean="0"/>
              <a:t>We </a:t>
            </a:r>
            <a:r>
              <a:rPr lang="nl-NL" dirty="0" err="1"/>
              <a:t>suggest</a:t>
            </a:r>
            <a:r>
              <a:rPr lang="nl-NL" dirty="0"/>
              <a:t> screening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nasal</a:t>
            </a:r>
            <a:r>
              <a:rPr lang="nl-NL" dirty="0"/>
              <a:t> </a:t>
            </a:r>
            <a:r>
              <a:rPr lang="nl-NL" i="1" dirty="0" err="1"/>
              <a:t>S.aureus</a:t>
            </a:r>
            <a:r>
              <a:rPr lang="nl-NL" dirty="0"/>
              <a:t> </a:t>
            </a:r>
            <a:r>
              <a:rPr lang="nl-NL" dirty="0" err="1"/>
              <a:t>carriage</a:t>
            </a:r>
            <a:r>
              <a:rPr lang="nl-NL" dirty="0"/>
              <a:t> prior </a:t>
            </a:r>
            <a:r>
              <a:rPr lang="nl-NL" dirty="0" err="1"/>
              <a:t>to</a:t>
            </a:r>
            <a:r>
              <a:rPr lang="nl-NL" dirty="0"/>
              <a:t> PD </a:t>
            </a:r>
            <a:r>
              <a:rPr lang="nl-NL" dirty="0" err="1"/>
              <a:t>catheter</a:t>
            </a:r>
            <a:r>
              <a:rPr lang="nl-NL" dirty="0"/>
              <a:t> </a:t>
            </a:r>
            <a:r>
              <a:rPr lang="nl-NL" dirty="0" err="1"/>
              <a:t>insertion</a:t>
            </a:r>
            <a:r>
              <a:rPr lang="nl-NL" dirty="0"/>
              <a:t> (2D)</a:t>
            </a:r>
          </a:p>
          <a:p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nasal</a:t>
            </a:r>
            <a:r>
              <a:rPr lang="nl-NL" dirty="0"/>
              <a:t> </a:t>
            </a:r>
            <a:r>
              <a:rPr lang="nl-NL" dirty="0" err="1"/>
              <a:t>carriage</a:t>
            </a:r>
            <a:r>
              <a:rPr lang="nl-NL" dirty="0"/>
              <a:t> of </a:t>
            </a:r>
            <a:r>
              <a:rPr lang="nl-NL" i="1" dirty="0" err="1"/>
              <a:t>S.aureus</a:t>
            </a:r>
            <a:r>
              <a:rPr lang="nl-NL" dirty="0"/>
              <a:t> is found in PD </a:t>
            </a:r>
            <a:r>
              <a:rPr lang="nl-NL" dirty="0" err="1"/>
              <a:t>patients</a:t>
            </a:r>
            <a:r>
              <a:rPr lang="nl-NL" dirty="0"/>
              <a:t>, we </a:t>
            </a:r>
            <a:r>
              <a:rPr lang="nl-NL" dirty="0" err="1"/>
              <a:t>suggest</a:t>
            </a:r>
            <a:r>
              <a:rPr lang="nl-NL" dirty="0"/>
              <a:t> </a:t>
            </a:r>
            <a:r>
              <a:rPr lang="nl-NL" dirty="0" err="1"/>
              <a:t>treating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topical</a:t>
            </a:r>
            <a:r>
              <a:rPr lang="nl-NL" dirty="0"/>
              <a:t> </a:t>
            </a:r>
            <a:r>
              <a:rPr lang="nl-NL" dirty="0" err="1"/>
              <a:t>nasal</a:t>
            </a:r>
            <a:r>
              <a:rPr lang="nl-NL" dirty="0"/>
              <a:t> </a:t>
            </a:r>
            <a:r>
              <a:rPr lang="nl-NL" dirty="0" err="1"/>
              <a:t>application</a:t>
            </a:r>
            <a:r>
              <a:rPr lang="nl-NL" dirty="0"/>
              <a:t> of </a:t>
            </a:r>
            <a:r>
              <a:rPr lang="nl-NL" dirty="0" err="1" smtClean="0"/>
              <a:t>mupirocin</a:t>
            </a:r>
            <a:r>
              <a:rPr lang="nl-NL" dirty="0" smtClean="0"/>
              <a:t> </a:t>
            </a:r>
            <a:r>
              <a:rPr lang="nl-NL" dirty="0"/>
              <a:t>(1B)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784" y="4138146"/>
            <a:ext cx="2345347" cy="25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420</TotalTime>
  <Words>656</Words>
  <Application>Microsoft Office PowerPoint</Application>
  <PresentationFormat>Breedbeeld</PresentationFormat>
  <Paragraphs>133</Paragraphs>
  <Slides>20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Ion</vt:lpstr>
      <vt:lpstr>Richtlijn Peritoneale dialyse gerelateerde infecties</vt:lpstr>
      <vt:lpstr>Disclosures</vt:lpstr>
      <vt:lpstr>PowerPoint-presentatie</vt:lpstr>
      <vt:lpstr>ISPD richtlijnen 2016 - 2017</vt:lpstr>
      <vt:lpstr>Belangrijkste aanpassingen</vt:lpstr>
      <vt:lpstr>Registratie </vt:lpstr>
      <vt:lpstr>Huidpoort: verzorging </vt:lpstr>
      <vt:lpstr>Huidpoort profylactisch antibiotica</vt:lpstr>
      <vt:lpstr>Dragerschap S.aureus</vt:lpstr>
      <vt:lpstr>Dragerschap S.aureus</vt:lpstr>
      <vt:lpstr>Dragerschap S.aureus</vt:lpstr>
      <vt:lpstr>Secundaire preventie “We recommend anti-fungal prophylaxis when PD patients receive antibiotic courses to prevent fungal peritonitis (1B)”</vt:lpstr>
      <vt:lpstr>PowerPoint-presentatie</vt:lpstr>
      <vt:lpstr>PowerPoint-presentatie</vt:lpstr>
      <vt:lpstr>Richtlijn NFN</vt:lpstr>
      <vt:lpstr>Gram positieve verwekkers</vt:lpstr>
      <vt:lpstr>Gram negatieve verwekkers</vt:lpstr>
      <vt:lpstr>Kweek negatieve peritonitis </vt:lpstr>
      <vt:lpstr>Samenvatting/Conclusie wat is nieuw?</vt:lpstr>
      <vt:lpstr>PowerPoint-presentatie</vt:lpstr>
    </vt:vector>
  </TitlesOfParts>
  <Company>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Richtlijn Peritoneaal dialyse gerelateerde infecties</dc:title>
  <dc:creator>W.M. Michels</dc:creator>
  <cp:lastModifiedBy>W.M. Michels</cp:lastModifiedBy>
  <cp:revision>28</cp:revision>
  <dcterms:created xsi:type="dcterms:W3CDTF">2018-11-23T10:56:18Z</dcterms:created>
  <dcterms:modified xsi:type="dcterms:W3CDTF">2018-12-11T11:25:48Z</dcterms:modified>
</cp:coreProperties>
</file>