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69" r:id="rId2"/>
    <p:sldId id="370" r:id="rId3"/>
    <p:sldId id="371" r:id="rId4"/>
    <p:sldId id="367" r:id="rId5"/>
    <p:sldId id="373" r:id="rId6"/>
    <p:sldId id="352" r:id="rId7"/>
    <p:sldId id="364" r:id="rId8"/>
    <p:sldId id="372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nnie van IJzerloo" initials="HvI" lastIdx="2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C82"/>
    <a:srgbClr val="01B1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39" autoAdjust="0"/>
  </p:normalViewPr>
  <p:slideViewPr>
    <p:cSldViewPr>
      <p:cViewPr varScale="1">
        <p:scale>
          <a:sx n="66" d="100"/>
          <a:sy n="66" d="100"/>
        </p:scale>
        <p:origin x="65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werkblad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Kwaliteitsmedewerkers</c:v>
                </c:pt>
              </c:strCache>
            </c:strRef>
          </c:tx>
          <c:invertIfNegative val="0"/>
          <c:cat>
            <c:strRef>
              <c:f>Blad1!$A$2:$A$5</c:f>
              <c:strCache>
                <c:ptCount val="4"/>
                <c:pt idx="0">
                  <c:v>Geen inzage</c:v>
                </c:pt>
                <c:pt idx="1">
                  <c:v>Aanbevelingen</c:v>
                </c:pt>
                <c:pt idx="2">
                  <c:v>Aanbveling en verbtermaatregel</c:v>
                </c:pt>
                <c:pt idx="3">
                  <c:v>Volledig rapport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13</c:v>
                </c:pt>
                <c:pt idx="1">
                  <c:v>0</c:v>
                </c:pt>
                <c:pt idx="2">
                  <c:v>70</c:v>
                </c:pt>
                <c:pt idx="3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93-4BDE-9BE1-7F2DB5100F4C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Hoofden</c:v>
                </c:pt>
              </c:strCache>
            </c:strRef>
          </c:tx>
          <c:invertIfNegative val="0"/>
          <c:cat>
            <c:strRef>
              <c:f>Blad1!$A$2:$A$5</c:f>
              <c:strCache>
                <c:ptCount val="4"/>
                <c:pt idx="0">
                  <c:v>Geen inzage</c:v>
                </c:pt>
                <c:pt idx="1">
                  <c:v>Aanbevelingen</c:v>
                </c:pt>
                <c:pt idx="2">
                  <c:v>Aanbveling en verbtermaatregel</c:v>
                </c:pt>
                <c:pt idx="3">
                  <c:v>Volledig rapport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5</c:v>
                </c:pt>
                <c:pt idx="1">
                  <c:v>65</c:v>
                </c:pt>
                <c:pt idx="2">
                  <c:v>18</c:v>
                </c:pt>
                <c:pt idx="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93-4BDE-9BE1-7F2DB5100F4C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Nefrologen</c:v>
                </c:pt>
              </c:strCache>
            </c:strRef>
          </c:tx>
          <c:invertIfNegative val="0"/>
          <c:cat>
            <c:strRef>
              <c:f>Blad1!$A$2:$A$5</c:f>
              <c:strCache>
                <c:ptCount val="4"/>
                <c:pt idx="0">
                  <c:v>Geen inzage</c:v>
                </c:pt>
                <c:pt idx="1">
                  <c:v>Aanbevelingen</c:v>
                </c:pt>
                <c:pt idx="2">
                  <c:v>Aanbveling en verbtermaatregel</c:v>
                </c:pt>
                <c:pt idx="3">
                  <c:v>Volledig rapport</c:v>
                </c:pt>
              </c:strCache>
            </c:strRef>
          </c:cat>
          <c:val>
            <c:numRef>
              <c:f>Blad1!$D$2:$D$5</c:f>
              <c:numCache>
                <c:formatCode>General</c:formatCode>
                <c:ptCount val="4"/>
                <c:pt idx="0">
                  <c:v>22</c:v>
                </c:pt>
                <c:pt idx="1">
                  <c:v>10</c:v>
                </c:pt>
                <c:pt idx="2">
                  <c:v>53</c:v>
                </c:pt>
                <c:pt idx="3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93-4BDE-9BE1-7F2DB5100F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2314240"/>
        <c:axId val="132315776"/>
      </c:barChart>
      <c:catAx>
        <c:axId val="13231424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32315776"/>
        <c:crosses val="autoZero"/>
        <c:auto val="1"/>
        <c:lblAlgn val="ctr"/>
        <c:lblOffset val="100"/>
        <c:noMultiLvlLbl val="0"/>
      </c:catAx>
      <c:valAx>
        <c:axId val="13231577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3231424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nl-NL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B3FC7-638D-4545-828C-02A666FD448C}" type="datetimeFigureOut">
              <a:rPr lang="nl-NL" smtClean="0"/>
              <a:pPr/>
              <a:t>27-3-2021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B8494-970C-4800-9ABA-B1A40C644DB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6817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764632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1B1E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pic>
        <p:nvPicPr>
          <p:cNvPr id="7" name="Afbeelding 6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374720"/>
            <a:ext cx="1676400" cy="294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Afbeelding 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60648"/>
            <a:ext cx="1654810" cy="456565"/>
          </a:xfrm>
          <a:prstGeom prst="rect">
            <a:avLst/>
          </a:prstGeom>
        </p:spPr>
      </p:pic>
      <p:sp>
        <p:nvSpPr>
          <p:cNvPr id="9" name="Rechthoek 8"/>
          <p:cNvSpPr/>
          <p:nvPr userDrawn="1"/>
        </p:nvSpPr>
        <p:spPr>
          <a:xfrm>
            <a:off x="7092280" y="836712"/>
            <a:ext cx="2051720" cy="144016"/>
          </a:xfrm>
          <a:prstGeom prst="rect">
            <a:avLst/>
          </a:prstGeom>
          <a:solidFill>
            <a:srgbClr val="01B1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 userDrawn="1"/>
        </p:nvSpPr>
        <p:spPr>
          <a:xfrm>
            <a:off x="0" y="836712"/>
            <a:ext cx="7020272" cy="144016"/>
          </a:xfrm>
          <a:prstGeom prst="rect">
            <a:avLst/>
          </a:prstGeom>
          <a:solidFill>
            <a:srgbClr val="004C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5400" b="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Titel presentatie</a:t>
            </a:r>
          </a:p>
        </p:txBody>
      </p:sp>
    </p:spTree>
    <p:extLst>
      <p:ext uri="{BB962C8B-B14F-4D97-AF65-F5344CB8AC3E}">
        <p14:creationId xmlns:p14="http://schemas.microsoft.com/office/powerpoint/2010/main" val="215126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volg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28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18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18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pic>
        <p:nvPicPr>
          <p:cNvPr id="7" name="Afbeelding 6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374720"/>
            <a:ext cx="1676400" cy="294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Afbeelding 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60648"/>
            <a:ext cx="1654810" cy="456565"/>
          </a:xfrm>
          <a:prstGeom prst="rect">
            <a:avLst/>
          </a:prstGeom>
        </p:spPr>
      </p:pic>
      <p:sp>
        <p:nvSpPr>
          <p:cNvPr id="9" name="Rechthoek 8"/>
          <p:cNvSpPr/>
          <p:nvPr userDrawn="1"/>
        </p:nvSpPr>
        <p:spPr>
          <a:xfrm>
            <a:off x="7092280" y="836712"/>
            <a:ext cx="2051720" cy="144016"/>
          </a:xfrm>
          <a:prstGeom prst="rect">
            <a:avLst/>
          </a:prstGeom>
          <a:solidFill>
            <a:srgbClr val="01B1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hthoek 9"/>
          <p:cNvSpPr/>
          <p:nvPr userDrawn="1"/>
        </p:nvSpPr>
        <p:spPr>
          <a:xfrm>
            <a:off x="0" y="836712"/>
            <a:ext cx="7020272" cy="144016"/>
          </a:xfrm>
          <a:prstGeom prst="rect">
            <a:avLst/>
          </a:prstGeom>
          <a:solidFill>
            <a:srgbClr val="004C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457200" y="188640"/>
            <a:ext cx="6563072" cy="56207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1B1EC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2100198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374720"/>
            <a:ext cx="1676400" cy="294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Afbeelding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60648"/>
            <a:ext cx="1654810" cy="456565"/>
          </a:xfrm>
          <a:prstGeom prst="rect">
            <a:avLst/>
          </a:prstGeom>
        </p:spPr>
      </p:pic>
      <p:sp>
        <p:nvSpPr>
          <p:cNvPr id="9" name="Rechthoek 8"/>
          <p:cNvSpPr/>
          <p:nvPr/>
        </p:nvSpPr>
        <p:spPr>
          <a:xfrm>
            <a:off x="7092280" y="836712"/>
            <a:ext cx="2051720" cy="144016"/>
          </a:xfrm>
          <a:prstGeom prst="rect">
            <a:avLst/>
          </a:prstGeom>
          <a:solidFill>
            <a:srgbClr val="01B1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hthoek 9"/>
          <p:cNvSpPr/>
          <p:nvPr/>
        </p:nvSpPr>
        <p:spPr>
          <a:xfrm>
            <a:off x="0" y="836712"/>
            <a:ext cx="7020272" cy="144016"/>
          </a:xfrm>
          <a:prstGeom prst="rect">
            <a:avLst/>
          </a:prstGeom>
          <a:solidFill>
            <a:srgbClr val="004C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623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004C8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4C8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4C8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4C8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4C8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4C8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Visiteren in Corona tijden</a:t>
            </a:r>
          </a:p>
          <a:p>
            <a:pPr lvl="0"/>
            <a:r>
              <a:rPr lang="nl-NL" dirty="0"/>
              <a:t>Certificatie en visitatie na herziening</a:t>
            </a:r>
          </a:p>
          <a:p>
            <a:pPr lvl="0"/>
            <a:r>
              <a:rPr lang="nl-NL" dirty="0"/>
              <a:t>HKZ Norm Zorg en Welzijn</a:t>
            </a:r>
          </a:p>
          <a:p>
            <a:pPr lvl="0"/>
            <a:r>
              <a:rPr lang="nl-NL" dirty="0" err="1"/>
              <a:t>Meevisiteren</a:t>
            </a:r>
            <a:r>
              <a:rPr lang="nl-NL" dirty="0"/>
              <a:t> patiënten</a:t>
            </a:r>
          </a:p>
          <a:p>
            <a:r>
              <a:rPr lang="nl-NL" dirty="0"/>
              <a:t>Transparantie uitkomsten visitatie richting </a:t>
            </a:r>
            <a:r>
              <a:rPr lang="nl-NL" dirty="0" err="1"/>
              <a:t>patient</a:t>
            </a:r>
            <a:r>
              <a:rPr lang="nl-NL" dirty="0"/>
              <a:t> (besluitvormend)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Sectie Kwaliteitsborging</a:t>
            </a:r>
            <a:br>
              <a:rPr lang="nl-NL" dirty="0"/>
            </a:b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4653136"/>
            <a:ext cx="2376264" cy="16803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5085184"/>
            <a:ext cx="1566333" cy="834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807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Adviezen FMS </a:t>
            </a:r>
            <a:r>
              <a:rPr lang="nl-NL" dirty="0" err="1"/>
              <a:t>obv</a:t>
            </a:r>
            <a:r>
              <a:rPr lang="nl-NL" dirty="0"/>
              <a:t> rapport </a:t>
            </a:r>
            <a:r>
              <a:rPr lang="nl-NL" dirty="0" err="1"/>
              <a:t>Qualicura</a:t>
            </a:r>
            <a:endParaRPr lang="nl-NL" dirty="0"/>
          </a:p>
          <a:p>
            <a:r>
              <a:rPr lang="nl-NL" dirty="0"/>
              <a:t>Maatregelen RIVM leidend </a:t>
            </a:r>
          </a:p>
          <a:p>
            <a:r>
              <a:rPr lang="nl-NL" dirty="0"/>
              <a:t>Vertaling naar protocol PVC augustus 2020</a:t>
            </a:r>
          </a:p>
          <a:p>
            <a:r>
              <a:rPr lang="nl-NL" dirty="0"/>
              <a:t>Fysieke visitaties met nieuwe golf Corona-virus weer on-</a:t>
            </a:r>
            <a:r>
              <a:rPr lang="nl-NL" dirty="0" err="1"/>
              <a:t>hold</a:t>
            </a:r>
            <a:endParaRPr lang="nl-NL" dirty="0"/>
          </a:p>
          <a:p>
            <a:r>
              <a:rPr lang="nl-NL" dirty="0"/>
              <a:t>Uitwerken digitale visitaties 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l-NL" dirty="0"/>
              <a:t>Visiteren in Corona tijden</a:t>
            </a:r>
            <a:br>
              <a:rPr lang="nl-NL" dirty="0"/>
            </a:b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4653136"/>
            <a:ext cx="2376264" cy="16803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5085184"/>
            <a:ext cx="1566333" cy="834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503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Beroepsinhoudelijke visitatie PVC en certificering door CI ontkoppeld</a:t>
            </a:r>
          </a:p>
          <a:p>
            <a:pPr lvl="1"/>
            <a:r>
              <a:rPr lang="nl-NL" dirty="0"/>
              <a:t>beiden cyclus 4jr, streven alterneren met 2 jaar tussenpoos</a:t>
            </a:r>
          </a:p>
          <a:p>
            <a:r>
              <a:rPr lang="nl-NL" dirty="0"/>
              <a:t>Centra verder met NIAZ </a:t>
            </a:r>
            <a:r>
              <a:rPr lang="nl-NL" dirty="0">
                <a:sym typeface="Wingdings"/>
              </a:rPr>
              <a:t>(aantal),</a:t>
            </a:r>
            <a:r>
              <a:rPr lang="nl-NL" dirty="0"/>
              <a:t> JCI (aantal) en HKZ (aantal)</a:t>
            </a:r>
          </a:p>
          <a:p>
            <a:r>
              <a:rPr lang="nl-NL" dirty="0"/>
              <a:t>HKZ certificering door Lloyds zonder materiedeskundige  PVC</a:t>
            </a:r>
          </a:p>
          <a:p>
            <a:r>
              <a:rPr lang="nl-NL" dirty="0"/>
              <a:t>Aantal uitgevoerde ”stand </a:t>
            </a:r>
            <a:r>
              <a:rPr lang="nl-NL" dirty="0" err="1"/>
              <a:t>alone</a:t>
            </a:r>
            <a:r>
              <a:rPr lang="nl-NL" dirty="0"/>
              <a:t> visitatie” door PVC nog beperkt (aantal)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l-NL" sz="2800" dirty="0"/>
              <a:t>Certificatie en visitatie na herziening</a:t>
            </a:r>
          </a:p>
        </p:txBody>
      </p:sp>
    </p:spTree>
    <p:extLst>
      <p:ext uri="{BB962C8B-B14F-4D97-AF65-F5344CB8AC3E}">
        <p14:creationId xmlns:p14="http://schemas.microsoft.com/office/powerpoint/2010/main" val="1992930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Voor centra die met HKZ doorgaan wordt de nieuwe algemene norm Zorg en Welzijn toegespitst voor dialysecentra (in ontwikkeling)</a:t>
            </a:r>
          </a:p>
          <a:p>
            <a:r>
              <a:rPr lang="nl-NL" dirty="0"/>
              <a:t>Deze nieuwe HKZ norm niet langer ISO compatibel met als voordeel:</a:t>
            </a:r>
          </a:p>
          <a:p>
            <a:pPr lvl="1"/>
            <a:r>
              <a:rPr lang="nl-NL" dirty="0"/>
              <a:t>Frequentie </a:t>
            </a:r>
            <a:r>
              <a:rPr lang="nl-NL" dirty="0" err="1"/>
              <a:t>hercertificering</a:t>
            </a:r>
            <a:r>
              <a:rPr lang="nl-NL" dirty="0"/>
              <a:t> naar 1 x per 4 jaar 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Nieuwe HKZ  norm  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36055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1972BDC2-D7C4-4A48-BA8A-AAE033638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Standaardisering follow-up bij afwijkingen van normen</a:t>
            </a:r>
          </a:p>
          <a:p>
            <a:pPr lvl="0"/>
            <a:r>
              <a:rPr lang="nl-NL" dirty="0"/>
              <a:t>termijn en manier van voortgangsrapportage (schriftelijk of fysiek)</a:t>
            </a:r>
          </a:p>
          <a:p>
            <a:pPr lvl="1"/>
            <a:r>
              <a:rPr lang="nl-NL" dirty="0"/>
              <a:t>Aanbevelingen schriftelijk 1 jaar na het visitatierapport, voorwaarden soms zelfs binnen 3 maanden na visitatie en met fysiek bezoek. </a:t>
            </a:r>
          </a:p>
          <a:p>
            <a:pPr lvl="0"/>
            <a:r>
              <a:rPr lang="nl-NL" dirty="0"/>
              <a:t>Integratie hiervan in </a:t>
            </a:r>
            <a:r>
              <a:rPr lang="nl-NL" dirty="0" err="1"/>
              <a:t>Exata</a:t>
            </a:r>
            <a:r>
              <a:rPr lang="nl-NL" dirty="0"/>
              <a:t> </a:t>
            </a:r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D2C5A903-AB56-40F2-99D9-3DD120288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800" dirty="0"/>
              <a:t>Certificatie en visitatie na herziening</a:t>
            </a:r>
          </a:p>
        </p:txBody>
      </p:sp>
    </p:spTree>
    <p:extLst>
      <p:ext uri="{BB962C8B-B14F-4D97-AF65-F5344CB8AC3E}">
        <p14:creationId xmlns:p14="http://schemas.microsoft.com/office/powerpoint/2010/main" val="2673636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err="1"/>
              <a:t>Patient</a:t>
            </a:r>
            <a:r>
              <a:rPr lang="nl-NL" dirty="0"/>
              <a:t> vertegenwoordigers zijn geworven</a:t>
            </a:r>
          </a:p>
          <a:p>
            <a:r>
              <a:rPr lang="nl-NL" dirty="0"/>
              <a:t>Opleiding </a:t>
            </a:r>
            <a:r>
              <a:rPr lang="nl-NL" dirty="0" err="1"/>
              <a:t>patient</a:t>
            </a:r>
            <a:r>
              <a:rPr lang="nl-NL" dirty="0"/>
              <a:t> vertegenwoordigers gestart</a:t>
            </a:r>
          </a:p>
          <a:p>
            <a:r>
              <a:rPr lang="nl-NL" dirty="0"/>
              <a:t>Programma bij deelname uitgewerkt</a:t>
            </a:r>
          </a:p>
          <a:p>
            <a:r>
              <a:rPr lang="nl-NL" dirty="0"/>
              <a:t>Evaluatieplan uitgewerkt</a:t>
            </a:r>
          </a:p>
          <a:p>
            <a:r>
              <a:rPr lang="nl-NL" dirty="0"/>
              <a:t>Na uitbraak Corona project on-</a:t>
            </a:r>
            <a:r>
              <a:rPr lang="nl-NL" dirty="0" err="1"/>
              <a:t>hold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Update pilot </a:t>
            </a:r>
            <a:r>
              <a:rPr lang="nl-NL" dirty="0" err="1"/>
              <a:t>meevisiteren</a:t>
            </a:r>
            <a:r>
              <a:rPr lang="nl-NL" dirty="0"/>
              <a:t> patiënten</a:t>
            </a:r>
          </a:p>
        </p:txBody>
      </p:sp>
      <p:pic>
        <p:nvPicPr>
          <p:cNvPr id="6" name="Afbeelding 5" descr="Unknown-3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3994523"/>
            <a:ext cx="1872208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299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sz="1800" dirty="0"/>
              <a:t>Resultaten uitvraag transparantie visitatie richting </a:t>
            </a:r>
            <a:r>
              <a:rPr lang="nl-NL" sz="1800" b="1" i="1" dirty="0" err="1"/>
              <a:t>patient</a:t>
            </a:r>
            <a:r>
              <a:rPr lang="nl-NL" sz="1800" dirty="0"/>
              <a:t> :</a:t>
            </a:r>
          </a:p>
        </p:txBody>
      </p:sp>
      <p:graphicFrame>
        <p:nvGraphicFramePr>
          <p:cNvPr id="12" name="Tijdelijke aanduiding voor inhoud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6908391"/>
              </p:ext>
            </p:extLst>
          </p:nvPr>
        </p:nvGraphicFramePr>
        <p:xfrm>
          <a:off x="457200" y="13414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2870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Voorstel aanpassing visitatie regelement</a:t>
            </a:r>
          </a:p>
          <a:p>
            <a:r>
              <a:rPr lang="nl-NL" dirty="0"/>
              <a:t>Resultaten van visitatie worden gedeeld met </a:t>
            </a:r>
            <a:r>
              <a:rPr lang="nl-NL" dirty="0" err="1"/>
              <a:t>patienten</a:t>
            </a:r>
            <a:r>
              <a:rPr lang="nl-NL" dirty="0"/>
              <a:t> van eigen dialysecentrum </a:t>
            </a:r>
            <a:r>
              <a:rPr lang="nl-NL" dirty="0" err="1"/>
              <a:t>dmv</a:t>
            </a:r>
            <a:r>
              <a:rPr lang="nl-NL" dirty="0"/>
              <a:t> een verslag waarin vermeld de voor </a:t>
            </a:r>
            <a:r>
              <a:rPr lang="nl-NL" dirty="0" err="1"/>
              <a:t>patient</a:t>
            </a:r>
            <a:r>
              <a:rPr lang="nl-NL" dirty="0"/>
              <a:t> </a:t>
            </a:r>
            <a:r>
              <a:rPr lang="nl-NL"/>
              <a:t>relevante aanbevelingen (of alle?) </a:t>
            </a:r>
            <a:r>
              <a:rPr lang="nl-NL" dirty="0"/>
              <a:t>en daaraan gekoppeld het plan tot verbetering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Transparantie </a:t>
            </a:r>
            <a:r>
              <a:rPr lang="nl-NL"/>
              <a:t>visitatie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55568485"/>
      </p:ext>
    </p:extLst>
  </p:cSld>
  <p:clrMapOvr>
    <a:masterClrMapping/>
  </p:clrMapOvr>
</p:sld>
</file>

<file path=ppt/theme/theme1.xml><?xml version="1.0" encoding="utf-8"?>
<a:theme xmlns:a="http://schemas.openxmlformats.org/drawingml/2006/main" name="Nefrovisie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frovisie_powerpoint.potm" id="{8F1C2649-5FDE-4867-83C7-F99646BDB670}" vid="{B044F66A-94DF-4A8D-B4AD-1B6960F205FE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Nefrovisie_powerpoint</Template>
  <TotalTime>5534</TotalTime>
  <Words>275</Words>
  <Application>Microsoft Office PowerPoint</Application>
  <PresentationFormat>Diavoorstelling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Nefrovisie</vt:lpstr>
      <vt:lpstr>Sectie Kwaliteitsborging </vt:lpstr>
      <vt:lpstr>Visiteren in Corona tijden </vt:lpstr>
      <vt:lpstr>Certificatie en visitatie na herziening</vt:lpstr>
      <vt:lpstr>Nieuwe HKZ  norm   </vt:lpstr>
      <vt:lpstr>Certificatie en visitatie na herziening</vt:lpstr>
      <vt:lpstr>Update pilot meevisiteren patiënten</vt:lpstr>
      <vt:lpstr>Resultaten uitvraag transparantie visitatie richting patient :</vt:lpstr>
      <vt:lpstr>Transparantie visitatie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 van zaken Herziening visitatiesystematiek</dc:title>
  <dc:creator>Hennie van IJzerloo</dc:creator>
  <cp:lastModifiedBy>Hennie van IJzerloo</cp:lastModifiedBy>
  <cp:revision>127</cp:revision>
  <dcterms:created xsi:type="dcterms:W3CDTF">2018-03-25T09:35:26Z</dcterms:created>
  <dcterms:modified xsi:type="dcterms:W3CDTF">2021-03-27T17:43:05Z</dcterms:modified>
</cp:coreProperties>
</file>