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theme/theme1.xml" ContentType="application/vnd.openxmlformats-officedocument.theme+xml"/>
  <Override PartName="/ppt/comments/comment2.xml" ContentType="application/vnd.openxmlformats-officedocument.presentationml.comment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0" r:id="rId4"/>
    <p:sldId id="279" r:id="rId5"/>
    <p:sldId id="283" r:id="rId6"/>
    <p:sldId id="258" r:id="rId7"/>
    <p:sldId id="259" r:id="rId8"/>
    <p:sldId id="260" r:id="rId9"/>
    <p:sldId id="261" r:id="rId10"/>
    <p:sldId id="271" r:id="rId11"/>
    <p:sldId id="272" r:id="rId12"/>
    <p:sldId id="273" r:id="rId13"/>
    <p:sldId id="274" r:id="rId14"/>
    <p:sldId id="275" r:id="rId15"/>
    <p:sldId id="276" r:id="rId16"/>
    <p:sldId id="284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ersvelt, Henk van" initials="HHv" lastIdx="13" clrIdx="0">
    <p:extLst>
      <p:ext uri="{19B8F6BF-5375-455C-9EA6-DF929625EA0E}">
        <p15:presenceInfo xmlns:p15="http://schemas.microsoft.com/office/powerpoint/2012/main" userId="S::Henk.vanHamersvelt@radboudumc.nl::33cb543f-7477-419c-abea-bb7e1ff3da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2-02T12:48:08.423" idx="3">
    <p:pos x="2416" y="523"/>
    <p:text>Bij bespreking aangeven waar afkortingen KHA-CARI en CIRSE voor staan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2-02T13:14:22.886" idx="12">
    <p:pos x="10" y="10"/>
    <p:text>Wellicht nog dia invoegen over bepaling van risico op bloeding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3C805-C2FA-9A77-B3B8-9D16A5C4F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E75B8A-E553-EA02-EE1F-56873604D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211DF9-23FA-C8B9-AE4E-6FE56CD6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FCB310-E6A6-7BEC-514F-B7FC9F6B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1880BD-35FE-1502-824C-4AFF43E2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BF9A3-F32F-4451-9118-F69348390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47BEC8F-B5CC-460F-01B5-DFF62E00B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AE8063-EC7E-4F67-18B7-2E15BF4C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919B69-BF08-0502-E905-DA82EE820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1D891F-1541-6455-CB3E-13AD0386B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16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C4580CE-B69D-DA04-73FF-6BD93A22B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73E376-EE06-FD78-9C3F-F21CBAA17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826450-3601-0428-3C54-C294DD231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56A02F-FD93-0FE4-FB82-687EB6B5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D044AE-93AF-1186-75EB-E1164A4F6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827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FC617-DD05-3DE4-F001-08C20FC2F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81F0B1-1833-55C1-D5EC-770FA2AC9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CE1119-E383-566E-A0AB-014393618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4782AF-60D0-8437-1ADC-37CBC0B1A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4704DA-0847-6A64-9924-FBF2B9DC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69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C8365-AA23-DFAB-FB64-6440C10D2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60DC6B-144B-6F5F-009B-209547A32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7018D3-403A-3E58-CADD-A2B6B6820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BDDE51-9C66-6B53-A3C1-B9C4ED0DF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D0F893-6A62-0F40-4DC0-C92093B40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9644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DD6835-2BDE-3430-829C-2AC9473C1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6A594C-9781-427B-38AA-214CA6BDD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4A22CB0-3665-5BBD-D91D-F1AD35510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30C0144-BFCC-3C3F-5399-AF415491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AB2A93C-FED4-02E3-73EB-E692307F7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FEADF3C-35C2-55B0-56E3-D2B110F2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119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5326B-E94B-A880-253E-98B4C07C0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E22C6DC-4816-50F8-2FA6-5149177ED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699C6DB-EAC2-AB57-5EAE-D315351A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6BE4CF2-FB4B-4521-CACC-4DFC12EF3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CA74652-9320-20BF-A748-1C0DCECA1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8FC1C0B-AC50-1CDC-5958-A47F155B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F30DE46-2DF0-C46A-301E-B58D018C6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537AD14-36ED-8BDF-7BB5-9E4B495A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91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60662A-E08C-8086-F898-FBB0CF121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9F14280-7580-B903-F01F-7E9C231CF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5758550-3184-CB3C-B56A-47023B9C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23C57E9-20D2-7C6C-0EDD-745C49C1F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01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0486C6A-E40E-EEDA-9DCE-6ECAA7C6D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3A5E168-FC14-F555-FA46-4F9FED1B7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85677B0-8F7E-22B0-8AF0-7FB5378DA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76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D9DBED-E6F2-E711-4EDA-3E332DB4D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AE3C3E-609A-663F-3D8E-2B14FC07D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6771A52-DC86-F632-5D94-C55375A9C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4592DAA-4880-F562-7F5B-D6941F954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EE2AB72-4871-65D8-71AC-05F4989D1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08552A3-E775-3601-5E9B-0DC246DB8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38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D9E437-DB7B-2CE1-C7B2-B75B1AA3A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DE1D364-FEB4-21D4-6828-A3258F697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3981B1E-C5AE-B3A3-EFDE-3ED1FE414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CFF501-0E4B-9DA7-0450-0799C8B3D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8DB401B-05C5-9152-3295-51759754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FA0FB7C-F09A-9062-2E82-47CA230A2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30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159876D-20BF-2DA8-BD37-1C52F0AFE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3D82DB5-C28F-96F0-0688-384533C65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3501A6-9231-24A3-95DB-66E83DE97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3E3EE-39DE-4782-A4B4-640D7DF1DE3E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899524-F4BD-C819-6CA4-F202B067C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99F2AC-26DD-080B-C64E-727AFFA90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394BA-70D5-45F1-B1FC-2DC0022A04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41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526C05-5954-697E-2D13-0B830DBB4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Concept richtlijn: </a:t>
            </a:r>
            <a:r>
              <a:rPr lang="nl-NL" dirty="0" err="1"/>
              <a:t>natieve</a:t>
            </a:r>
            <a:r>
              <a:rPr lang="nl-NL" dirty="0"/>
              <a:t> </a:t>
            </a:r>
            <a:r>
              <a:rPr lang="nl-NL" dirty="0" err="1"/>
              <a:t>nierbiopsie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F983ADF-1440-6A10-CE8C-0B2CE06662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NL" sz="3200" dirty="0"/>
          </a:p>
          <a:p>
            <a:r>
              <a:rPr lang="nl-NL" sz="3200" dirty="0"/>
              <a:t>Tim Both</a:t>
            </a:r>
          </a:p>
        </p:txBody>
      </p:sp>
    </p:spTree>
    <p:extLst>
      <p:ext uri="{BB962C8B-B14F-4D97-AF65-F5344CB8AC3E}">
        <p14:creationId xmlns:p14="http://schemas.microsoft.com/office/powerpoint/2010/main" val="360738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CE70B00E-718E-1994-62C9-C4517DC4F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564" y="462547"/>
            <a:ext cx="8525435" cy="55482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Beleid bij antistolling - TAR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5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(GRADE</a:t>
            </a:r>
            <a:r>
              <a:rPr lang="nl-NL" sz="1800" dirty="0">
                <a:solidFill>
                  <a:srgbClr val="FF0000"/>
                </a:solidFill>
              </a:rPr>
              <a:t> </a:t>
            </a:r>
            <a:r>
              <a:rPr lang="nl-NL" sz="1800" dirty="0"/>
              <a:t>1C)</a:t>
            </a:r>
          </a:p>
          <a:p>
            <a:pPr marL="0" indent="0">
              <a:buNone/>
            </a:pPr>
            <a:r>
              <a:rPr lang="nl-NL" sz="1800" dirty="0"/>
              <a:t>Later herstarten indien </a:t>
            </a:r>
            <a:r>
              <a:rPr lang="nl-NL" sz="1800" dirty="0" smtClean="0"/>
              <a:t>mogelijk op basis </a:t>
            </a:r>
          </a:p>
          <a:p>
            <a:pPr marL="0" indent="0">
              <a:buNone/>
            </a:pPr>
            <a:r>
              <a:rPr lang="en-US" sz="1800" dirty="0" smtClean="0"/>
              <a:t>van </a:t>
            </a:r>
            <a:r>
              <a:rPr lang="en-US" sz="1800" dirty="0" err="1" smtClean="0"/>
              <a:t>indicatie</a:t>
            </a:r>
            <a:endParaRPr lang="nl-NL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*</a:t>
            </a:r>
            <a:r>
              <a:rPr lang="en-US" sz="1800" dirty="0" err="1" smtClean="0"/>
              <a:t>Aangepast</a:t>
            </a:r>
            <a:r>
              <a:rPr lang="en-US" sz="1800" dirty="0" smtClean="0"/>
              <a:t> schema </a:t>
            </a:r>
            <a:r>
              <a:rPr lang="en-US" sz="1800" dirty="0" err="1" smtClean="0"/>
              <a:t>uit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Vademecum</a:t>
            </a:r>
            <a:r>
              <a:rPr lang="en-US" sz="1800" dirty="0" smtClean="0"/>
              <a:t> </a:t>
            </a:r>
            <a:r>
              <a:rPr lang="en-US" sz="1800" dirty="0" err="1" smtClean="0"/>
              <a:t>Hematologie</a:t>
            </a: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 err="1"/>
              <a:t>Kumar</a:t>
            </a:r>
            <a:r>
              <a:rPr lang="nl-NL" sz="1800" dirty="0"/>
              <a:t> </a:t>
            </a:r>
            <a:r>
              <a:rPr lang="nl-NL" sz="1800" i="1" dirty="0"/>
              <a:t>et al. (2018):</a:t>
            </a:r>
            <a:r>
              <a:rPr lang="nl-NL" sz="1800" dirty="0"/>
              <a:t> aspirine continueren of staken geen invloed op “ernstige” bloedingen</a:t>
            </a:r>
          </a:p>
        </p:txBody>
      </p:sp>
    </p:spTree>
    <p:extLst>
      <p:ext uri="{BB962C8B-B14F-4D97-AF65-F5344CB8AC3E}">
        <p14:creationId xmlns:p14="http://schemas.microsoft.com/office/powerpoint/2010/main" val="557282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Beleid bij antistolling – onderbreken</a:t>
            </a:r>
            <a:r>
              <a:rPr lang="nl-NL" sz="2800" dirty="0">
                <a:solidFill>
                  <a:srgbClr val="FF0000"/>
                </a:solidFill>
              </a:rPr>
              <a:t> </a:t>
            </a:r>
            <a:r>
              <a:rPr lang="nl-NL" sz="2800" dirty="0"/>
              <a:t>DOAC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 err="1"/>
              <a:t>Practice</a:t>
            </a:r>
            <a:r>
              <a:rPr lang="nl-NL" sz="1800" dirty="0"/>
              <a:t> point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Later herstarten indien mogelijk op basis</a:t>
            </a:r>
          </a:p>
          <a:p>
            <a:pPr marL="0" indent="0">
              <a:buNone/>
            </a:pPr>
            <a:r>
              <a:rPr lang="nl-NL" sz="1800" dirty="0"/>
              <a:t>van de indicatie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*</a:t>
            </a:r>
            <a:r>
              <a:rPr lang="en-US" sz="1800" dirty="0" err="1"/>
              <a:t>Aangepast</a:t>
            </a:r>
            <a:r>
              <a:rPr lang="en-US" sz="1800" dirty="0"/>
              <a:t> schema </a:t>
            </a:r>
            <a:r>
              <a:rPr lang="en-US" sz="1800" dirty="0" err="1"/>
              <a:t>uit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Vademecum</a:t>
            </a:r>
            <a:r>
              <a:rPr lang="en-US" sz="1800" dirty="0"/>
              <a:t> </a:t>
            </a:r>
            <a:r>
              <a:rPr lang="en-US" sz="1800" dirty="0" err="1"/>
              <a:t>Hematologie</a:t>
            </a:r>
            <a:endParaRPr lang="nl-NL" sz="1800" dirty="0"/>
          </a:p>
          <a:p>
            <a:pPr marL="0" indent="0">
              <a:buNone/>
            </a:pPr>
            <a:endParaRPr lang="nl-NL" sz="1800" dirty="0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65F68FD8-BAA6-A205-C804-8DD171866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7789" y="1137138"/>
            <a:ext cx="5395352" cy="51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367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Beleid na biopsie – observatieduur afhankelijk van risico op (consequenties van) bloeding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859"/>
            <a:ext cx="10771094" cy="46171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800" b="1" dirty="0" smtClean="0"/>
          </a:p>
          <a:p>
            <a:pPr marL="0" indent="0">
              <a:buNone/>
            </a:pPr>
            <a:r>
              <a:rPr lang="nl-NL" sz="1800" b="1" dirty="0" smtClean="0"/>
              <a:t>Observeer </a:t>
            </a:r>
            <a:r>
              <a:rPr lang="nl-NL" sz="1800" b="1" dirty="0"/>
              <a:t>laag-risico patiënten na een ongecompliceerde biopsie 8 uur (GRADE 1B)</a:t>
            </a:r>
          </a:p>
          <a:p>
            <a:pPr marL="0" indent="0">
              <a:buNone/>
            </a:pPr>
            <a:r>
              <a:rPr lang="nl-NL" sz="1800" dirty="0"/>
              <a:t>Hogan </a:t>
            </a:r>
            <a:r>
              <a:rPr lang="nl-NL" sz="1800" i="1" dirty="0"/>
              <a:t>et al. (2016):  </a:t>
            </a:r>
            <a:r>
              <a:rPr lang="nl-NL" sz="1800" dirty="0"/>
              <a:t>&gt; 90% van de complicaties in 8 uur. Complicaties sporadisch &gt; 72 uur</a:t>
            </a:r>
          </a:p>
          <a:p>
            <a:pPr marL="0" indent="0">
              <a:buNone/>
            </a:pPr>
            <a:r>
              <a:rPr lang="nl-NL" sz="1800" dirty="0" err="1"/>
              <a:t>Trinh</a:t>
            </a:r>
            <a:r>
              <a:rPr lang="nl-NL" sz="1800" dirty="0"/>
              <a:t> </a:t>
            </a:r>
            <a:r>
              <a:rPr lang="nl-NL" sz="1800" i="1" dirty="0"/>
              <a:t>et al. (2022):</a:t>
            </a:r>
            <a:r>
              <a:rPr lang="nl-NL" sz="1800" dirty="0"/>
              <a:t> 14/16 bloedingen (N = 225) &lt; 4 uur. Overige 2 bloedingen na 72 uur. </a:t>
            </a:r>
          </a:p>
          <a:p>
            <a:pPr marL="0" indent="0">
              <a:buNone/>
            </a:pPr>
            <a:endParaRPr lang="nl-NL" sz="1800" b="1" dirty="0" smtClean="0"/>
          </a:p>
          <a:p>
            <a:pPr marL="0" indent="0">
              <a:buNone/>
            </a:pPr>
            <a:r>
              <a:rPr lang="nl-NL" sz="1800" b="1" dirty="0" smtClean="0"/>
              <a:t>Overweeg </a:t>
            </a:r>
            <a:r>
              <a:rPr lang="nl-NL" sz="1800" b="1" dirty="0"/>
              <a:t>24 uur observatie indien (GRADE</a:t>
            </a:r>
            <a:r>
              <a:rPr lang="nl-NL" sz="1800" b="1" dirty="0">
                <a:solidFill>
                  <a:srgbClr val="FF0000"/>
                </a:solidFill>
              </a:rPr>
              <a:t> </a:t>
            </a:r>
            <a:r>
              <a:rPr lang="nl-NL" sz="1800" b="1" dirty="0"/>
              <a:t>2C) </a:t>
            </a:r>
            <a:r>
              <a:rPr lang="nl-NL" sz="1800" dirty="0"/>
              <a:t>(</a:t>
            </a:r>
            <a:r>
              <a:rPr lang="nl-NL" sz="1800" dirty="0" err="1"/>
              <a:t>Corapi</a:t>
            </a:r>
            <a:r>
              <a:rPr lang="nl-NL" sz="1800" dirty="0"/>
              <a:t> </a:t>
            </a:r>
            <a:r>
              <a:rPr lang="nl-NL" sz="1800" i="1" dirty="0"/>
              <a:t>et al 2012, </a:t>
            </a:r>
            <a:r>
              <a:rPr lang="nl-NL" sz="1800" dirty="0" err="1"/>
              <a:t>Poggio</a:t>
            </a:r>
            <a:r>
              <a:rPr lang="nl-NL" sz="1800" dirty="0"/>
              <a:t> </a:t>
            </a:r>
            <a:r>
              <a:rPr lang="nl-NL" sz="1800" i="1" dirty="0"/>
              <a:t>et al. 2020 en richtlijnen</a:t>
            </a:r>
            <a:r>
              <a:rPr lang="nl-NL" sz="1800" dirty="0"/>
              <a:t>)</a:t>
            </a:r>
            <a:r>
              <a:rPr lang="nl-NL" sz="1800" b="1" dirty="0"/>
              <a:t>:</a:t>
            </a:r>
          </a:p>
          <a:p>
            <a:pPr>
              <a:buFontTx/>
              <a:buChar char="-"/>
            </a:pPr>
            <a:r>
              <a:rPr lang="nl-NL" sz="1800" dirty="0"/>
              <a:t>Reisafstand &gt; 30 minuten</a:t>
            </a:r>
          </a:p>
          <a:p>
            <a:pPr>
              <a:buFontTx/>
              <a:buChar char="-"/>
            </a:pPr>
            <a:r>
              <a:rPr lang="nl-NL" sz="1800" dirty="0"/>
              <a:t>Overmatige angst en/of kwetsbaarheid (</a:t>
            </a:r>
            <a:r>
              <a:rPr lang="nl-NL" sz="1800" dirty="0" err="1"/>
              <a:t>frailty</a:t>
            </a:r>
            <a:r>
              <a:rPr lang="nl-NL" sz="1800" dirty="0"/>
              <a:t>) </a:t>
            </a:r>
          </a:p>
          <a:p>
            <a:pPr>
              <a:buFontTx/>
              <a:buChar char="-"/>
            </a:pPr>
            <a:r>
              <a:rPr lang="nl-NL" sz="1800" dirty="0"/>
              <a:t>Hypertensie</a:t>
            </a:r>
          </a:p>
          <a:p>
            <a:pPr>
              <a:buFontTx/>
              <a:buChar char="-"/>
            </a:pPr>
            <a:r>
              <a:rPr lang="nl-NL" sz="1800" dirty="0" err="1"/>
              <a:t>eGFR</a:t>
            </a:r>
            <a:r>
              <a:rPr lang="nl-NL" sz="1800" dirty="0"/>
              <a:t> &lt; 30 ml/min, </a:t>
            </a:r>
            <a:r>
              <a:rPr lang="nl-NL" sz="1800" dirty="0" err="1"/>
              <a:t>Hb</a:t>
            </a:r>
            <a:r>
              <a:rPr lang="nl-NL" sz="1800" dirty="0"/>
              <a:t> &lt; 6 </a:t>
            </a:r>
            <a:r>
              <a:rPr lang="nl-NL" sz="1800" dirty="0" err="1"/>
              <a:t>mmol</a:t>
            </a:r>
            <a:r>
              <a:rPr lang="nl-NL" sz="1800" dirty="0"/>
              <a:t>/l en/of trombocyten &lt; 100 × 10</a:t>
            </a:r>
            <a:r>
              <a:rPr lang="nl-NL" sz="1800" baseline="30000" dirty="0"/>
              <a:t>9</a:t>
            </a:r>
            <a:r>
              <a:rPr lang="nl-NL" sz="1800" dirty="0"/>
              <a:t>/l voorafgaand aan biopsie</a:t>
            </a:r>
          </a:p>
          <a:p>
            <a:pPr>
              <a:buFontTx/>
              <a:buChar char="-"/>
            </a:pPr>
            <a:r>
              <a:rPr lang="nl-NL" sz="1800" dirty="0"/>
              <a:t>Patiënten met afwijkende stollingstesten</a:t>
            </a:r>
          </a:p>
          <a:p>
            <a:pPr>
              <a:buFontTx/>
              <a:buChar char="-"/>
            </a:pPr>
            <a:r>
              <a:rPr lang="nl-NL" sz="1800" dirty="0"/>
              <a:t>Noodzaak tot overbrugging van de antistolling middels </a:t>
            </a:r>
            <a:r>
              <a:rPr lang="nl-NL" sz="1800" dirty="0" smtClean="0"/>
              <a:t>LMWH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622954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Beleid na biopsie - controles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b="1" dirty="0"/>
              <a:t>Verricht niet routinematig een </a:t>
            </a:r>
            <a:r>
              <a:rPr lang="nl-NL" sz="1800" b="1" dirty="0" err="1"/>
              <a:t>Hb</a:t>
            </a:r>
            <a:r>
              <a:rPr lang="nl-NL" sz="1800" b="1" dirty="0"/>
              <a:t> controle of urineonderzoek naar de aanwezigheid van microscopische hematurie na een ongecompliceerde biopsie (GRADE</a:t>
            </a:r>
            <a:r>
              <a:rPr lang="nl-NL" sz="1800" b="1" dirty="0">
                <a:solidFill>
                  <a:srgbClr val="FF0000"/>
                </a:solidFill>
              </a:rPr>
              <a:t> </a:t>
            </a:r>
            <a:r>
              <a:rPr lang="nl-NL" sz="1800" b="1" dirty="0"/>
              <a:t>2C)</a:t>
            </a:r>
          </a:p>
          <a:p>
            <a:pPr marL="0" indent="0">
              <a:buNone/>
            </a:pPr>
            <a:endParaRPr lang="nl-NL" sz="1800" b="1" dirty="0"/>
          </a:p>
          <a:p>
            <a:pPr marL="0" indent="0">
              <a:buNone/>
            </a:pPr>
            <a:r>
              <a:rPr lang="nl-NL" sz="1800" dirty="0" err="1"/>
              <a:t>Pyelum</a:t>
            </a:r>
            <a:r>
              <a:rPr lang="nl-NL" sz="1800" dirty="0"/>
              <a:t> bloeding is meestal self-</a:t>
            </a:r>
            <a:r>
              <a:rPr lang="nl-NL" sz="1800" dirty="0" err="1"/>
              <a:t>limiting</a:t>
            </a:r>
            <a:r>
              <a:rPr lang="nl-NL" sz="1800" dirty="0"/>
              <a:t>, echter vaak langdurig microscopische hematurie</a:t>
            </a:r>
          </a:p>
          <a:p>
            <a:pPr marL="0" indent="0">
              <a:buNone/>
            </a:pPr>
            <a:r>
              <a:rPr lang="nl-NL" sz="1800" dirty="0" err="1"/>
              <a:t>Hb</a:t>
            </a:r>
            <a:r>
              <a:rPr lang="nl-NL" sz="1800" dirty="0"/>
              <a:t> daling </a:t>
            </a:r>
            <a:r>
              <a:rPr lang="nl-NL" sz="1800" dirty="0" smtClean="0"/>
              <a:t>zelden </a:t>
            </a:r>
            <a:r>
              <a:rPr lang="nl-NL" sz="1800" dirty="0"/>
              <a:t>eerste symptoom van bloeding, vaker (onnodige) transfusies en langere observatie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b="1" dirty="0"/>
              <a:t>Observeer volgens lokaal protocol met intensieve controles (</a:t>
            </a:r>
            <a:r>
              <a:rPr lang="nl-NL" sz="1800" b="1" dirty="0" err="1"/>
              <a:t>practice</a:t>
            </a:r>
            <a:r>
              <a:rPr lang="nl-NL" sz="1800" b="1" dirty="0"/>
              <a:t> point)</a:t>
            </a:r>
          </a:p>
          <a:p>
            <a:pPr marL="0" indent="0">
              <a:buNone/>
            </a:pPr>
            <a:endParaRPr lang="nl-NL" sz="1800" b="1" dirty="0"/>
          </a:p>
          <a:p>
            <a:pPr marL="0" indent="0">
              <a:buNone/>
            </a:pPr>
            <a:endParaRPr lang="nl-NL" sz="1800" b="1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797516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Beleid bij verdenking bloeding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Verricht bij verdenking op een bloeding (bloeddrukdaling en/of acute pijnklachten) een spoed CT-A in plaats van een echo (</a:t>
            </a:r>
            <a:r>
              <a:rPr lang="nl-N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point)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Hogan et al.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Fraser et al.: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peri-renaal hematoom bij 57-91% met CT-scan en bij 70% met een echo. </a:t>
            </a:r>
          </a:p>
          <a:p>
            <a:pPr marL="0" indent="0">
              <a:buNone/>
            </a:pP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linisch relevante bloedingen slechts 5%.</a:t>
            </a:r>
          </a:p>
          <a:p>
            <a:pPr marL="0" indent="0">
              <a:buNone/>
            </a:pPr>
            <a:endParaRPr lang="nl-NL" sz="1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Radioloog kan direct 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mogelijkheid tot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coiling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beoordelen</a:t>
            </a: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F5093B7-AA21-F173-5155-D6F464899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6534" y="3429000"/>
            <a:ext cx="5779431" cy="332690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1D19B1E-B15E-BF3D-ABFE-A45BCC786F30}"/>
              </a:ext>
            </a:extLst>
          </p:cNvPr>
          <p:cNvSpPr txBox="1"/>
          <p:nvPr/>
        </p:nvSpPr>
        <p:spPr>
          <a:xfrm>
            <a:off x="4086393" y="6281768"/>
            <a:ext cx="2250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Bron: </a:t>
            </a:r>
            <a:r>
              <a:rPr lang="nl-NL" dirty="0" err="1"/>
              <a:t>Parmar</a:t>
            </a:r>
            <a:r>
              <a:rPr lang="nl-NL" dirty="0"/>
              <a:t> </a:t>
            </a:r>
            <a:r>
              <a:rPr lang="nl-NL" i="1" dirty="0"/>
              <a:t>(2021)</a:t>
            </a:r>
          </a:p>
        </p:txBody>
      </p:sp>
    </p:spTree>
    <p:extLst>
      <p:ext uri="{BB962C8B-B14F-4D97-AF65-F5344CB8AC3E}">
        <p14:creationId xmlns:p14="http://schemas.microsoft.com/office/powerpoint/2010/main" val="82266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2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000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9E75F21E-9809-F5A7-41C4-A54F9F5D5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6133"/>
            <a:ext cx="12336426" cy="703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95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Dankwoord</a:t>
            </a:r>
            <a:endParaRPr lang="nl-NL" sz="2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Dr. Iris </a:t>
            </a:r>
            <a:r>
              <a:rPr lang="en-US" sz="1800" dirty="0" err="1" smtClean="0"/>
              <a:t>Verberk</a:t>
            </a:r>
            <a:r>
              <a:rPr lang="en-US" sz="1800" dirty="0" smtClean="0"/>
              <a:t>, </a:t>
            </a:r>
            <a:r>
              <a:rPr lang="en-US" sz="1800" dirty="0" smtClean="0"/>
              <a:t>internist-</a:t>
            </a:r>
            <a:r>
              <a:rPr lang="en-US" sz="1800" dirty="0" err="1" smtClean="0"/>
              <a:t>nefroloog</a:t>
            </a:r>
            <a:r>
              <a:rPr lang="en-US" sz="1800" dirty="0"/>
              <a:t>,</a:t>
            </a:r>
            <a:r>
              <a:rPr lang="en-US" sz="1800" dirty="0" smtClean="0"/>
              <a:t> </a:t>
            </a:r>
            <a:r>
              <a:rPr lang="en-US" sz="1800" dirty="0" err="1" smtClean="0"/>
              <a:t>Maasstad</a:t>
            </a:r>
            <a:r>
              <a:rPr lang="en-US" sz="1800" dirty="0" smtClean="0"/>
              <a:t> </a:t>
            </a:r>
            <a:r>
              <a:rPr lang="en-US" sz="1800" dirty="0" err="1" smtClean="0"/>
              <a:t>ziekenhuis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Dr. </a:t>
            </a:r>
            <a:r>
              <a:rPr lang="en-US" sz="1800" dirty="0" smtClean="0"/>
              <a:t>Aimee </a:t>
            </a:r>
            <a:r>
              <a:rPr lang="en-US" sz="1800" dirty="0" err="1" smtClean="0"/>
              <a:t>Varewijck</a:t>
            </a:r>
            <a:r>
              <a:rPr lang="en-US" sz="1800" dirty="0" smtClean="0"/>
              <a:t>, </a:t>
            </a:r>
            <a:r>
              <a:rPr lang="en-US" sz="1800" dirty="0" smtClean="0"/>
              <a:t>internist-</a:t>
            </a:r>
            <a:r>
              <a:rPr lang="en-US" sz="1800" dirty="0" err="1" smtClean="0"/>
              <a:t>nefroloog</a:t>
            </a:r>
            <a:r>
              <a:rPr lang="en-US" sz="1800" dirty="0" smtClean="0"/>
              <a:t>, </a:t>
            </a:r>
            <a:r>
              <a:rPr lang="en-US" sz="1800" dirty="0" err="1"/>
              <a:t>Maasstad</a:t>
            </a:r>
            <a:r>
              <a:rPr lang="en-US" sz="1800" dirty="0"/>
              <a:t> </a:t>
            </a:r>
            <a:r>
              <a:rPr lang="en-US" sz="1800" dirty="0" err="1" smtClean="0"/>
              <a:t>ziekenhuis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Prof. dr. Henk van </a:t>
            </a:r>
            <a:r>
              <a:rPr lang="en-US" sz="1800" dirty="0" err="1" smtClean="0"/>
              <a:t>Hamersvelt</a:t>
            </a:r>
            <a:r>
              <a:rPr lang="en-US" sz="1800" dirty="0" smtClean="0"/>
              <a:t>, </a:t>
            </a:r>
            <a:r>
              <a:rPr lang="en-US" sz="1800" dirty="0" smtClean="0"/>
              <a:t>internist-</a:t>
            </a:r>
            <a:r>
              <a:rPr lang="en-US" sz="1800" dirty="0" err="1" smtClean="0"/>
              <a:t>nefroloog</a:t>
            </a:r>
            <a:r>
              <a:rPr lang="en-US" sz="1800" dirty="0" smtClean="0"/>
              <a:t>, </a:t>
            </a:r>
            <a:r>
              <a:rPr lang="en-US" sz="1800" dirty="0" err="1" smtClean="0"/>
              <a:t>Radboud</a:t>
            </a:r>
            <a:r>
              <a:rPr lang="en-US" sz="1800" dirty="0" smtClean="0"/>
              <a:t> UMC</a:t>
            </a:r>
          </a:p>
          <a:p>
            <a:pPr marL="0" indent="0">
              <a:buNone/>
            </a:pPr>
            <a:r>
              <a:rPr lang="en-US" sz="1800" dirty="0" smtClean="0"/>
              <a:t>Drs. </a:t>
            </a:r>
            <a:r>
              <a:rPr lang="en-US" sz="1800" dirty="0" err="1" smtClean="0"/>
              <a:t>Aaltje</a:t>
            </a:r>
            <a:r>
              <a:rPr lang="en-US" sz="1800" dirty="0" smtClean="0"/>
              <a:t> </a:t>
            </a:r>
            <a:r>
              <a:rPr lang="en-US" sz="1800" dirty="0" err="1" smtClean="0"/>
              <a:t>Adema</a:t>
            </a:r>
            <a:r>
              <a:rPr lang="en-US" sz="1800" dirty="0" smtClean="0"/>
              <a:t>, </a:t>
            </a:r>
            <a:r>
              <a:rPr lang="en-US" sz="1800" dirty="0" smtClean="0"/>
              <a:t>internist-</a:t>
            </a:r>
            <a:r>
              <a:rPr lang="en-US" sz="1800" dirty="0" err="1" smtClean="0"/>
              <a:t>nefroloog</a:t>
            </a:r>
            <a:r>
              <a:rPr lang="en-US" sz="1800" dirty="0" smtClean="0"/>
              <a:t>, </a:t>
            </a:r>
            <a:r>
              <a:rPr lang="en-US" sz="1800" dirty="0" err="1" smtClean="0"/>
              <a:t>Medisch</a:t>
            </a:r>
            <a:r>
              <a:rPr lang="en-US" sz="1800" dirty="0" smtClean="0"/>
              <a:t> centrum Leeuwarden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Overige</a:t>
            </a:r>
            <a:r>
              <a:rPr lang="en-US" sz="1800" dirty="0" smtClean="0"/>
              <a:t> </a:t>
            </a:r>
            <a:r>
              <a:rPr lang="en-US" sz="1800" dirty="0" err="1" smtClean="0"/>
              <a:t>leden</a:t>
            </a:r>
            <a:r>
              <a:rPr lang="en-US" sz="1800" dirty="0" smtClean="0"/>
              <a:t> van de </a:t>
            </a:r>
            <a:r>
              <a:rPr lang="en-US" sz="1800" dirty="0" err="1" smtClean="0"/>
              <a:t>richtlijncommissie</a:t>
            </a:r>
            <a:endParaRPr lang="nl-NL" sz="1800" dirty="0"/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978188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 err="1"/>
              <a:t>Nierbiopsie</a:t>
            </a:r>
            <a:r>
              <a:rPr lang="nl-NL" sz="2800" dirty="0"/>
              <a:t> – (contra)indicaties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Halimi</a:t>
            </a:r>
            <a:r>
              <a:rPr lang="en-US" sz="1800" dirty="0"/>
              <a:t> </a:t>
            </a:r>
            <a:r>
              <a:rPr lang="en-US" sz="1800" i="1" dirty="0"/>
              <a:t>et al. (2020): </a:t>
            </a:r>
            <a:r>
              <a:rPr lang="en-US" sz="1800" dirty="0"/>
              <a:t>N = 52.138; </a:t>
            </a:r>
            <a:r>
              <a:rPr lang="en-US" sz="1800" dirty="0" err="1"/>
              <a:t>bloedtransfusie</a:t>
            </a:r>
            <a:r>
              <a:rPr lang="en-US" sz="1800" dirty="0"/>
              <a:t> (5%), </a:t>
            </a:r>
            <a:r>
              <a:rPr lang="en-US" sz="1800" dirty="0" err="1"/>
              <a:t>radiologische</a:t>
            </a:r>
            <a:r>
              <a:rPr lang="en-US" sz="1800" dirty="0"/>
              <a:t> </a:t>
            </a:r>
            <a:r>
              <a:rPr lang="en-US" sz="1800" dirty="0" err="1"/>
              <a:t>interventie</a:t>
            </a:r>
            <a:r>
              <a:rPr lang="en-US" sz="1800" dirty="0"/>
              <a:t> (0.4%), </a:t>
            </a:r>
            <a:r>
              <a:rPr lang="en-US" sz="1800" dirty="0" err="1"/>
              <a:t>nefrectomie</a:t>
            </a:r>
            <a:r>
              <a:rPr lang="en-US" sz="1800" dirty="0"/>
              <a:t> (0.1%)</a:t>
            </a:r>
          </a:p>
          <a:p>
            <a:pPr marL="0" indent="0">
              <a:buNone/>
            </a:pPr>
            <a:r>
              <a:rPr lang="en-US" sz="1800" dirty="0" err="1"/>
              <a:t>Poggio</a:t>
            </a:r>
            <a:r>
              <a:rPr lang="en-US" sz="1800" dirty="0"/>
              <a:t> </a:t>
            </a:r>
            <a:r>
              <a:rPr lang="en-US" sz="1800" i="1" dirty="0"/>
              <a:t>et al. (2020):</a:t>
            </a:r>
            <a:r>
              <a:rPr lang="en-US" sz="1800" dirty="0"/>
              <a:t> N = 118.064; </a:t>
            </a:r>
            <a:r>
              <a:rPr lang="en-US" sz="1800" dirty="0" err="1"/>
              <a:t>bloedtransfusie</a:t>
            </a:r>
            <a:r>
              <a:rPr lang="en-US" sz="1800" dirty="0"/>
              <a:t> (1.6%), </a:t>
            </a:r>
            <a:r>
              <a:rPr lang="en-US" sz="1800" dirty="0" err="1"/>
              <a:t>radiologische</a:t>
            </a:r>
            <a:r>
              <a:rPr lang="en-US" sz="1800" dirty="0"/>
              <a:t> </a:t>
            </a:r>
            <a:r>
              <a:rPr lang="en-US" sz="1800" dirty="0" err="1"/>
              <a:t>interventie</a:t>
            </a:r>
            <a:r>
              <a:rPr lang="en-US" sz="1800" dirty="0"/>
              <a:t> (0.3%), </a:t>
            </a:r>
            <a:r>
              <a:rPr lang="en-US" sz="1800" dirty="0" err="1"/>
              <a:t>overlijden</a:t>
            </a:r>
            <a:r>
              <a:rPr lang="en-US" sz="1800" dirty="0"/>
              <a:t> (0.06%)</a:t>
            </a:r>
          </a:p>
          <a:p>
            <a:pPr marL="0" indent="0">
              <a:buNone/>
            </a:pPr>
            <a:endParaRPr lang="nl-NL" sz="1800" dirty="0"/>
          </a:p>
        </p:txBody>
      </p:sp>
      <p:pic>
        <p:nvPicPr>
          <p:cNvPr id="8" name="Afbeelding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731" y="1504604"/>
            <a:ext cx="3129569" cy="3441468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375" y="1504604"/>
            <a:ext cx="4187709" cy="344146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24539" y="1282148"/>
            <a:ext cx="1600200" cy="278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61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Doel concept</a:t>
            </a:r>
            <a:r>
              <a:rPr lang="nl-NL" sz="2800" dirty="0">
                <a:solidFill>
                  <a:srgbClr val="FF0000"/>
                </a:solidFill>
              </a:rPr>
              <a:t> </a:t>
            </a:r>
            <a:r>
              <a:rPr lang="nl-NL" sz="2800" dirty="0"/>
              <a:t>richtlijn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dirty="0"/>
              <a:t>Uniform beleid en standaardiseren zorg</a:t>
            </a:r>
          </a:p>
          <a:p>
            <a:endParaRPr lang="nl-NL" sz="1800" dirty="0"/>
          </a:p>
          <a:p>
            <a:r>
              <a:rPr lang="nl-NL" sz="1800" dirty="0"/>
              <a:t>Patiëntveiligheid</a:t>
            </a:r>
          </a:p>
          <a:p>
            <a:endParaRPr lang="nl-NL" sz="1800" dirty="0"/>
          </a:p>
          <a:p>
            <a:r>
              <a:rPr lang="nl-NL" sz="1800" dirty="0"/>
              <a:t>Voorkomen onnodige onderzoeken en te lange observatieduur</a:t>
            </a:r>
          </a:p>
          <a:p>
            <a:endParaRPr lang="nl-NL" sz="1800" dirty="0"/>
          </a:p>
          <a:p>
            <a:r>
              <a:rPr lang="nl-NL" sz="1800" i="1" dirty="0" smtClean="0"/>
              <a:t>(Kostenbesparing)</a:t>
            </a:r>
            <a:endParaRPr lang="nl-NL" sz="1800" i="1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05355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Gebruikte literatuur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Richtlijnen:</a:t>
            </a:r>
          </a:p>
          <a:p>
            <a:r>
              <a:rPr lang="nl-NL" sz="1800" dirty="0"/>
              <a:t>KHA-CARI Guideline </a:t>
            </a:r>
            <a:r>
              <a:rPr lang="nl-NL" sz="1800" dirty="0" err="1"/>
              <a:t>recommendations</a:t>
            </a:r>
            <a:r>
              <a:rPr lang="nl-NL" sz="1800" dirty="0"/>
              <a:t> </a:t>
            </a:r>
            <a:r>
              <a:rPr lang="nl-NL" sz="1800" dirty="0" err="1"/>
              <a:t>for</a:t>
            </a:r>
            <a:r>
              <a:rPr lang="nl-NL" sz="1800" dirty="0"/>
              <a:t> </a:t>
            </a:r>
            <a:r>
              <a:rPr lang="nl-NL" sz="1800" dirty="0" err="1"/>
              <a:t>renal</a:t>
            </a:r>
            <a:r>
              <a:rPr lang="nl-NL" sz="1800" dirty="0"/>
              <a:t> </a:t>
            </a:r>
            <a:r>
              <a:rPr lang="nl-NL" sz="1800" dirty="0" err="1"/>
              <a:t>biopsy</a:t>
            </a:r>
            <a:r>
              <a:rPr lang="nl-NL" sz="1800" dirty="0"/>
              <a:t> 2019 (</a:t>
            </a:r>
            <a:r>
              <a:rPr lang="nl-NL" sz="1800" dirty="0" err="1"/>
              <a:t>Nephrology</a:t>
            </a:r>
            <a:r>
              <a:rPr lang="nl-NL" sz="1800" dirty="0"/>
              <a:t>)</a:t>
            </a:r>
          </a:p>
          <a:p>
            <a:r>
              <a:rPr lang="nl-NL" sz="1800" dirty="0"/>
              <a:t>Update on the Native </a:t>
            </a:r>
            <a:r>
              <a:rPr lang="nl-NL" sz="1800" dirty="0" err="1"/>
              <a:t>Kidney</a:t>
            </a:r>
            <a:r>
              <a:rPr lang="nl-NL" sz="1800" dirty="0"/>
              <a:t> </a:t>
            </a:r>
            <a:r>
              <a:rPr lang="nl-NL" sz="1800" dirty="0" err="1"/>
              <a:t>Biopsy</a:t>
            </a:r>
            <a:r>
              <a:rPr lang="nl-NL" sz="1800" dirty="0"/>
              <a:t>: </a:t>
            </a:r>
            <a:r>
              <a:rPr lang="nl-NL" sz="1800" dirty="0" err="1"/>
              <a:t>Core</a:t>
            </a:r>
            <a:r>
              <a:rPr lang="nl-NL" sz="1800" dirty="0"/>
              <a:t> Curriculum 2019 (Am. J. </a:t>
            </a:r>
            <a:r>
              <a:rPr lang="nl-NL" sz="1800" dirty="0" err="1"/>
              <a:t>Kidney</a:t>
            </a:r>
            <a:r>
              <a:rPr lang="nl-NL" sz="1800" dirty="0"/>
              <a:t>. Dis)</a:t>
            </a:r>
          </a:p>
          <a:p>
            <a:r>
              <a:rPr lang="nl-NL" sz="1800" dirty="0"/>
              <a:t>The Native </a:t>
            </a:r>
            <a:r>
              <a:rPr lang="nl-NL" sz="1800" dirty="0" err="1"/>
              <a:t>Kidney</a:t>
            </a:r>
            <a:r>
              <a:rPr lang="nl-NL" sz="1800" dirty="0"/>
              <a:t> </a:t>
            </a:r>
            <a:r>
              <a:rPr lang="nl-NL" sz="1800" dirty="0" err="1"/>
              <a:t>Biopsy</a:t>
            </a:r>
            <a:r>
              <a:rPr lang="nl-NL" sz="1800" dirty="0"/>
              <a:t>: Update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Evidence</a:t>
            </a:r>
            <a:r>
              <a:rPr lang="nl-NL" sz="1800" dirty="0"/>
              <a:t> </a:t>
            </a:r>
            <a:r>
              <a:rPr lang="nl-NL" sz="1800" dirty="0" err="1"/>
              <a:t>for</a:t>
            </a:r>
            <a:r>
              <a:rPr lang="nl-NL" sz="1800" dirty="0"/>
              <a:t> Best </a:t>
            </a:r>
            <a:r>
              <a:rPr lang="nl-NL" sz="1800" dirty="0" err="1"/>
              <a:t>Practice</a:t>
            </a:r>
            <a:r>
              <a:rPr lang="nl-NL" sz="1800" dirty="0"/>
              <a:t> 2016 (CJASN)</a:t>
            </a:r>
          </a:p>
          <a:p>
            <a:r>
              <a:rPr lang="nl-NL" sz="1800" dirty="0"/>
              <a:t>CIRSE Standards of </a:t>
            </a:r>
            <a:r>
              <a:rPr lang="nl-NL" sz="1800" dirty="0" err="1"/>
              <a:t>Practice</a:t>
            </a:r>
            <a:r>
              <a:rPr lang="nl-NL" sz="1800" dirty="0"/>
              <a:t> on </a:t>
            </a:r>
            <a:r>
              <a:rPr lang="nl-NL" sz="1800" dirty="0" err="1"/>
              <a:t>Peri-operative</a:t>
            </a:r>
            <a:r>
              <a:rPr lang="nl-NL" sz="1800" dirty="0"/>
              <a:t> Anticoagulation Management </a:t>
            </a:r>
            <a:r>
              <a:rPr lang="nl-NL" sz="1800" dirty="0" err="1"/>
              <a:t>During</a:t>
            </a:r>
            <a:r>
              <a:rPr lang="nl-NL" sz="1800" dirty="0"/>
              <a:t> </a:t>
            </a:r>
            <a:r>
              <a:rPr lang="nl-NL" sz="1800" dirty="0" err="1"/>
              <a:t>Interventional</a:t>
            </a:r>
            <a:r>
              <a:rPr lang="nl-NL" sz="1800" dirty="0"/>
              <a:t> </a:t>
            </a:r>
            <a:r>
              <a:rPr lang="nl-NL" sz="1800" dirty="0" err="1"/>
              <a:t>Radiology</a:t>
            </a:r>
            <a:r>
              <a:rPr lang="nl-NL" sz="1800" dirty="0"/>
              <a:t> Procedures 2021 (</a:t>
            </a:r>
            <a:r>
              <a:rPr lang="nl-NL" sz="1800" dirty="0" err="1"/>
              <a:t>Cardiovascular</a:t>
            </a:r>
            <a:r>
              <a:rPr lang="nl-NL" sz="1800" dirty="0"/>
              <a:t>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interventional</a:t>
            </a:r>
            <a:r>
              <a:rPr lang="nl-NL" sz="1800" dirty="0"/>
              <a:t> </a:t>
            </a:r>
            <a:r>
              <a:rPr lang="nl-NL" sz="1800" dirty="0" err="1"/>
              <a:t>radiology</a:t>
            </a:r>
            <a:r>
              <a:rPr lang="nl-NL" sz="1800" dirty="0"/>
              <a:t>)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Alleen literatuur vanaf </a:t>
            </a:r>
            <a:r>
              <a:rPr lang="nl-NL" sz="1800" dirty="0" smtClean="0"/>
              <a:t>2009 </a:t>
            </a:r>
            <a:r>
              <a:rPr lang="nl-NL" sz="1800" dirty="0"/>
              <a:t>(procedures altijd echogeleid)</a:t>
            </a:r>
          </a:p>
        </p:txBody>
      </p:sp>
    </p:spTree>
    <p:extLst>
      <p:ext uri="{BB962C8B-B14F-4D97-AF65-F5344CB8AC3E}">
        <p14:creationId xmlns:p14="http://schemas.microsoft.com/office/powerpoint/2010/main" val="8036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Opbouw </a:t>
            </a:r>
            <a:r>
              <a:rPr lang="nl-NL" sz="2800" dirty="0" smtClean="0"/>
              <a:t>richtlijn – gebruik van GRADE classificatie </a:t>
            </a:r>
            <a:endParaRPr lang="nl-NL" sz="2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KHA-CARI guideline</a:t>
            </a:r>
            <a:endParaRPr lang="nl-NL" sz="1800" dirty="0"/>
          </a:p>
          <a:p>
            <a:endParaRPr lang="nl-NL" sz="1800" dirty="0"/>
          </a:p>
          <a:p>
            <a:endParaRPr lang="nl-NL" sz="1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2600" y="1253522"/>
            <a:ext cx="7518335" cy="54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39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Opbouw </a:t>
            </a:r>
            <a:r>
              <a:rPr lang="nl-NL" sz="2800" dirty="0" smtClean="0"/>
              <a:t>richtlijn – gebruik van </a:t>
            </a:r>
            <a:r>
              <a:rPr lang="nl-NL" sz="2800" dirty="0" err="1" smtClean="0"/>
              <a:t>practice</a:t>
            </a:r>
            <a:r>
              <a:rPr lang="nl-NL" sz="2800" dirty="0" smtClean="0"/>
              <a:t> points</a:t>
            </a:r>
            <a:endParaRPr lang="nl-NL" sz="2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1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B1ADAF4-BD1E-5FB1-2D8E-3BABDEE5E2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884" y="1989296"/>
            <a:ext cx="9213953" cy="402399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6EDCF920-2A73-EFAC-FCDE-C0F0CD467767}"/>
              </a:ext>
            </a:extLst>
          </p:cNvPr>
          <p:cNvSpPr txBox="1"/>
          <p:nvPr/>
        </p:nvSpPr>
        <p:spPr>
          <a:xfrm>
            <a:off x="4356847" y="6391835"/>
            <a:ext cx="1363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Bron: KDIGO</a:t>
            </a:r>
          </a:p>
        </p:txBody>
      </p:sp>
    </p:spTree>
    <p:extLst>
      <p:ext uri="{BB962C8B-B14F-4D97-AF65-F5344CB8AC3E}">
        <p14:creationId xmlns:p14="http://schemas.microsoft.com/office/powerpoint/2010/main" val="1831795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Inhoud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800" dirty="0"/>
              <a:t>Voorbereiding voor </a:t>
            </a:r>
            <a:r>
              <a:rPr lang="nl-NL" sz="1800" dirty="0" err="1"/>
              <a:t>nierbiopsie</a:t>
            </a:r>
            <a:endParaRPr lang="nl-NL" sz="1800" dirty="0"/>
          </a:p>
          <a:p>
            <a:endParaRPr lang="nl-NL" sz="1800" dirty="0"/>
          </a:p>
          <a:p>
            <a:r>
              <a:rPr lang="nl-NL" sz="1800" dirty="0"/>
              <a:t>Beleid omtrent antistolling</a:t>
            </a:r>
          </a:p>
          <a:p>
            <a:endParaRPr lang="nl-NL" sz="1800" dirty="0"/>
          </a:p>
          <a:p>
            <a:r>
              <a:rPr lang="nl-NL" sz="1800" dirty="0"/>
              <a:t>Beleid na biopsie en observatieduur</a:t>
            </a:r>
          </a:p>
          <a:p>
            <a:endParaRPr lang="nl-NL" sz="1800" dirty="0"/>
          </a:p>
          <a:p>
            <a:r>
              <a:rPr lang="nl-NL" sz="1800" dirty="0"/>
              <a:t>Beleid bij verdenking bloeding</a:t>
            </a:r>
          </a:p>
        </p:txBody>
      </p:sp>
    </p:spTree>
    <p:extLst>
      <p:ext uri="{BB962C8B-B14F-4D97-AF65-F5344CB8AC3E}">
        <p14:creationId xmlns:p14="http://schemas.microsoft.com/office/powerpoint/2010/main" val="2982442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Voorbereiding voor </a:t>
            </a:r>
            <a:r>
              <a:rPr lang="nl-NL" sz="2800" dirty="0" err="1"/>
              <a:t>nierbiopsie</a:t>
            </a:r>
            <a:r>
              <a:rPr lang="nl-NL" sz="2800" dirty="0"/>
              <a:t> - bloeddruk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Electieve setting: bloeddruk &lt; 140/90 </a:t>
            </a:r>
            <a:r>
              <a:rPr lang="nl-N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mmHg</a:t>
            </a: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nl-N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poedsituatie: bloeddruk &lt; 160/100 </a:t>
            </a:r>
            <a:r>
              <a:rPr lang="nl-N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mmHg</a:t>
            </a: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nl-N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point</a:t>
            </a:r>
            <a:r>
              <a:rPr lang="nl-NL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1800" dirty="0" err="1" smtClean="0"/>
              <a:t>Corapi</a:t>
            </a:r>
            <a:r>
              <a:rPr lang="nl-NL" sz="1800" dirty="0" smtClean="0"/>
              <a:t> </a:t>
            </a:r>
            <a:r>
              <a:rPr lang="nl-NL" sz="1800" i="1" dirty="0"/>
              <a:t>et al. (2012): </a:t>
            </a:r>
            <a:r>
              <a:rPr lang="nl-NL" sz="1800" dirty="0"/>
              <a:t>meer bloedingen bij systole &gt; 130 </a:t>
            </a:r>
            <a:r>
              <a:rPr lang="nl-NL" sz="1800" dirty="0" err="1"/>
              <a:t>mmHg</a:t>
            </a:r>
            <a:r>
              <a:rPr lang="nl-NL" sz="1800" dirty="0"/>
              <a:t> (1.4% vs. 0.1%, NS)</a:t>
            </a:r>
            <a:endParaRPr lang="nl-NL" sz="1800" i="1" dirty="0"/>
          </a:p>
          <a:p>
            <a:pPr marL="0" indent="0">
              <a:buNone/>
            </a:pPr>
            <a:r>
              <a:rPr lang="nl-NL" sz="1800" dirty="0" err="1"/>
              <a:t>Kriegshauser</a:t>
            </a:r>
            <a:r>
              <a:rPr lang="nl-NL" sz="1800" dirty="0"/>
              <a:t> </a:t>
            </a:r>
            <a:r>
              <a:rPr lang="nl-NL" sz="1800" i="1" dirty="0"/>
              <a:t>et al. (2015): </a:t>
            </a:r>
            <a:r>
              <a:rPr lang="nl-NL" sz="1800" dirty="0"/>
              <a:t>kans op bloeding 10x groter bij systole &gt; 140 </a:t>
            </a:r>
            <a:r>
              <a:rPr lang="nl-NL" sz="1800" dirty="0" err="1"/>
              <a:t>mmHg</a:t>
            </a:r>
            <a:r>
              <a:rPr lang="nl-NL" sz="1800" i="1" dirty="0"/>
              <a:t> </a:t>
            </a:r>
          </a:p>
          <a:p>
            <a:pPr marL="0" indent="0">
              <a:buNone/>
            </a:pPr>
            <a:r>
              <a:rPr lang="nl-NL" sz="1800" dirty="0"/>
              <a:t>Hogan </a:t>
            </a:r>
            <a:r>
              <a:rPr lang="nl-NL" sz="1800" i="1" dirty="0"/>
              <a:t>et al. (2016):</a:t>
            </a:r>
            <a:r>
              <a:rPr lang="nl-NL" sz="1800" dirty="0"/>
              <a:t> advies tot RR &lt; 140/90 en sterk af te raden bij RR &gt; 160/90 </a:t>
            </a:r>
            <a:endParaRPr lang="nl-NL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err="1" smtClean="0"/>
              <a:t>Hoge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bloeddruk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kort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voor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biopsie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niet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representatief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bij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poliklinisch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lagere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bloeddruk</a:t>
            </a:r>
            <a:r>
              <a:rPr lang="en-US" sz="1800" b="1" dirty="0" smtClean="0"/>
              <a:t> </a:t>
            </a:r>
            <a:r>
              <a:rPr lang="en-US" sz="1800" b="1" dirty="0" smtClean="0">
                <a:sym typeface="Wingdings" panose="05000000000000000000" pitchFamily="2" charset="2"/>
              </a:rPr>
              <a:t> </a:t>
            </a:r>
            <a:r>
              <a:rPr lang="en-US" sz="1800" b="1" dirty="0" err="1" smtClean="0">
                <a:sym typeface="Wingdings" panose="05000000000000000000" pitchFamily="2" charset="2"/>
              </a:rPr>
              <a:t>sedativum</a:t>
            </a:r>
            <a:endParaRPr lang="nl-NL" sz="1800" b="1" dirty="0"/>
          </a:p>
        </p:txBody>
      </p:sp>
      <p:pic>
        <p:nvPicPr>
          <p:cNvPr id="1026" name="Picture 2" descr="Bloeddrukmeter">
            <a:extLst>
              <a:ext uri="{FF2B5EF4-FFF2-40B4-BE49-F238E27FC236}">
                <a16:creationId xmlns:a16="http://schemas.microsoft.com/office/drawing/2014/main" id="{F4725A59-DA6E-77DE-B538-A02C4F533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057" y="929294"/>
            <a:ext cx="3508001" cy="226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974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ED79-58A5-89EA-8207-96A62082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Voorbereiding voor </a:t>
            </a:r>
            <a:r>
              <a:rPr lang="nl-NL" sz="2800" dirty="0" err="1"/>
              <a:t>nierbiopsie</a:t>
            </a:r>
            <a:r>
              <a:rPr lang="nl-NL" sz="2800" dirty="0"/>
              <a:t> - bloedonderzoek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8A725D-2105-89DC-0151-4A359147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b="1" dirty="0" err="1"/>
              <a:t>Hb</a:t>
            </a:r>
            <a:r>
              <a:rPr lang="nl-NL" sz="1800" b="1" dirty="0"/>
              <a:t> (&gt; 5.0 </a:t>
            </a:r>
            <a:r>
              <a:rPr lang="nl-NL" sz="1800" b="1" dirty="0" err="1"/>
              <a:t>mmol</a:t>
            </a:r>
            <a:r>
              <a:rPr lang="nl-NL" sz="1800" b="1" dirty="0"/>
              <a:t>/l), trombocyten (&gt; 50 × 10</a:t>
            </a:r>
            <a:r>
              <a:rPr lang="nl-NL" sz="1800" b="1" baseline="30000" dirty="0"/>
              <a:t>9</a:t>
            </a:r>
            <a:r>
              <a:rPr lang="nl-NL" sz="1800" b="1" dirty="0"/>
              <a:t>/l), normale PTT en </a:t>
            </a:r>
            <a:r>
              <a:rPr lang="nl-NL" sz="1800" b="1" dirty="0" err="1"/>
              <a:t>aPTT</a:t>
            </a:r>
            <a:r>
              <a:rPr lang="nl-NL" sz="1800" b="1" dirty="0"/>
              <a:t> en bij gebruik van VKA de INR (&lt; 1.5) (</a:t>
            </a:r>
            <a:r>
              <a:rPr lang="nl-NL" sz="1800" b="1" dirty="0" err="1"/>
              <a:t>practice</a:t>
            </a:r>
            <a:r>
              <a:rPr lang="nl-NL" sz="1800" b="1" dirty="0"/>
              <a:t> point)</a:t>
            </a:r>
          </a:p>
          <a:p>
            <a:pPr marL="0" indent="0">
              <a:buNone/>
            </a:pPr>
            <a:r>
              <a:rPr lang="nl-NL" sz="1800" dirty="0"/>
              <a:t>Anemie geassocieerd met kans op bloedingen en ernstiger verloop </a:t>
            </a:r>
          </a:p>
          <a:p>
            <a:pPr marL="0" indent="0">
              <a:buNone/>
            </a:pPr>
            <a:r>
              <a:rPr lang="nl-NL" sz="1800" dirty="0"/>
              <a:t>Herhaal </a:t>
            </a:r>
            <a:r>
              <a:rPr lang="nl-NL" sz="1800" dirty="0" err="1"/>
              <a:t>Hb</a:t>
            </a:r>
            <a:r>
              <a:rPr lang="nl-NL" sz="1800" dirty="0"/>
              <a:t> en </a:t>
            </a:r>
            <a:r>
              <a:rPr lang="nl-NL" sz="1800" dirty="0" err="1"/>
              <a:t>thrombocyten</a:t>
            </a:r>
            <a:r>
              <a:rPr lang="nl-NL" sz="1800" dirty="0"/>
              <a:t> op dag van biopsie; stolling indien &gt; 2 weken geleden</a:t>
            </a:r>
          </a:p>
          <a:p>
            <a:pPr marL="0" indent="0">
              <a:buNone/>
            </a:pPr>
            <a:r>
              <a:rPr lang="nl-NL" sz="1800" dirty="0"/>
              <a:t>Corrigeer indien nodig / stel biopsie uit 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b="1" dirty="0"/>
              <a:t>Verricht niet standaard een PFA test (</a:t>
            </a:r>
            <a:r>
              <a:rPr lang="nl-NL" sz="1800" b="1" dirty="0" err="1"/>
              <a:t>practice</a:t>
            </a:r>
            <a:r>
              <a:rPr lang="nl-NL" sz="1800" b="1" dirty="0"/>
              <a:t> point)</a:t>
            </a:r>
          </a:p>
          <a:p>
            <a:pPr marL="0" indent="0">
              <a:buNone/>
            </a:pPr>
            <a:r>
              <a:rPr lang="nl-NL" sz="1800" dirty="0"/>
              <a:t>Van den Hoogen</a:t>
            </a:r>
            <a:r>
              <a:rPr lang="nl-NL" sz="1800" i="1" dirty="0"/>
              <a:t> et al (2009): </a:t>
            </a:r>
            <a:r>
              <a:rPr lang="nl-NL" sz="1800" dirty="0"/>
              <a:t>PFA beter dan bloedingstijd; correctie PFA niet beschermend voor bloedingen, tevens bloedingen bij normale PFA</a:t>
            </a:r>
          </a:p>
          <a:p>
            <a:pPr marL="0" indent="0">
              <a:buNone/>
            </a:pPr>
            <a:r>
              <a:rPr lang="nl-NL" sz="1800" dirty="0"/>
              <a:t>Islam </a:t>
            </a:r>
            <a:r>
              <a:rPr lang="nl-NL" sz="1800" i="1" dirty="0"/>
              <a:t>et al (2010):</a:t>
            </a:r>
            <a:r>
              <a:rPr lang="nl-NL" sz="1800" dirty="0"/>
              <a:t> geen associatie PFA en kans op bloedingen</a:t>
            </a:r>
          </a:p>
          <a:p>
            <a:pPr marL="0" indent="0">
              <a:buNone/>
            </a:pPr>
            <a:r>
              <a:rPr lang="nl-NL" sz="1800" dirty="0"/>
              <a:t>NB: wel overwegen bij (pre)dialyse patiënt en erfelijke </a:t>
            </a:r>
            <a:r>
              <a:rPr lang="nl-NL" sz="1800" dirty="0" err="1"/>
              <a:t>trombopathie</a:t>
            </a:r>
            <a:r>
              <a:rPr lang="nl-NL" sz="1800" dirty="0"/>
              <a:t> --&gt; </a:t>
            </a:r>
            <a:r>
              <a:rPr lang="nl-NL" sz="1800" dirty="0" err="1" smtClean="0"/>
              <a:t>transjugulair</a:t>
            </a:r>
            <a:r>
              <a:rPr lang="nl-NL" sz="1800" dirty="0" smtClean="0"/>
              <a:t> met DDAVP</a:t>
            </a:r>
            <a:r>
              <a:rPr lang="nl-NL" sz="1800" dirty="0"/>
              <a:t>/ afzien van biopsie</a:t>
            </a:r>
            <a:endParaRPr lang="nl-NL" sz="1800" strike="sngStrike" dirty="0"/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0074735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F972A79ADF5E4D99DB5C0BE011DB58" ma:contentTypeVersion="12" ma:contentTypeDescription="Een nieuw document maken." ma:contentTypeScope="" ma:versionID="3b78df6a6fd2caec30fe383d6bd12836">
  <xsd:schema xmlns:xsd="http://www.w3.org/2001/XMLSchema" xmlns:xs="http://www.w3.org/2001/XMLSchema" xmlns:p="http://schemas.microsoft.com/office/2006/metadata/properties" xmlns:ns2="acbdc7c4-8e43-4796-9dc0-dde0d71cb017" xmlns:ns3="d213b66c-a5d3-4c5d-ab22-1054b43e41c3" targetNamespace="http://schemas.microsoft.com/office/2006/metadata/properties" ma:root="true" ma:fieldsID="9b3a49c03241dac522e63a613925dfbb" ns2:_="" ns3:_="">
    <xsd:import namespace="acbdc7c4-8e43-4796-9dc0-dde0d71cb017"/>
    <xsd:import namespace="d213b66c-a5d3-4c5d-ab22-1054b43e41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bdc7c4-8e43-4796-9dc0-dde0d71cb0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c535c092-297d-4d7b-b020-2a34c45c2a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3b66c-a5d3-4c5d-ab22-1054b43e41c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64526d1-3f7d-49ba-bc42-45d1efb6c79c}" ma:internalName="TaxCatchAll" ma:showField="CatchAllData" ma:web="d213b66c-a5d3-4c5d-ab22-1054b43e41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3F6194-1A91-4DB3-ABAC-46186AC4C871}"/>
</file>

<file path=customXml/itemProps2.xml><?xml version="1.0" encoding="utf-8"?>
<ds:datastoreItem xmlns:ds="http://schemas.openxmlformats.org/officeDocument/2006/customXml" ds:itemID="{56204D0D-B409-4D6C-A0D5-003129C8A9A8}"/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803</Words>
  <Application>Microsoft Office PowerPoint</Application>
  <PresentationFormat>Widescreen</PresentationFormat>
  <Paragraphs>127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Kantoorthema</vt:lpstr>
      <vt:lpstr>Concept richtlijn: natieve nierbiopsie</vt:lpstr>
      <vt:lpstr>Nierbiopsie – (contra)indicaties</vt:lpstr>
      <vt:lpstr>Doel concept richtlijn</vt:lpstr>
      <vt:lpstr>Gebruikte literatuur</vt:lpstr>
      <vt:lpstr>Opbouw richtlijn – gebruik van GRADE classificatie </vt:lpstr>
      <vt:lpstr>Opbouw richtlijn – gebruik van practice points</vt:lpstr>
      <vt:lpstr>Inhoud </vt:lpstr>
      <vt:lpstr>Voorbereiding voor nierbiopsie - bloeddruk</vt:lpstr>
      <vt:lpstr>Voorbereiding voor nierbiopsie - bloedonderzoek</vt:lpstr>
      <vt:lpstr>Beleid bij antistolling - TAR</vt:lpstr>
      <vt:lpstr>Beleid bij antistolling – onderbreken DOAC</vt:lpstr>
      <vt:lpstr>Beleid na biopsie – observatieduur afhankelijk van risico op (consequenties van) bloeding</vt:lpstr>
      <vt:lpstr>Beleid na biopsie - controles</vt:lpstr>
      <vt:lpstr>Beleid bij verdenking bloeding</vt:lpstr>
      <vt:lpstr>PowerPoint Presentation</vt:lpstr>
      <vt:lpstr>Dankwoord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Richtlijn: natief nierbiopsie</dc:title>
  <dc:creator>Tim Both</dc:creator>
  <cp:lastModifiedBy>Tim Both</cp:lastModifiedBy>
  <cp:revision>19</cp:revision>
  <dcterms:created xsi:type="dcterms:W3CDTF">2022-11-16T10:07:42Z</dcterms:created>
  <dcterms:modified xsi:type="dcterms:W3CDTF">2022-12-13T12:37:09Z</dcterms:modified>
</cp:coreProperties>
</file>