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73" r:id="rId4"/>
    <p:sldId id="275" r:id="rId5"/>
    <p:sldId id="274" r:id="rId6"/>
    <p:sldId id="272" r:id="rId7"/>
    <p:sldId id="263" r:id="rId8"/>
    <p:sldId id="276" r:id="rId9"/>
    <p:sldId id="278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77" autoAdjust="0"/>
  </p:normalViewPr>
  <p:slideViewPr>
    <p:cSldViewPr snapToGrid="0">
      <p:cViewPr varScale="1">
        <p:scale>
          <a:sx n="135" d="100"/>
          <a:sy n="135" d="100"/>
        </p:scale>
        <p:origin x="13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C1688-AE6D-4E36-AD96-E14277F0E161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BE97-A955-4B25-A985-B750FE638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918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3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68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3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07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84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94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0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03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90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006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35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6455-F9A7-43B4-84B7-5D993FC05DAC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63D93-7519-49D3-9821-3E0D4C5BBD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49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ternisten.n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Sectie bedrijfsvoering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NFN Klinische vergadering 15 december 2022</a:t>
            </a:r>
          </a:p>
          <a:p>
            <a:endParaRPr lang="nl-NL" dirty="0"/>
          </a:p>
          <a:p>
            <a:r>
              <a:rPr lang="nl-NL" dirty="0" smtClean="0"/>
              <a:t>Marieke Yo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06" y="4714750"/>
            <a:ext cx="25300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5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Vergoedingen</a:t>
            </a:r>
          </a:p>
          <a:p>
            <a:r>
              <a:rPr lang="nl-NL" dirty="0"/>
              <a:t>Capaciteit hemodialyse</a:t>
            </a:r>
          </a:p>
          <a:p>
            <a:r>
              <a:rPr lang="nl-NL" dirty="0"/>
              <a:t>Jonge klaren</a:t>
            </a:r>
          </a:p>
          <a:p>
            <a:r>
              <a:rPr lang="en-US" dirty="0" err="1"/>
              <a:t>Energiekosten</a:t>
            </a:r>
            <a:r>
              <a:rPr lang="nl-NL" dirty="0"/>
              <a:t> thuisdialyse</a:t>
            </a:r>
          </a:p>
          <a:p>
            <a:r>
              <a:rPr lang="en-US" dirty="0" err="1"/>
              <a:t>Knelpunten</a:t>
            </a:r>
            <a:r>
              <a:rPr lang="en-US" dirty="0"/>
              <a:t> AMS?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460" y="5479310"/>
            <a:ext cx="1497402" cy="10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9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Vergoedingen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9383233" cy="4351338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Vitamine D vervalt per 1/1/2023, kosten € 7,50/ </a:t>
            </a:r>
            <a:r>
              <a:rPr lang="nl-NL" dirty="0" smtClean="0"/>
              <a:t>jaar</a:t>
            </a:r>
            <a:br>
              <a:rPr lang="nl-NL" dirty="0" smtClean="0"/>
            </a:br>
            <a:r>
              <a:rPr lang="en-US" dirty="0" err="1" smtClean="0"/>
              <a:t>Calciumcarbonaat</a:t>
            </a:r>
            <a:r>
              <a:rPr lang="en-US" dirty="0" smtClean="0"/>
              <a:t> </a:t>
            </a:r>
            <a:r>
              <a:rPr lang="en-US" dirty="0" err="1" smtClean="0"/>
              <a:t>werd</a:t>
            </a:r>
            <a:r>
              <a:rPr lang="en-US" dirty="0" smtClean="0"/>
              <a:t> al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vergoed</a:t>
            </a:r>
            <a:endParaRPr lang="en-US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Probleem:</a:t>
            </a:r>
          </a:p>
          <a:p>
            <a:pPr lvl="1"/>
            <a:r>
              <a:rPr lang="nl-NL" dirty="0" smtClean="0"/>
              <a:t>Calciumcarbonaat/D3 ook niet meer vergoed</a:t>
            </a:r>
          </a:p>
          <a:p>
            <a:pPr lvl="1"/>
            <a:r>
              <a:rPr lang="nl-NL" dirty="0" err="1" smtClean="0"/>
              <a:t>Kaliumcitraat</a:t>
            </a:r>
            <a:r>
              <a:rPr lang="nl-NL" dirty="0" smtClean="0"/>
              <a:t>, Mg </a:t>
            </a:r>
            <a:r>
              <a:rPr lang="nl-NL" dirty="0" err="1" smtClean="0"/>
              <a:t>citraat</a:t>
            </a:r>
            <a:r>
              <a:rPr lang="nl-NL" dirty="0" smtClean="0"/>
              <a:t>/gluconaat/lactaat ook niet </a:t>
            </a:r>
            <a:r>
              <a:rPr lang="nl-NL" dirty="0" smtClean="0"/>
              <a:t>meer</a:t>
            </a:r>
          </a:p>
          <a:p>
            <a:pPr lvl="1"/>
            <a:endParaRPr lang="en-US" dirty="0"/>
          </a:p>
          <a:p>
            <a:r>
              <a:rPr lang="en-US" dirty="0" err="1" smtClean="0"/>
              <a:t>Oplossing</a:t>
            </a:r>
            <a:r>
              <a:rPr lang="en-US" dirty="0" err="1" smtClean="0"/>
              <a:t>en</a:t>
            </a:r>
            <a:r>
              <a:rPr lang="en-US" dirty="0" smtClean="0"/>
              <a:t>?</a:t>
            </a:r>
            <a:endParaRPr lang="nl-NL" dirty="0" smtClean="0"/>
          </a:p>
          <a:p>
            <a:r>
              <a:rPr lang="nl-NL" dirty="0" smtClean="0"/>
              <a:t>Coulance regeling: niet bij zelfzorgmiddelen</a:t>
            </a:r>
          </a:p>
          <a:p>
            <a:pPr marL="0" indent="0">
              <a:buNone/>
            </a:pPr>
            <a:r>
              <a:rPr lang="nl-NL" dirty="0" smtClean="0"/>
              <a:t> </a:t>
            </a:r>
          </a:p>
          <a:p>
            <a:r>
              <a:rPr lang="nl-NL" dirty="0" smtClean="0"/>
              <a:t>Enige </a:t>
            </a:r>
            <a:r>
              <a:rPr lang="nl-NL" dirty="0" smtClean="0"/>
              <a:t>optie op dit moment: </a:t>
            </a:r>
            <a:r>
              <a:rPr lang="nl-NL" dirty="0" smtClean="0"/>
              <a:t>vergoeding uit </a:t>
            </a:r>
            <a:r>
              <a:rPr lang="nl-NL" dirty="0" smtClean="0"/>
              <a:t>DBC</a:t>
            </a:r>
            <a:br>
              <a:rPr lang="nl-NL" dirty="0" smtClean="0"/>
            </a:br>
            <a:r>
              <a:rPr lang="nl-NL" dirty="0" smtClean="0"/>
              <a:t>	</a:t>
            </a:r>
            <a:r>
              <a:rPr lang="nl-NL" sz="2400" dirty="0" smtClean="0"/>
              <a:t>(calciumacetaat blijft wel vergoed)</a:t>
            </a:r>
            <a:endParaRPr lang="nl-NL" dirty="0"/>
          </a:p>
          <a:p>
            <a:r>
              <a:rPr lang="nl-NL" dirty="0" smtClean="0"/>
              <a:t>NFN </a:t>
            </a:r>
            <a:r>
              <a:rPr lang="nl-NL" dirty="0" smtClean="0"/>
              <a:t>heeft samen </a:t>
            </a:r>
            <a:r>
              <a:rPr lang="nl-NL" dirty="0" smtClean="0"/>
              <a:t>met FMS </a:t>
            </a:r>
            <a:r>
              <a:rPr lang="nl-NL" dirty="0" smtClean="0"/>
              <a:t>op korte termijn overleg met Zorginstituut Nederland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483" y="4443842"/>
            <a:ext cx="3333750" cy="295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4460" y="5479310"/>
            <a:ext cx="1497402" cy="10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3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Vergoedingen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Expertiseadvies </a:t>
            </a:r>
            <a:r>
              <a:rPr lang="nl-NL" dirty="0"/>
              <a:t>bij zeldzame aandoeningen </a:t>
            </a:r>
          </a:p>
          <a:p>
            <a:pPr lvl="1"/>
            <a:r>
              <a:rPr lang="nl-NL" dirty="0" smtClean="0"/>
              <a:t>per 1-1-2023 vergoeding mogelijk</a:t>
            </a:r>
          </a:p>
          <a:p>
            <a:pPr lvl="1"/>
            <a:r>
              <a:rPr lang="en-US" dirty="0" err="1" smtClean="0"/>
              <a:t>Voorwaarden</a:t>
            </a:r>
            <a:r>
              <a:rPr lang="en-US" dirty="0" smtClean="0"/>
              <a:t>: </a:t>
            </a:r>
            <a:r>
              <a:rPr lang="en-US" dirty="0" err="1" smtClean="0"/>
              <a:t>zie</a:t>
            </a:r>
            <a:r>
              <a:rPr lang="en-US" dirty="0" smtClean="0"/>
              <a:t> </a:t>
            </a:r>
            <a:r>
              <a:rPr lang="en-US" dirty="0" err="1" smtClean="0"/>
              <a:t>eerdere</a:t>
            </a:r>
            <a:r>
              <a:rPr lang="en-US" dirty="0"/>
              <a:t> </a:t>
            </a:r>
            <a:r>
              <a:rPr lang="en-US" dirty="0" smtClean="0"/>
              <a:t>mail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err="1" smtClean="0"/>
              <a:t>Plasmaferese</a:t>
            </a:r>
            <a:r>
              <a:rPr lang="nl-NL" dirty="0" smtClean="0"/>
              <a:t>: overleg over ander vergoedingsvorm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460" y="5479310"/>
            <a:ext cx="1497402" cy="103916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1720" y="3111560"/>
            <a:ext cx="5372986" cy="13911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14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Capaciteit </a:t>
            </a:r>
            <a:r>
              <a:rPr lang="nl-NL" b="1" dirty="0" smtClean="0"/>
              <a:t>hemodialyse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98366" y="2433099"/>
            <a:ext cx="4763494" cy="3720010"/>
          </a:xfrm>
          <a:ln>
            <a:solidFill>
              <a:schemeClr val="tx1"/>
            </a:solidFill>
          </a:ln>
        </p:spPr>
        <p:txBody>
          <a:bodyPr tIns="180000">
            <a:normAutofit fontScale="92500" lnSpcReduction="20000"/>
          </a:bodyPr>
          <a:lstStyle/>
          <a:p>
            <a:pPr marL="0" indent="0" algn="ctr">
              <a:buNone/>
            </a:pPr>
            <a:r>
              <a:rPr lang="nl-NL" sz="2000" dirty="0" smtClean="0"/>
              <a:t>Nefrovisie Capaciteitskaart centrum-HD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sz="2200" dirty="0" smtClean="0"/>
          </a:p>
          <a:p>
            <a:pPr marL="0" indent="0">
              <a:buNone/>
            </a:pPr>
            <a:r>
              <a:rPr lang="nl-NL" sz="2200" dirty="0" smtClean="0"/>
              <a:t>https</a:t>
            </a:r>
            <a:r>
              <a:rPr lang="nl-NL" sz="2200" dirty="0"/>
              <a:t>://www.nefrovisie.nl/capaciteitskaart/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838200" y="1801771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Bijeenkomst verpleegkundige en medisch hoofden dialyse</a:t>
            </a:r>
          </a:p>
          <a:p>
            <a:r>
              <a:rPr lang="nl-NL" dirty="0" smtClean="0"/>
              <a:t>Dinsdag 23 </a:t>
            </a:r>
            <a:r>
              <a:rPr lang="nl-NL" dirty="0"/>
              <a:t>mei </a:t>
            </a:r>
            <a:r>
              <a:rPr lang="nl-NL" dirty="0" smtClean="0"/>
              <a:t>2023 16:00 in Utrecht</a:t>
            </a:r>
          </a:p>
          <a:p>
            <a:r>
              <a:rPr lang="nl-NL" dirty="0" smtClean="0"/>
              <a:t>Ideeën uitwisseling over optimale personeelsbezetting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1250"/>
          <a:stretch/>
        </p:blipFill>
        <p:spPr>
          <a:xfrm>
            <a:off x="7852647" y="2967721"/>
            <a:ext cx="2204386" cy="265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29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Jonge klaren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759638"/>
            <a:ext cx="5566130" cy="224961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098" y="2357225"/>
            <a:ext cx="4676037" cy="4352921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504112" y="1471342"/>
            <a:ext cx="7876452" cy="1771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nl-NL" sz="2800" dirty="0" smtClean="0"/>
              <a:t>Advies </a:t>
            </a:r>
            <a:r>
              <a:rPr lang="nl-NL" sz="2800" dirty="0"/>
              <a:t>NIV taskforce werkgelegenheid: 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b="1" dirty="0" smtClean="0"/>
              <a:t>Op </a:t>
            </a:r>
            <a:r>
              <a:rPr lang="nl-NL" sz="2800" b="1" dirty="0"/>
              <a:t>naar een gezonde arbeidsmarkt voor internisten</a:t>
            </a:r>
            <a:br>
              <a:rPr lang="nl-NL" sz="2800" b="1" dirty="0"/>
            </a:br>
            <a:r>
              <a:rPr lang="nl-NL" sz="2800" b="1" dirty="0"/>
              <a:t>(zie </a:t>
            </a:r>
            <a:r>
              <a:rPr lang="nl-NL" sz="2800" b="1" dirty="0">
                <a:hlinkClick r:id="rId4"/>
              </a:rPr>
              <a:t>www.internisten.nl</a:t>
            </a:r>
            <a:r>
              <a:rPr lang="nl-NL" sz="2800" b="1" dirty="0" smtClean="0"/>
              <a:t>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2800" dirty="0">
                <a:solidFill>
                  <a:prstClr val="black"/>
                </a:solidFill>
              </a:rPr>
              <a:t>Nieuw capaciteitsraming volgt dit </a:t>
            </a:r>
            <a:r>
              <a:rPr lang="nl-NL" sz="2800" dirty="0" smtClean="0">
                <a:solidFill>
                  <a:prstClr val="black"/>
                </a:solidFill>
              </a:rPr>
              <a:t>jaar</a:t>
            </a:r>
            <a:endParaRPr lang="nl-NL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6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Jonge klaren</a:t>
            </a:r>
            <a:br>
              <a:rPr lang="nl-NL" b="1" dirty="0" smtClean="0"/>
            </a:br>
            <a:r>
              <a:rPr lang="nl-NL" b="1" dirty="0" smtClean="0"/>
              <a:t>-</a:t>
            </a:r>
            <a:r>
              <a:rPr lang="nl-NL" b="1" dirty="0"/>
              <a:t> concrete </a:t>
            </a:r>
            <a:r>
              <a:rPr lang="nl-NL" b="1" dirty="0" smtClean="0"/>
              <a:t>aanbevelingen NIV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3" y="1825625"/>
            <a:ext cx="1128189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400" dirty="0" smtClean="0"/>
              <a:t>1</a:t>
            </a:r>
            <a:r>
              <a:rPr lang="nl-NL" sz="1400" dirty="0"/>
              <a:t>. Overweeg als vakgroep de mogelijkheid om FTE in te leveren voor betere werk-privé balans. Hierbij kan ook gedacht worden om met alle internisten </a:t>
            </a:r>
          </a:p>
          <a:p>
            <a:pPr marL="0" indent="0">
              <a:buNone/>
            </a:pPr>
            <a:r>
              <a:rPr lang="nl-NL" sz="1400" dirty="0"/>
              <a:t>binnen de vakgroep gezamenlijk extra weken vrij te nemen.</a:t>
            </a:r>
          </a:p>
          <a:p>
            <a:pPr marL="0" indent="0">
              <a:buNone/>
            </a:pPr>
            <a:r>
              <a:rPr lang="nl-NL" sz="1400" dirty="0"/>
              <a:t>2. Overweeg de mogelijkheid om vervroegd af te bouwen richting de pensioen gerechtigde leeftijd of eerder met pensioen te gaan.</a:t>
            </a:r>
          </a:p>
          <a:p>
            <a:pPr marL="0" indent="0">
              <a:buNone/>
            </a:pPr>
            <a:r>
              <a:rPr lang="nl-NL" sz="1400" dirty="0"/>
              <a:t>3. Overweeg het aanbieden van een minicontract (minimaal FTE), zodat jonge klaren niet thuiszitten en skills kunnen blijven onderhouden. Een jonge k </a:t>
            </a:r>
          </a:p>
          <a:p>
            <a:pPr marL="0" indent="0">
              <a:buNone/>
            </a:pPr>
            <a:r>
              <a:rPr lang="nl-NL" sz="1400" dirty="0"/>
              <a:t>klare kan bijvoorbeeld één dag in het ziekenhuis worden aangesteld en daarnaast nog werkzaam zijn in de GGZ of een verpleegtehuis.</a:t>
            </a:r>
          </a:p>
          <a:p>
            <a:pPr marL="0" indent="0">
              <a:buNone/>
            </a:pPr>
            <a:r>
              <a:rPr lang="nl-NL" sz="1400" dirty="0"/>
              <a:t>4. Neem een jonge klare aan in een dakpanconstructie, waarbij de zittende internist geleidelijk minder gaat werken en de jonge klare meer gaat werken. </a:t>
            </a:r>
          </a:p>
          <a:p>
            <a:pPr marL="0" indent="0">
              <a:buNone/>
            </a:pPr>
            <a:r>
              <a:rPr lang="nl-NL" sz="1400" dirty="0"/>
              <a:t>5. Creëer een duobaan, waarbij twee jonge klaren samen 1 FTE vervullen. </a:t>
            </a:r>
          </a:p>
          <a:p>
            <a:pPr marL="0" indent="0">
              <a:buNone/>
            </a:pPr>
            <a:r>
              <a:rPr lang="nl-NL" sz="1400" dirty="0"/>
              <a:t>6. Onderzoek de mogelijkheden voor een gecombineerde aanstelling samen met andere gezondheidscentra in de regio.</a:t>
            </a:r>
          </a:p>
          <a:p>
            <a:pPr marL="0" indent="0">
              <a:buNone/>
            </a:pPr>
            <a:r>
              <a:rPr lang="nl-NL" sz="1400" dirty="0"/>
              <a:t>7. Ontmoedig het doorwerken van internisten na het bereiken van de pensioengerechtigde leeftijd. </a:t>
            </a:r>
          </a:p>
          <a:p>
            <a:pPr marL="0" indent="0">
              <a:buNone/>
            </a:pPr>
            <a:r>
              <a:rPr lang="nl-NL" sz="1400" dirty="0"/>
              <a:t>8. Neem een jonge klare in dienst om mee te helpen om de inhaalzorg weg te werken. Onderzoek of hier binnen ‘het kader passende inhaalzorg MSZ’ </a:t>
            </a:r>
          </a:p>
          <a:p>
            <a:pPr marL="0" indent="0">
              <a:buNone/>
            </a:pPr>
            <a:r>
              <a:rPr lang="nl-NL" sz="1400" dirty="0"/>
              <a:t>ruimte is.</a:t>
            </a:r>
          </a:p>
          <a:p>
            <a:pPr marL="0" indent="0">
              <a:buNone/>
            </a:pPr>
            <a:r>
              <a:rPr lang="nl-NL" sz="1400" dirty="0"/>
              <a:t>9. Onderzoek de mogelijkheid om uw Chef de Clinique een vaste functie aan te bieden.</a:t>
            </a:r>
          </a:p>
          <a:p>
            <a:pPr marL="0" indent="0">
              <a:buNone/>
            </a:pPr>
            <a:r>
              <a:rPr lang="nl-NL" sz="1400" dirty="0"/>
              <a:t>10. Onderzoek de mogelijkheid om in uw regio </a:t>
            </a:r>
            <a:r>
              <a:rPr lang="nl-NL" sz="1400" dirty="0" err="1"/>
              <a:t>anderhalvelijnszorg</a:t>
            </a:r>
            <a:r>
              <a:rPr lang="nl-NL" sz="1400" dirty="0"/>
              <a:t> te verlenen</a:t>
            </a:r>
            <a:r>
              <a:rPr lang="nl-NL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519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Energiekosten en thuisdialyse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Vergoeding vanuit verzekeraars lijkt </a:t>
            </a:r>
            <a:r>
              <a:rPr lang="nl-NL" dirty="0" smtClean="0"/>
              <a:t>toereikend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460" y="5479310"/>
            <a:ext cx="1497402" cy="10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5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AMS cao knelpunten?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AMS: </a:t>
            </a:r>
          </a:p>
          <a:p>
            <a:pPr lvl="1">
              <a:buFontTx/>
              <a:buChar char="-"/>
            </a:pPr>
            <a:r>
              <a:rPr lang="en-US" dirty="0" err="1" smtClean="0"/>
              <a:t>Medisch</a:t>
            </a:r>
            <a:r>
              <a:rPr lang="en-US" dirty="0" smtClean="0"/>
              <a:t> specialist</a:t>
            </a:r>
          </a:p>
          <a:p>
            <a:pPr lvl="1">
              <a:buFontTx/>
              <a:buChar char="-"/>
            </a:pPr>
            <a:r>
              <a:rPr lang="en-US" dirty="0" err="1" smtClean="0"/>
              <a:t>Loondienst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academisch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nl-NL" dirty="0" smtClean="0"/>
              <a:t>Knelpunten? </a:t>
            </a:r>
            <a:r>
              <a:rPr lang="en-US" dirty="0" err="1"/>
              <a:t>Graag</a:t>
            </a:r>
            <a:r>
              <a:rPr lang="en-US" dirty="0"/>
              <a:t> </a:t>
            </a:r>
            <a:r>
              <a:rPr lang="en-US" dirty="0" err="1"/>
              <a:t>melden</a:t>
            </a:r>
            <a:r>
              <a:rPr lang="en-US" dirty="0"/>
              <a:t>: </a:t>
            </a:r>
            <a:r>
              <a:rPr lang="en-US" dirty="0" smtClean="0"/>
              <a:t>secr@nefro.nl</a:t>
            </a:r>
            <a:endParaRPr lang="en-US" dirty="0"/>
          </a:p>
          <a:p>
            <a:pPr>
              <a:buFontTx/>
              <a:buChar char="-"/>
            </a:pPr>
            <a:r>
              <a:rPr lang="nl-NL" dirty="0"/>
              <a:t>naleving </a:t>
            </a:r>
            <a:r>
              <a:rPr lang="nl-NL" dirty="0" smtClean="0"/>
              <a:t>bestaande </a:t>
            </a:r>
            <a:r>
              <a:rPr lang="nl-NL" dirty="0"/>
              <a:t>AMS-afspraken gezond en veilig </a:t>
            </a:r>
            <a:r>
              <a:rPr lang="nl-NL" dirty="0" smtClean="0"/>
              <a:t>werken</a:t>
            </a:r>
          </a:p>
          <a:p>
            <a:pPr>
              <a:buFontTx/>
              <a:buChar char="-"/>
            </a:pPr>
            <a:r>
              <a:rPr lang="nl-NL" dirty="0"/>
              <a:t>concrete, frequente, representatieve </a:t>
            </a:r>
            <a:r>
              <a:rPr lang="nl-NL" dirty="0" smtClean="0"/>
              <a:t>praktijkvoorbeelden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460" y="5479310"/>
            <a:ext cx="1497402" cy="10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9296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972A79ADF5E4D99DB5C0BE011DB58" ma:contentTypeVersion="12" ma:contentTypeDescription="Create a new document." ma:contentTypeScope="" ma:versionID="877625aa37fcd00645b7d57f300ecf59">
  <xsd:schema xmlns:xsd="http://www.w3.org/2001/XMLSchema" xmlns:xs="http://www.w3.org/2001/XMLSchema" xmlns:p="http://schemas.microsoft.com/office/2006/metadata/properties" xmlns:ns2="acbdc7c4-8e43-4796-9dc0-dde0d71cb017" xmlns:ns3="d213b66c-a5d3-4c5d-ab22-1054b43e41c3" targetNamespace="http://schemas.microsoft.com/office/2006/metadata/properties" ma:root="true" ma:fieldsID="7cfa5066d5e482872d0674824bae6ccc" ns2:_="" ns3:_="">
    <xsd:import namespace="acbdc7c4-8e43-4796-9dc0-dde0d71cb017"/>
    <xsd:import namespace="d213b66c-a5d3-4c5d-ab22-1054b43e41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bdc7c4-8e43-4796-9dc0-dde0d71cb0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535c092-297d-4d7b-b020-2a34c45c2a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3b66c-a5d3-4c5d-ab22-1054b43e41c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64526d1-3f7d-49ba-bc42-45d1efb6c79c}" ma:internalName="TaxCatchAll" ma:showField="CatchAllData" ma:web="d213b66c-a5d3-4c5d-ab22-1054b43e41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13b66c-a5d3-4c5d-ab22-1054b43e41c3" xsi:nil="true"/>
    <lcf76f155ced4ddcb4097134ff3c332f xmlns="acbdc7c4-8e43-4796-9dc0-dde0d71cb0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AD66FA-4E8B-41A1-9A24-36B72F1CB5E1}"/>
</file>

<file path=customXml/itemProps2.xml><?xml version="1.0" encoding="utf-8"?>
<ds:datastoreItem xmlns:ds="http://schemas.openxmlformats.org/officeDocument/2006/customXml" ds:itemID="{737A4AB7-CE27-49DA-855F-8E4F4D023E7F}"/>
</file>

<file path=customXml/itemProps3.xml><?xml version="1.0" encoding="utf-8"?>
<ds:datastoreItem xmlns:ds="http://schemas.openxmlformats.org/officeDocument/2006/customXml" ds:itemID="{AAEDDBE1-CA7D-4DD3-B12C-00724EBE973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369</Words>
  <Application>Microsoft Office PowerPoint</Application>
  <PresentationFormat>Breedbeeld</PresentationFormat>
  <Paragraphs>71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Sectie bedrijfsvoering</vt:lpstr>
      <vt:lpstr>PowerPoint-presentatie</vt:lpstr>
      <vt:lpstr>Vergoedingen</vt:lpstr>
      <vt:lpstr>Vergoedingen</vt:lpstr>
      <vt:lpstr>Capaciteit hemodialyse</vt:lpstr>
      <vt:lpstr>Jonge klaren</vt:lpstr>
      <vt:lpstr>Jonge klaren - concrete aanbevelingen NIV</vt:lpstr>
      <vt:lpstr>Energiekosten en thuisdialyse</vt:lpstr>
      <vt:lpstr>AMS cao knelpunten?</vt:lpstr>
    </vt:vector>
  </TitlesOfParts>
  <Company>Tergooi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Sectie bedrijfsvoering</dc:title>
  <dc:creator>Yo, M</dc:creator>
  <cp:lastModifiedBy>Yo, M</cp:lastModifiedBy>
  <cp:revision>16</cp:revision>
  <dcterms:created xsi:type="dcterms:W3CDTF">2022-03-14T20:39:48Z</dcterms:created>
  <dcterms:modified xsi:type="dcterms:W3CDTF">2022-12-14T12:19:43Z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0x01010075F972A79ADF5E4D99DB5C0BE011DB58</vt:lpwstr>
  </property>
</Properties>
</file>