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93" r:id="rId2"/>
    <p:sldId id="398" r:id="rId3"/>
    <p:sldId id="399" r:id="rId4"/>
    <p:sldId id="443" r:id="rId5"/>
    <p:sldId id="444" r:id="rId6"/>
    <p:sldId id="441" r:id="rId7"/>
    <p:sldId id="445" r:id="rId8"/>
    <p:sldId id="442" r:id="rId9"/>
    <p:sldId id="413" r:id="rId10"/>
    <p:sldId id="455" r:id="rId11"/>
    <p:sldId id="456" r:id="rId12"/>
    <p:sldId id="414" r:id="rId13"/>
    <p:sldId id="424" r:id="rId14"/>
    <p:sldId id="436" r:id="rId15"/>
    <p:sldId id="453" r:id="rId16"/>
    <p:sldId id="454" r:id="rId17"/>
    <p:sldId id="420" r:id="rId18"/>
    <p:sldId id="446" r:id="rId19"/>
    <p:sldId id="452" r:id="rId20"/>
    <p:sldId id="451" r:id="rId21"/>
    <p:sldId id="434" r:id="rId22"/>
    <p:sldId id="410" r:id="rId23"/>
    <p:sldId id="412" r:id="rId24"/>
    <p:sldId id="411" r:id="rId25"/>
    <p:sldId id="409" r:id="rId26"/>
    <p:sldId id="449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2"/>
    <a:srgbClr val="01B1EC"/>
    <a:srgbClr val="FFF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2" autoAdjust="0"/>
    <p:restoredTop sz="91411" autoAdjust="0"/>
  </p:normalViewPr>
  <p:slideViewPr>
    <p:cSldViewPr>
      <p:cViewPr varScale="1">
        <p:scale>
          <a:sx n="83" d="100"/>
          <a:sy n="83" d="100"/>
        </p:scale>
        <p:origin x="16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3FC7-638D-4545-828C-02A666FD448C}" type="datetimeFigureOut">
              <a:rPr lang="nl-NL" smtClean="0"/>
              <a:pPr/>
              <a:t>13-12-2022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B8494-970C-4800-9ABA-B1A40C644DB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81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B8494-970C-4800-9ABA-B1A40C644DB9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18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CFS Niet gevalideerd &lt; 65 jaar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B8494-970C-4800-9ABA-B1A40C644DB9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74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Lab CKD = </a:t>
            </a:r>
            <a:r>
              <a:rPr lang="nl-NL" dirty="0" err="1" smtClean="0"/>
              <a:t>Hb</a:t>
            </a:r>
            <a:r>
              <a:rPr lang="nl-NL" dirty="0" smtClean="0"/>
              <a:t>,  fosfaat, bic , u </a:t>
            </a:r>
            <a:r>
              <a:rPr lang="nl-NL" dirty="0" err="1" smtClean="0"/>
              <a:t>alb</a:t>
            </a:r>
            <a:r>
              <a:rPr lang="nl-NL" dirty="0" smtClean="0"/>
              <a:t>/</a:t>
            </a:r>
            <a:r>
              <a:rPr lang="nl-NL" dirty="0" err="1" smtClean="0"/>
              <a:t>creat</a:t>
            </a:r>
            <a:r>
              <a:rPr lang="nl-NL" dirty="0" smtClean="0"/>
              <a:t> u </a:t>
            </a:r>
            <a:r>
              <a:rPr lang="nl-NL" dirty="0" err="1" smtClean="0"/>
              <a:t>eiw</a:t>
            </a:r>
            <a:r>
              <a:rPr lang="nl-NL" dirty="0" smtClean="0"/>
              <a:t>/</a:t>
            </a:r>
            <a:r>
              <a:rPr lang="nl-NL" smtClean="0"/>
              <a:t>creat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B8494-970C-4800-9ABA-B1A40C644DB9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63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B8494-970C-4800-9ABA-B1A40C644DB9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57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1B1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1512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1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1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7" name="Afbeelding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6563072" cy="562074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019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2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4C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M.tenDam@Nefrovisie.n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1691A4A-FC88-F94C-8960-B68298BF8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2370" y="3356992"/>
            <a:ext cx="6400800" cy="1752600"/>
          </a:xfrm>
        </p:spPr>
        <p:txBody>
          <a:bodyPr>
            <a:normAutofit/>
          </a:bodyPr>
          <a:lstStyle/>
          <a:p>
            <a:r>
              <a:rPr lang="nl-NL" dirty="0"/>
              <a:t>Marc ten Dam</a:t>
            </a:r>
          </a:p>
          <a:p>
            <a:r>
              <a:rPr lang="nl-NL" dirty="0"/>
              <a:t>bestuurder Nefrovisie</a:t>
            </a:r>
          </a:p>
          <a:p>
            <a:r>
              <a:rPr lang="nl-NL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ABBBB2-1DB6-7B4F-9554-4233D559F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8291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sz="3200" b="1" dirty="0"/>
              <a:t>Update  Sectie registratie en Nefrovisie </a:t>
            </a:r>
            <a:br>
              <a:rPr lang="nl-NL" sz="3200" b="1" dirty="0"/>
            </a:br>
            <a:r>
              <a:rPr lang="nl-NL" sz="3200" b="1" dirty="0"/>
              <a:t/>
            </a:r>
            <a:br>
              <a:rPr lang="nl-NL" sz="3200" b="1" dirty="0"/>
            </a:br>
            <a:r>
              <a:rPr lang="nl-NL" sz="2800" dirty="0"/>
              <a:t>Klinische vergadering  NFN 15-12- 2022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45224"/>
            <a:ext cx="151216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D80EA8E-14F9-9399-99B0-58E6ADB99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C17225-53DF-31CA-3137-AAD7A154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88640"/>
            <a:ext cx="4392488" cy="562074"/>
          </a:xfrm>
        </p:spPr>
        <p:txBody>
          <a:bodyPr/>
          <a:lstStyle/>
          <a:p>
            <a:r>
              <a:rPr lang="nl-NL" sz="2800" b="1" dirty="0"/>
              <a:t>Uitkomstgerichte zorg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B7B0FE-1BCA-7F63-B765-E2932BFF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53937"/>
            <a:ext cx="8515145" cy="3672408"/>
          </a:xfrm>
          <a:prstGeom prst="rect">
            <a:avLst/>
          </a:prstGeom>
        </p:spPr>
      </p:pic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935E91B4-4574-B954-31E4-9F2F11BE0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" y="44625"/>
            <a:ext cx="2063132" cy="14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A2F9FD5-6AFA-B272-9987-657516D0C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57895"/>
            <a:ext cx="7848872" cy="492836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9F80ED8-3DFB-1151-2B7A-69630C4F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054" y="188640"/>
            <a:ext cx="7776864" cy="562074"/>
          </a:xfrm>
        </p:spPr>
        <p:txBody>
          <a:bodyPr/>
          <a:lstStyle/>
          <a:p>
            <a:endParaRPr lang="nl-NL" sz="2400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49E69531-E03A-AA91-CE95-03885B8A6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1"/>
            <a:ext cx="1619672" cy="110480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79078" y="1127040"/>
            <a:ext cx="751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2060"/>
                </a:solidFill>
              </a:rPr>
              <a:t>Veel wensen maar beperken registratielast</a:t>
            </a:r>
          </a:p>
        </p:txBody>
      </p:sp>
    </p:spTree>
    <p:extLst>
      <p:ext uri="{BB962C8B-B14F-4D97-AF65-F5344CB8AC3E}">
        <p14:creationId xmlns:p14="http://schemas.microsoft.com/office/powerpoint/2010/main" val="22505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73426EF-5F7B-2F02-D067-63CE0FB88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67" y="980728"/>
            <a:ext cx="82296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Vervangt NFN richtlijn klinische parameters 2015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Niet langer verplicht RENINE</a:t>
            </a:r>
          </a:p>
          <a:p>
            <a:r>
              <a:rPr lang="nl-NL" sz="1800" dirty="0"/>
              <a:t>Serum calcium</a:t>
            </a:r>
          </a:p>
          <a:p>
            <a:r>
              <a:rPr lang="nl-NL" sz="1800" dirty="0"/>
              <a:t>Serum PTH </a:t>
            </a:r>
          </a:p>
          <a:p>
            <a:r>
              <a:rPr lang="nl-NL" sz="1800" dirty="0" err="1"/>
              <a:t>Ijzerstatus</a:t>
            </a:r>
            <a:r>
              <a:rPr lang="nl-NL" sz="1800" dirty="0"/>
              <a:t> </a:t>
            </a:r>
          </a:p>
          <a:p>
            <a:r>
              <a:rPr lang="nl-NL" sz="1800" dirty="0" err="1"/>
              <a:t>Hep</a:t>
            </a:r>
            <a:r>
              <a:rPr lang="nl-NL" sz="1800" dirty="0"/>
              <a:t> B vaccinatie </a:t>
            </a:r>
          </a:p>
          <a:p>
            <a:r>
              <a:rPr lang="nl-NL" sz="1800" dirty="0"/>
              <a:t>Waterkwaliteit</a:t>
            </a:r>
          </a:p>
          <a:p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Nieuw  </a:t>
            </a:r>
          </a:p>
          <a:p>
            <a:r>
              <a:rPr lang="nl-NL" sz="1800" dirty="0"/>
              <a:t>Ziekenhuisopname</a:t>
            </a:r>
          </a:p>
          <a:p>
            <a:r>
              <a:rPr lang="nl-NL" sz="1800" dirty="0"/>
              <a:t>Restfunctie</a:t>
            </a:r>
          </a:p>
          <a:p>
            <a:endParaRPr lang="nl-NL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EA34EC0-03D6-77ED-92C9-9796FB7E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Kwaliteitsindicatoren dialyse 2022</a:t>
            </a:r>
            <a:br>
              <a:rPr lang="nl-NL" sz="2800" b="1" dirty="0"/>
            </a:br>
            <a:endParaRPr lang="nl-NL" sz="28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" y="5517232"/>
            <a:ext cx="1747220" cy="12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B9A140C4-686D-3E4B-80E9-797D4ED239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986" y="836712"/>
          <a:ext cx="9145016" cy="627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5477">
                  <a:extLst>
                    <a:ext uri="{9D8B030D-6E8A-4147-A177-3AD203B41FA5}">
                      <a16:colId xmlns:a16="http://schemas.microsoft.com/office/drawing/2014/main" val="3257860290"/>
                    </a:ext>
                  </a:extLst>
                </a:gridCol>
                <a:gridCol w="2399539">
                  <a:extLst>
                    <a:ext uri="{9D8B030D-6E8A-4147-A177-3AD203B41FA5}">
                      <a16:colId xmlns:a16="http://schemas.microsoft.com/office/drawing/2014/main" val="903131082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nl-NL" sz="1800" dirty="0"/>
                        <a:t>Indicator</a:t>
                      </a: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Frequentie</a:t>
                      </a: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181484293"/>
                  </a:ext>
                </a:extLst>
              </a:tr>
              <a:tr h="560712">
                <a:tc>
                  <a:txBody>
                    <a:bodyPr/>
                    <a:lstStyle/>
                    <a:p>
                      <a:r>
                        <a:rPr lang="nl-NL" sz="1800" dirty="0"/>
                        <a:t>% HD</a:t>
                      </a:r>
                      <a:r>
                        <a:rPr lang="nl-NL" sz="1800" baseline="0" dirty="0"/>
                        <a:t> patiënten  zonder restfunctie en 3 x /week HD met </a:t>
                      </a:r>
                      <a:r>
                        <a:rPr lang="nl-NL" sz="1800" baseline="0" dirty="0" err="1"/>
                        <a:t>eKt</a:t>
                      </a:r>
                      <a:r>
                        <a:rPr lang="nl-NL" sz="1800" baseline="0" dirty="0"/>
                        <a:t>/V &lt;1,2</a:t>
                      </a:r>
                      <a:endParaRPr lang="nl-NL" sz="1800" dirty="0"/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r>
                        <a:rPr lang="nl-NL" sz="1800" baseline="0" dirty="0"/>
                        <a:t>  1 x per 3 </a:t>
                      </a:r>
                      <a:r>
                        <a:rPr lang="nl-NL" sz="1800" baseline="0" dirty="0" err="1"/>
                        <a:t>mnd</a:t>
                      </a:r>
                      <a:endParaRPr lang="nl-NL" sz="1800" dirty="0"/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256681366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nl-NL" sz="1800" dirty="0"/>
                        <a:t>%</a:t>
                      </a:r>
                      <a:r>
                        <a:rPr lang="nl-NL" sz="1800" baseline="0" dirty="0"/>
                        <a:t> </a:t>
                      </a:r>
                      <a:r>
                        <a:rPr lang="nl-NL" sz="1800" dirty="0"/>
                        <a:t>HD patiënten met</a:t>
                      </a:r>
                      <a:r>
                        <a:rPr lang="nl-NL" sz="1800" baseline="0" dirty="0"/>
                        <a:t> UP&gt;200 ml/dag</a:t>
                      </a:r>
                      <a:endParaRPr lang="nl-NL" sz="1800" dirty="0"/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 x per 12</a:t>
                      </a:r>
                      <a:r>
                        <a:rPr lang="nl-NL" sz="1800" baseline="0" dirty="0"/>
                        <a:t> </a:t>
                      </a:r>
                      <a:r>
                        <a:rPr lang="nl-NL" sz="1800" baseline="0" dirty="0" err="1"/>
                        <a:t>mnd</a:t>
                      </a:r>
                      <a:endParaRPr lang="nl-NL" sz="1800" dirty="0"/>
                    </a:p>
                    <a:p>
                      <a:endParaRPr lang="nl-NL" sz="1800" dirty="0"/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60073102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nl-NL" sz="1800" dirty="0"/>
                        <a:t>% PD patiënten met Kt/V&gt;1,7</a:t>
                      </a: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aseline="0" dirty="0"/>
                        <a:t>1 x per 3 </a:t>
                      </a:r>
                      <a:r>
                        <a:rPr lang="nl-NL" sz="1800" baseline="0" dirty="0" err="1"/>
                        <a:t>mnd</a:t>
                      </a:r>
                      <a:endParaRPr lang="nl-NL" sz="1800" dirty="0"/>
                    </a:p>
                    <a:p>
                      <a:endParaRPr lang="nl-NL" sz="1800" dirty="0"/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37891948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nl-NL" sz="1800" dirty="0"/>
                        <a:t>%</a:t>
                      </a:r>
                      <a:r>
                        <a:rPr lang="nl-NL" sz="1800" baseline="0" dirty="0"/>
                        <a:t> HD patiënten dat start met AVG, AVG CVC</a:t>
                      </a:r>
                      <a:endParaRPr lang="nl-NL" sz="1800" dirty="0"/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 x per 6 </a:t>
                      </a:r>
                      <a:r>
                        <a:rPr lang="nl-NL" sz="1800" dirty="0" err="1"/>
                        <a:t>mnd</a:t>
                      </a:r>
                      <a:endParaRPr lang="nl-NL" sz="1800" dirty="0"/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209260598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nl-NL" sz="1800" dirty="0"/>
                        <a:t>Aantal CVC </a:t>
                      </a:r>
                      <a:r>
                        <a:rPr lang="nl-NL" sz="1800" dirty="0" err="1"/>
                        <a:t>bacteriemiën</a:t>
                      </a:r>
                      <a:r>
                        <a:rPr lang="nl-NL" sz="1800" dirty="0"/>
                        <a:t>  /1000</a:t>
                      </a:r>
                      <a:r>
                        <a:rPr lang="nl-NL" sz="1800" baseline="0" dirty="0"/>
                        <a:t> katheterdagen</a:t>
                      </a:r>
                      <a:endParaRPr lang="nl-NL" sz="1800" dirty="0"/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 x per 12</a:t>
                      </a:r>
                      <a:r>
                        <a:rPr lang="nl-NL" sz="1800" baseline="0" dirty="0"/>
                        <a:t> </a:t>
                      </a:r>
                      <a:r>
                        <a:rPr lang="nl-NL" sz="1800" baseline="0" dirty="0" err="1"/>
                        <a:t>mnd</a:t>
                      </a:r>
                      <a:endParaRPr lang="nl-NL" sz="1800" dirty="0"/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328639433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nl-NL" sz="1800" dirty="0"/>
                        <a:t>Aantal</a:t>
                      </a:r>
                      <a:r>
                        <a:rPr lang="nl-NL" sz="1800" baseline="0" dirty="0"/>
                        <a:t> </a:t>
                      </a:r>
                      <a:r>
                        <a:rPr lang="nl-NL" sz="1800" dirty="0"/>
                        <a:t>PD </a:t>
                      </a:r>
                      <a:r>
                        <a:rPr lang="nl-NL" sz="1800" dirty="0" err="1"/>
                        <a:t>peritonitiden</a:t>
                      </a:r>
                      <a:r>
                        <a:rPr lang="nl-NL" sz="1800" dirty="0"/>
                        <a:t>/12</a:t>
                      </a:r>
                      <a:r>
                        <a:rPr lang="nl-NL" sz="1800" baseline="0" dirty="0"/>
                        <a:t> PD maanden</a:t>
                      </a:r>
                      <a:endParaRPr lang="nl-NL" sz="1800" dirty="0"/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 x per 12</a:t>
                      </a:r>
                      <a:r>
                        <a:rPr lang="nl-NL" sz="1800" baseline="0" dirty="0"/>
                        <a:t> </a:t>
                      </a:r>
                      <a:r>
                        <a:rPr lang="nl-NL" sz="1800" baseline="0" dirty="0" err="1"/>
                        <a:t>mnd</a:t>
                      </a:r>
                      <a:endParaRPr lang="nl-NL" sz="1800" dirty="0"/>
                    </a:p>
                    <a:p>
                      <a:endParaRPr lang="nl-NL" sz="1800" dirty="0"/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429363508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nl-NL" sz="1800" baseline="0" dirty="0"/>
                        <a:t>% overleden HD en PD patiënten</a:t>
                      </a:r>
                      <a:endParaRPr lang="nl-NL" sz="1800" dirty="0"/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 x per 12</a:t>
                      </a:r>
                      <a:r>
                        <a:rPr lang="nl-NL" sz="1800" baseline="0" dirty="0"/>
                        <a:t> </a:t>
                      </a:r>
                      <a:r>
                        <a:rPr lang="nl-NL" sz="1800" baseline="0" dirty="0" err="1"/>
                        <a:t>mnd</a:t>
                      </a:r>
                      <a:endParaRPr lang="nl-NL" sz="1800" dirty="0"/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626006814"/>
                  </a:ext>
                </a:extLst>
              </a:tr>
              <a:tr h="561674">
                <a:tc>
                  <a:txBody>
                    <a:bodyPr/>
                    <a:lstStyle/>
                    <a:p>
                      <a:r>
                        <a:rPr lang="nl-NL" sz="1800" dirty="0"/>
                        <a:t>Aantal ziekenhuisopname/patiënt /jaar</a:t>
                      </a: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 x per 12</a:t>
                      </a:r>
                      <a:r>
                        <a:rPr lang="nl-NL" sz="1800" baseline="0" dirty="0"/>
                        <a:t> </a:t>
                      </a:r>
                      <a:r>
                        <a:rPr lang="nl-NL" sz="1800" baseline="0" dirty="0" err="1"/>
                        <a:t>mnd</a:t>
                      </a:r>
                      <a:endParaRPr lang="nl-NL" sz="1800" dirty="0"/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319616015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nl-NL" sz="1800" dirty="0"/>
                        <a:t>%</a:t>
                      </a:r>
                      <a:r>
                        <a:rPr lang="nl-NL" sz="1800" baseline="0" dirty="0"/>
                        <a:t>  HD/PD patiënten </a:t>
                      </a:r>
                      <a:r>
                        <a:rPr lang="nl-NL" sz="1800" dirty="0" err="1"/>
                        <a:t>Hb</a:t>
                      </a:r>
                      <a:r>
                        <a:rPr lang="nl-NL" sz="1800" dirty="0"/>
                        <a:t> &lt; 5,6  en % </a:t>
                      </a:r>
                      <a:r>
                        <a:rPr lang="nl-NL" sz="1800" dirty="0" err="1"/>
                        <a:t>Hb</a:t>
                      </a:r>
                      <a:r>
                        <a:rPr lang="nl-NL" sz="1800" dirty="0"/>
                        <a:t>&gt; 7,4</a:t>
                      </a: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r>
                        <a:rPr lang="nl-NL" sz="1800" baseline="0" dirty="0"/>
                        <a:t>1 x per 3 </a:t>
                      </a:r>
                      <a:r>
                        <a:rPr lang="nl-NL" sz="1800" baseline="0" dirty="0" err="1"/>
                        <a:t>mnd</a:t>
                      </a:r>
                      <a:endParaRPr lang="nl-NL" sz="1800" dirty="0"/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696345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nl-NL" sz="1800" dirty="0"/>
                        <a:t>% HD/PD</a:t>
                      </a:r>
                      <a:r>
                        <a:rPr lang="nl-NL" sz="1800" baseline="0" dirty="0"/>
                        <a:t> patiënten fosfaat&gt; 1,5</a:t>
                      </a:r>
                      <a:endParaRPr lang="nl-NL" sz="1800" dirty="0"/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aseline="0" dirty="0"/>
                        <a:t>1 x per 3 </a:t>
                      </a:r>
                      <a:r>
                        <a:rPr lang="nl-NL" sz="1800" baseline="0" dirty="0" err="1"/>
                        <a:t>mnd</a:t>
                      </a:r>
                      <a:endParaRPr lang="nl-NL" sz="1800" dirty="0"/>
                    </a:p>
                    <a:p>
                      <a:endParaRPr lang="nl-NL" sz="1800" dirty="0"/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2079330053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B8B4D93-6CF5-DB4F-871B-3F97D765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7020272" cy="562074"/>
          </a:xfrm>
        </p:spPr>
        <p:txBody>
          <a:bodyPr/>
          <a:lstStyle/>
          <a:p>
            <a:r>
              <a:rPr lang="nl-NL" b="1" dirty="0"/>
              <a:t>Kwaliteitsindicatoren dialyse 2022</a:t>
            </a:r>
          </a:p>
        </p:txBody>
      </p:sp>
    </p:spTree>
    <p:extLst>
      <p:ext uri="{BB962C8B-B14F-4D97-AF65-F5344CB8AC3E}">
        <p14:creationId xmlns:p14="http://schemas.microsoft.com/office/powerpoint/2010/main" val="989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4DAFE2E-CA5A-FB46-66CD-41EF5EE13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Transparantie</a:t>
            </a:r>
          </a:p>
          <a:p>
            <a:r>
              <a:rPr lang="nl-NL" dirty="0"/>
              <a:t>Exclusie dialysepatiënten met prognose &lt; 1 jaar voor vergelijking kwaliteitsindicatoren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9C73AE3-2E64-2291-CE1B-E8D6304D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62074"/>
          </a:xfrm>
        </p:spPr>
        <p:txBody>
          <a:bodyPr/>
          <a:lstStyle/>
          <a:p>
            <a:r>
              <a:rPr lang="nl-NL" sz="2800" b="1" dirty="0"/>
              <a:t>Dialyse indicatoren plannen toekomst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92AD5E-E4D0-2D86-8797-26C19F5FB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" y="5517232"/>
            <a:ext cx="1747220" cy="12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0F6877-8979-2A40-AC51-2D3734BD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13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/>
              <a:t>Doel</a:t>
            </a:r>
            <a:r>
              <a:rPr lang="nl-NL" sz="2000" dirty="0"/>
              <a:t>: </a:t>
            </a:r>
          </a:p>
          <a:p>
            <a:pPr marL="0" indent="0">
              <a:buNone/>
            </a:pPr>
            <a:r>
              <a:rPr lang="nl-NL" sz="2000" dirty="0"/>
              <a:t>zichtbaar maken van dialyse kwaliteitsindicatoren per centrum om de kwaliteit van zorg te optimaliseren door te leren en verbeteren van goede praktijkvoorbeelden 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Randvoorwaarde:</a:t>
            </a:r>
          </a:p>
          <a:p>
            <a:r>
              <a:rPr lang="nl-NL" sz="2000" dirty="0"/>
              <a:t>Data </a:t>
            </a:r>
            <a:r>
              <a:rPr lang="nl-NL" sz="2000" dirty="0" smtClean="0"/>
              <a:t>compleet</a:t>
            </a:r>
            <a:endParaRPr lang="nl-NL" sz="2000" dirty="0"/>
          </a:p>
          <a:p>
            <a:r>
              <a:rPr lang="nl-NL" sz="2000" dirty="0"/>
              <a:t>Data </a:t>
            </a:r>
            <a:r>
              <a:rPr lang="nl-NL" sz="2000" dirty="0" smtClean="0"/>
              <a:t>betrouwbaar</a:t>
            </a:r>
            <a:endParaRPr lang="nl-NL" sz="2000" dirty="0"/>
          </a:p>
          <a:p>
            <a:r>
              <a:rPr lang="nl-NL" sz="2000" dirty="0" smtClean="0"/>
              <a:t>Case-mix correctie  </a:t>
            </a:r>
            <a:r>
              <a:rPr lang="nl-NL" sz="2000" dirty="0"/>
              <a:t>leeftijd, geslacht, PRD,SES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Plan van aanpak</a:t>
            </a:r>
            <a:r>
              <a:rPr lang="nl-NL" sz="2000" dirty="0"/>
              <a:t>:</a:t>
            </a:r>
          </a:p>
          <a:p>
            <a:pPr marL="228594" indent="-228594"/>
            <a:r>
              <a:rPr lang="nl-NL" sz="2000" dirty="0"/>
              <a:t>Inventarisatie door PVC en sectie registratie in 2023</a:t>
            </a:r>
          </a:p>
          <a:p>
            <a:pPr marL="228594" indent="-228594"/>
            <a:r>
              <a:rPr lang="nl-NL" sz="2000" dirty="0" smtClean="0"/>
              <a:t>Besluitvorming </a:t>
            </a:r>
            <a:r>
              <a:rPr lang="nl-NL" sz="2000" dirty="0"/>
              <a:t>door NFN, V&amp;VN en dialysecentra in 2023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DF1361-3324-284A-8884-ED1C81A8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7020272" cy="562074"/>
          </a:xfrm>
        </p:spPr>
        <p:txBody>
          <a:bodyPr/>
          <a:lstStyle/>
          <a:p>
            <a:r>
              <a:rPr lang="nl-NL" sz="2800" b="1" dirty="0"/>
              <a:t>Transparantie</a:t>
            </a:r>
            <a:r>
              <a:rPr lang="nl-NL" sz="2400" b="1" dirty="0"/>
              <a:t> </a:t>
            </a:r>
            <a:r>
              <a:rPr lang="nl-NL" sz="2800" b="1" dirty="0"/>
              <a:t>dialyse indicatoren</a:t>
            </a:r>
          </a:p>
        </p:txBody>
      </p:sp>
    </p:spTree>
    <p:extLst>
      <p:ext uri="{BB962C8B-B14F-4D97-AF65-F5344CB8AC3E}">
        <p14:creationId xmlns:p14="http://schemas.microsoft.com/office/powerpoint/2010/main" val="19954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Exclusie dialysepatiënten met prognose &lt; 1 jaar voor vergelijking kwaliteitsindicatoren </a:t>
            </a:r>
          </a:p>
          <a:p>
            <a:endParaRPr lang="nl-NL" sz="2000" dirty="0"/>
          </a:p>
          <a:p>
            <a:r>
              <a:rPr lang="nl-NL" sz="2000" dirty="0"/>
              <a:t>Welke methode: surprise question of </a:t>
            </a:r>
            <a:r>
              <a:rPr lang="nl-NL" sz="2000" dirty="0" err="1"/>
              <a:t>clinical</a:t>
            </a:r>
            <a:r>
              <a:rPr lang="nl-NL" sz="2000" dirty="0"/>
              <a:t> </a:t>
            </a:r>
            <a:r>
              <a:rPr lang="nl-NL" sz="2000" dirty="0" err="1"/>
              <a:t>frailty</a:t>
            </a:r>
            <a:r>
              <a:rPr lang="nl-NL" sz="2000" dirty="0"/>
              <a:t> </a:t>
            </a:r>
            <a:r>
              <a:rPr lang="nl-NL" sz="2000" dirty="0" err="1"/>
              <a:t>scale</a:t>
            </a:r>
            <a:r>
              <a:rPr lang="nl-NL" sz="2000" dirty="0"/>
              <a:t> of beide?</a:t>
            </a:r>
          </a:p>
          <a:p>
            <a:r>
              <a:rPr lang="nl-NL" sz="2000" dirty="0"/>
              <a:t>Onafhankelijk van leeftijd?</a:t>
            </a:r>
          </a:p>
          <a:p>
            <a:r>
              <a:rPr lang="nl-NL" sz="2000" dirty="0"/>
              <a:t>Nefroloog en/of VS/dialyse </a:t>
            </a:r>
            <a:r>
              <a:rPr lang="nl-NL" sz="2000" dirty="0" err="1"/>
              <a:t>vpk</a:t>
            </a:r>
            <a:r>
              <a:rPr lang="nl-NL" sz="2000" dirty="0"/>
              <a:t>?</a:t>
            </a:r>
          </a:p>
          <a:p>
            <a:r>
              <a:rPr lang="nl-NL" sz="2000" dirty="0"/>
              <a:t>Hoe dit in zorgproces positioneren?</a:t>
            </a:r>
          </a:p>
          <a:p>
            <a:r>
              <a:rPr lang="nl-NL" sz="2000" dirty="0"/>
              <a:t>Hoe dit in EPD te registreren en op te nemen in Renine?</a:t>
            </a:r>
          </a:p>
          <a:p>
            <a:r>
              <a:rPr lang="nl-NL" sz="2000" dirty="0"/>
              <a:t>Ook bij CNS G5 toepassen?</a:t>
            </a:r>
          </a:p>
          <a:p>
            <a:endParaRPr lang="nl-NL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6563072" cy="1152128"/>
          </a:xfrm>
        </p:spPr>
        <p:txBody>
          <a:bodyPr/>
          <a:lstStyle/>
          <a:p>
            <a:endParaRPr lang="nl-NL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04E6455-8863-B67B-E4B0-017A7D42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" y="5517232"/>
            <a:ext cx="1747220" cy="12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nl-NL" sz="2400" b="1" dirty="0"/>
              <a:t>Indicator 2  tijdige voorbereiding nier </a:t>
            </a:r>
            <a:r>
              <a:rPr lang="nl-NL" sz="2400" b="1" dirty="0" err="1"/>
              <a:t>Tx</a:t>
            </a:r>
            <a:r>
              <a:rPr lang="nl-NL" sz="2400" b="1" dirty="0"/>
              <a:t> : </a:t>
            </a:r>
          </a:p>
          <a:p>
            <a:pPr marL="0" indent="0">
              <a:buNone/>
            </a:pPr>
            <a:r>
              <a:rPr lang="nl-NL" sz="2400" dirty="0"/>
              <a:t>teller uitbreiden met wel voorbereid maar wacht op voorbereiding levende donor/</a:t>
            </a:r>
            <a:r>
              <a:rPr lang="nl-NL" sz="2400" dirty="0" err="1"/>
              <a:t>crossover</a:t>
            </a:r>
            <a:r>
              <a:rPr lang="nl-NL" sz="2400" dirty="0"/>
              <a:t> (code NT-living yes) en wel voorbereid maar niet geschikt (code </a:t>
            </a:r>
            <a:r>
              <a:rPr lang="nl-NL" sz="2400" dirty="0" err="1"/>
              <a:t>Removed</a:t>
            </a:r>
            <a:r>
              <a:rPr lang="nl-NL" sz="2400" dirty="0"/>
              <a:t>)</a:t>
            </a:r>
          </a:p>
          <a:p>
            <a:endParaRPr lang="nl-NL" dirty="0"/>
          </a:p>
          <a:p>
            <a:r>
              <a:rPr lang="nl-NL" sz="2400" b="1" dirty="0" smtClean="0"/>
              <a:t>Indicator </a:t>
            </a:r>
            <a:r>
              <a:rPr lang="nl-NL" sz="2400" b="1" dirty="0"/>
              <a:t>6 PROM  :</a:t>
            </a:r>
          </a:p>
          <a:p>
            <a:pPr marL="0" indent="0">
              <a:buNone/>
            </a:pPr>
            <a:r>
              <a:rPr lang="nl-NL" sz="2400" b="1" dirty="0"/>
              <a:t>	</a:t>
            </a:r>
            <a:r>
              <a:rPr lang="nl-NL" sz="2400" dirty="0"/>
              <a:t>alleen % respons maar niet meer gemiddelde scores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Wijziging Transparantiekalender</a:t>
            </a:r>
            <a:endParaRPr lang="nl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CBFDFF-CFB8-18B5-53F3-51C7394F2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" y="5517232"/>
            <a:ext cx="1747220" cy="12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7CD7FAB-A566-4581-BB0A-8AF7FC734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908721"/>
            <a:ext cx="8568952" cy="5808066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711C6C3-D8C3-AFCB-3107-B99F1FB2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Uitbreiding registratie CKDG4-5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86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BF5F07E-ABC8-CEC3-A9FA-5F1F61D17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Voorstel registratie conservatieve therapie</a:t>
            </a:r>
          </a:p>
          <a:p>
            <a:pPr marL="0" indent="0">
              <a:buNone/>
            </a:pPr>
            <a:endParaRPr lang="nl-NL" sz="2400" b="1" dirty="0"/>
          </a:p>
          <a:p>
            <a:pPr marL="457200" indent="-457200">
              <a:buAutoNum type="arabicPeriod"/>
            </a:pPr>
            <a:r>
              <a:rPr lang="nl-NL" sz="2400" dirty="0"/>
              <a:t> Datum keuze voor therapie </a:t>
            </a:r>
          </a:p>
          <a:p>
            <a:pPr marL="457200" indent="-457200">
              <a:buAutoNum type="arabicPeriod"/>
            </a:pPr>
            <a:r>
              <a:rPr lang="nl-NL" sz="2400" dirty="0" err="1"/>
              <a:t>eGFR</a:t>
            </a:r>
            <a:r>
              <a:rPr lang="nl-NL" sz="2400" dirty="0"/>
              <a:t> bij keuze:</a:t>
            </a:r>
          </a:p>
          <a:p>
            <a:pPr marL="457200" indent="-457200">
              <a:buAutoNum type="arabicPeriod"/>
            </a:pPr>
            <a:r>
              <a:rPr lang="nl-NL" sz="2400" dirty="0"/>
              <a:t>Was dialyse geen optie op medische gronden? Nee dan naar 4</a:t>
            </a:r>
          </a:p>
          <a:p>
            <a:pPr marL="457200" indent="-457200">
              <a:buAutoNum type="arabicPeriod"/>
            </a:pPr>
            <a:r>
              <a:rPr lang="nl-NL" sz="2400" dirty="0"/>
              <a:t>Patiënt kiest voor conservatieve therapie     ja / nee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992B97-6D94-A830-4840-C7B72CB0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/>
            </a:r>
            <a:br>
              <a:rPr lang="nl-NL" sz="2400" dirty="0"/>
            </a:b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262414-1A1C-07AD-DDE8-B66753565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" y="5517232"/>
            <a:ext cx="1747220" cy="12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709DBEA-26E0-404F-9AD3-51BD7432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lvl="0"/>
            <a:r>
              <a:rPr lang="nl-NL" dirty="0" smtClean="0"/>
              <a:t>Capaciteitsdashboard</a:t>
            </a:r>
            <a:endParaRPr lang="nl-NL" dirty="0" smtClean="0"/>
          </a:p>
          <a:p>
            <a:r>
              <a:rPr lang="nl-NL" smtClean="0"/>
              <a:t>Jaarboek</a:t>
            </a:r>
            <a:endParaRPr lang="nl-NL" dirty="0"/>
          </a:p>
          <a:p>
            <a:pPr lvl="0"/>
            <a:r>
              <a:rPr lang="nl-NL" dirty="0" smtClean="0"/>
              <a:t>Registratie  </a:t>
            </a:r>
            <a:endParaRPr lang="nl-NL" dirty="0"/>
          </a:p>
          <a:p>
            <a:pPr lvl="1"/>
            <a:r>
              <a:rPr lang="nl-NL" dirty="0"/>
              <a:t>Uitkomstgerichte zorg</a:t>
            </a:r>
          </a:p>
          <a:p>
            <a:pPr lvl="1"/>
            <a:r>
              <a:rPr lang="nl-NL" dirty="0"/>
              <a:t>Dialyse</a:t>
            </a:r>
          </a:p>
          <a:p>
            <a:pPr lvl="1"/>
            <a:r>
              <a:rPr lang="nl-NL" dirty="0"/>
              <a:t>CNS</a:t>
            </a:r>
          </a:p>
          <a:p>
            <a:pPr lvl="0"/>
            <a:r>
              <a:rPr lang="nl-NL" dirty="0"/>
              <a:t>Kwaliteitssysteem CNS</a:t>
            </a:r>
          </a:p>
          <a:p>
            <a:pPr lvl="0"/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03B64A-7229-EE41-856F-021FB68D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Agenda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11033"/>
            <a:ext cx="1562821" cy="11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CB7989F-1B88-7DB5-7285-54C647CE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1-1-23 start f</a:t>
            </a:r>
            <a:r>
              <a:rPr lang="nl-NL" sz="2400" b="1" dirty="0"/>
              <a:t>acultatieve</a:t>
            </a:r>
            <a:r>
              <a:rPr lang="nl-NL" sz="2400" dirty="0"/>
              <a:t> </a:t>
            </a:r>
            <a:r>
              <a:rPr lang="nl-NL" sz="2400" b="1" dirty="0"/>
              <a:t>aanlevering</a:t>
            </a:r>
            <a:r>
              <a:rPr lang="nl-NL" sz="2400" dirty="0"/>
              <a:t> </a:t>
            </a:r>
          </a:p>
          <a:p>
            <a:pPr lvl="1"/>
            <a:r>
              <a:rPr lang="nl-NL" dirty="0"/>
              <a:t>zwart </a:t>
            </a:r>
          </a:p>
          <a:p>
            <a:pPr lvl="1"/>
            <a:r>
              <a:rPr lang="nl-NL" dirty="0"/>
              <a:t>rood</a:t>
            </a:r>
          </a:p>
          <a:p>
            <a:r>
              <a:rPr lang="nl-NL" sz="2400" dirty="0"/>
              <a:t>1-1-25 start </a:t>
            </a:r>
            <a:r>
              <a:rPr lang="nl-NL" sz="2400" b="1" dirty="0"/>
              <a:t>verplicht aanlevering </a:t>
            </a:r>
          </a:p>
          <a:p>
            <a:pPr lvl="1"/>
            <a:r>
              <a:rPr lang="nl-NL" sz="2000" dirty="0"/>
              <a:t>zwart </a:t>
            </a:r>
          </a:p>
          <a:p>
            <a:pPr lvl="1"/>
            <a:r>
              <a:rPr lang="nl-NL" sz="2000" dirty="0"/>
              <a:t>vastleggen conservatieve therapie </a:t>
            </a:r>
          </a:p>
          <a:p>
            <a:pPr lvl="1"/>
            <a:r>
              <a:rPr lang="nl-NL" sz="2000" dirty="0"/>
              <a:t>rood indien automatisch uit EPD te halen  </a:t>
            </a:r>
            <a:endParaRPr lang="nl-NL" sz="2400" b="1" dirty="0"/>
          </a:p>
          <a:p>
            <a:r>
              <a:rPr lang="nl-NL" sz="2400" dirty="0"/>
              <a:t>Toestemming vragen patiënt tot intrede WKKGZ </a:t>
            </a:r>
            <a:r>
              <a:rPr lang="nl-NL" sz="2400" dirty="0" smtClean="0"/>
              <a:t>1-1-24?</a:t>
            </a:r>
          </a:p>
          <a:p>
            <a:r>
              <a:rPr lang="nl-NL" sz="2400" dirty="0" smtClean="0"/>
              <a:t>Start DBC 325 of 2 x CKD epi&lt; 30ml/min in 3 </a:t>
            </a:r>
            <a:r>
              <a:rPr lang="nl-NL" sz="2400" dirty="0" err="1" smtClean="0"/>
              <a:t>mnd</a:t>
            </a:r>
            <a:endParaRPr lang="nl-NL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4BE6CBF-F836-1898-147F-55BC7DD1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Voorstel start momenten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4D7899-39A0-7767-9C00-6D125AA48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" y="5517232"/>
            <a:ext cx="1747220" cy="12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63AD622-F827-924C-BFDD-C28323F95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53" y="1124744"/>
            <a:ext cx="8229600" cy="5328592"/>
          </a:xfrm>
        </p:spPr>
        <p:txBody>
          <a:bodyPr>
            <a:normAutofit/>
          </a:bodyPr>
          <a:lstStyle/>
          <a:p>
            <a:endParaRPr lang="nl-NL" sz="2200" dirty="0"/>
          </a:p>
          <a:p>
            <a:r>
              <a:rPr lang="nl-NL" sz="2200" b="1" dirty="0"/>
              <a:t>Dialyse gegevens  </a:t>
            </a:r>
          </a:p>
          <a:p>
            <a:pPr lvl="1"/>
            <a:r>
              <a:rPr lang="nl-NL" sz="2200" dirty="0"/>
              <a:t>automatische aanlevering vanuit  Diamant en HIX mogelijk</a:t>
            </a:r>
          </a:p>
          <a:p>
            <a:pPr lvl="1"/>
            <a:r>
              <a:rPr lang="nl-NL" sz="2200" dirty="0"/>
              <a:t>EPIC nog geen koppeling</a:t>
            </a:r>
          </a:p>
          <a:p>
            <a:pPr lvl="1"/>
            <a:r>
              <a:rPr lang="nl-NL" sz="2200" dirty="0"/>
              <a:t>PROM via HIX aanleveren test Q4</a:t>
            </a:r>
          </a:p>
          <a:p>
            <a:pPr lvl="1"/>
            <a:endParaRPr lang="nl-NL" sz="2200" dirty="0"/>
          </a:p>
          <a:p>
            <a:r>
              <a:rPr lang="nl-NL" sz="2200" b="1" dirty="0"/>
              <a:t>CKD G4-G5 </a:t>
            </a:r>
          </a:p>
          <a:p>
            <a:pPr lvl="1"/>
            <a:r>
              <a:rPr lang="nl-NL" sz="2200" dirty="0"/>
              <a:t>2022 automatische aanlevering vanuit  HIX </a:t>
            </a:r>
            <a:r>
              <a:rPr lang="nl-NL" sz="2200" dirty="0" smtClean="0"/>
              <a:t>Q4 2 </a:t>
            </a:r>
            <a:r>
              <a:rPr lang="nl-NL" sz="2200" dirty="0"/>
              <a:t>pilot ziekenhuizen</a:t>
            </a:r>
          </a:p>
          <a:p>
            <a:pPr lvl="1"/>
            <a:r>
              <a:rPr lang="nl-NL" sz="2200" dirty="0"/>
              <a:t>2022 upload als CSV bestand mogelijk</a:t>
            </a:r>
          </a:p>
          <a:p>
            <a:pPr lvl="1"/>
            <a:r>
              <a:rPr lang="nl-NL" sz="2200" dirty="0"/>
              <a:t>2023 start pilot EPIC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A750F3-8922-194C-9D06-3E0D5DA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Voortgang automatische aanlevering  </a:t>
            </a:r>
            <a:r>
              <a:rPr lang="nl-NL" b="1" dirty="0"/>
              <a:t/>
            </a:r>
            <a:br>
              <a:rPr lang="nl-NL" b="1" dirty="0"/>
            </a:b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3932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16CF23E-E023-C6C8-AB1C-4E3D0CE8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41C438B-8830-133F-D7B8-A627E66E7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206" y="1124744"/>
            <a:ext cx="7403587" cy="498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6FFA950-712D-998B-C2EF-1BDC955A4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023600"/>
            <a:ext cx="6094053" cy="485367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610B838-2022-EF4E-E1AD-BE22F215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8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814A39-1909-7029-1871-55123595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C2E307F-2334-07C5-1798-980341D79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05862"/>
            <a:ext cx="5688632" cy="4453485"/>
          </a:xfrm>
        </p:spPr>
      </p:pic>
    </p:spTree>
    <p:extLst>
      <p:ext uri="{BB962C8B-B14F-4D97-AF65-F5344CB8AC3E}">
        <p14:creationId xmlns:p14="http://schemas.microsoft.com/office/powerpoint/2010/main" val="35742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DE7439D-D045-F97F-6421-37CBC6BF3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Koppelen aan visitatie dialyse</a:t>
            </a:r>
          </a:p>
          <a:p>
            <a:r>
              <a:rPr lang="nl-NL" dirty="0"/>
              <a:t>Basis is benchmark rapport </a:t>
            </a:r>
            <a:endParaRPr lang="nl-NL" dirty="0" smtClean="0"/>
          </a:p>
          <a:p>
            <a:r>
              <a:rPr lang="nl-NL" dirty="0" smtClean="0"/>
              <a:t>Visitatie normen voor </a:t>
            </a:r>
            <a:r>
              <a:rPr lang="nl-NL" dirty="0"/>
              <a:t>domeinen </a:t>
            </a:r>
            <a:r>
              <a:rPr lang="nl-NL" dirty="0" smtClean="0"/>
              <a:t>niet toetsbaar </a:t>
            </a:r>
            <a:r>
              <a:rPr lang="nl-NL" dirty="0" err="1" smtClean="0"/>
              <a:t>adhv</a:t>
            </a:r>
            <a:r>
              <a:rPr lang="nl-NL" dirty="0" smtClean="0"/>
              <a:t> uitkomsten bv:</a:t>
            </a:r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 smtClean="0"/>
              <a:t>norm </a:t>
            </a:r>
            <a:r>
              <a:rPr lang="nl-NL" dirty="0"/>
              <a:t>ondersteuning </a:t>
            </a:r>
            <a:r>
              <a:rPr lang="nl-NL" dirty="0" smtClean="0"/>
              <a:t>zelfmanagement</a:t>
            </a:r>
          </a:p>
          <a:p>
            <a:pPr lvl="1"/>
            <a:r>
              <a:rPr lang="nl-NL" dirty="0" smtClean="0"/>
              <a:t>ondersteuning </a:t>
            </a:r>
            <a:r>
              <a:rPr lang="nl-NL" dirty="0"/>
              <a:t>eerste lijn </a:t>
            </a:r>
            <a:r>
              <a:rPr lang="nl-NL" dirty="0" smtClean="0"/>
              <a:t>huisarts</a:t>
            </a:r>
          </a:p>
          <a:p>
            <a:pPr lvl="1"/>
            <a:r>
              <a:rPr lang="nl-NL" dirty="0" smtClean="0"/>
              <a:t>wijze </a:t>
            </a:r>
            <a:r>
              <a:rPr lang="nl-NL" dirty="0"/>
              <a:t>van bloeddrukmeting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671455-9545-A1AF-9473-9DFADE7C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Voorstel visitatie CKD4-5</a:t>
            </a:r>
          </a:p>
        </p:txBody>
      </p:sp>
    </p:spTree>
    <p:extLst>
      <p:ext uri="{BB962C8B-B14F-4D97-AF65-F5344CB8AC3E}">
        <p14:creationId xmlns:p14="http://schemas.microsoft.com/office/powerpoint/2010/main" val="652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4035"/>
          </a:xfrm>
        </p:spPr>
        <p:txBody>
          <a:bodyPr>
            <a:normAutofit/>
          </a:bodyPr>
          <a:lstStyle/>
          <a:p>
            <a:endParaRPr lang="nl-NL" sz="2200" dirty="0"/>
          </a:p>
          <a:p>
            <a:r>
              <a:rPr lang="nl-NL" sz="2200" dirty="0"/>
              <a:t>Kan de KV akkoord gaan met deze voorgenomen wijzigingen na verwerking commentaar leden NFN?</a:t>
            </a:r>
          </a:p>
          <a:p>
            <a:r>
              <a:rPr lang="nl-NL" sz="2400" dirty="0" smtClean="0"/>
              <a:t>Akkoord per 1-1-23 start facultatieve aanlevering CKD G4-5 </a:t>
            </a:r>
            <a:endParaRPr lang="nl-NL" sz="2200" dirty="0"/>
          </a:p>
          <a:p>
            <a:r>
              <a:rPr lang="nl-NL" sz="2200" dirty="0"/>
              <a:t>Kunt u zich vinden in voorgenomen acties in 2023?</a:t>
            </a:r>
          </a:p>
          <a:p>
            <a:pPr lvl="1"/>
            <a:r>
              <a:rPr lang="nl-NL" sz="1800" dirty="0" smtClean="0"/>
              <a:t>Inventarisatie </a:t>
            </a:r>
            <a:r>
              <a:rPr lang="nl-NL" sz="1800" dirty="0"/>
              <a:t>van wijze van transparantie</a:t>
            </a:r>
          </a:p>
          <a:p>
            <a:pPr lvl="1"/>
            <a:r>
              <a:rPr lang="nl-NL" sz="1800" dirty="0"/>
              <a:t>I</a:t>
            </a:r>
            <a:r>
              <a:rPr lang="nl-NL" sz="1800" dirty="0" smtClean="0"/>
              <a:t>nventarisatie </a:t>
            </a:r>
            <a:r>
              <a:rPr lang="nl-NL" sz="1800" dirty="0"/>
              <a:t>wijze van selectie van patiënten met een beperkte </a:t>
            </a:r>
            <a:r>
              <a:rPr lang="nl-NL" sz="1800" dirty="0" smtClean="0"/>
              <a:t>prognose</a:t>
            </a:r>
          </a:p>
          <a:p>
            <a:pPr lvl="1"/>
            <a:r>
              <a:rPr lang="nl-NL" sz="1800" dirty="0" smtClean="0"/>
              <a:t>Inventarisatie conservatieve therapie registratie</a:t>
            </a:r>
          </a:p>
          <a:p>
            <a:pPr lvl="1"/>
            <a:endParaRPr lang="nl-NL" sz="1800" dirty="0"/>
          </a:p>
          <a:p>
            <a:pPr lvl="1"/>
            <a:r>
              <a:rPr lang="nl-NL" sz="1800" dirty="0" smtClean="0"/>
              <a:t>Suggesties/commentaar  </a:t>
            </a:r>
            <a:r>
              <a:rPr lang="nl-NL" sz="1800" dirty="0" smtClean="0">
                <a:hlinkClick r:id="rId2"/>
              </a:rPr>
              <a:t>M.tenDam@Nefrovisie.nl</a:t>
            </a:r>
            <a:r>
              <a:rPr lang="nl-NL" sz="1800" dirty="0" smtClean="0"/>
              <a:t> of in de wandelgang</a:t>
            </a:r>
            <a:endParaRPr lang="nl-NL" sz="1800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Vragen over dialyse indicatoren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9A0933-13B8-3DE3-8951-25DFA9E89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09986"/>
            <a:ext cx="1747220" cy="12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Capaciteit </a:t>
            </a:r>
            <a:r>
              <a:rPr lang="nl-NL" sz="2800" dirty="0"/>
              <a:t>dashboard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1520" y="184482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Wekelijks worden centra per e-mail uitgenodigd hoeveel dialyseplaatsen er beschikbaar zijn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A74758E-00BB-4254-9072-5CF8A6CDE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54" y="1027202"/>
            <a:ext cx="4731826" cy="5642158"/>
          </a:xfrm>
        </p:spPr>
      </p:pic>
    </p:spTree>
    <p:extLst>
      <p:ext uri="{BB962C8B-B14F-4D97-AF65-F5344CB8AC3E}">
        <p14:creationId xmlns:p14="http://schemas.microsoft.com/office/powerpoint/2010/main" val="29644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AE4C1B4-DCA0-BCEA-B6B0-0EC4A9B59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03847"/>
            <a:ext cx="6984776" cy="545770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EFF7813-4ECE-0B0C-D36C-528D2D8F9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Aandeel </a:t>
            </a:r>
            <a:r>
              <a:rPr lang="nl-NL" sz="2400" dirty="0" err="1"/>
              <a:t>Tx</a:t>
            </a:r>
            <a:r>
              <a:rPr lang="nl-NL" sz="2400" dirty="0"/>
              <a:t> neemt toe , dialyse stabiel</a:t>
            </a:r>
          </a:p>
        </p:txBody>
      </p:sp>
    </p:spTree>
    <p:extLst>
      <p:ext uri="{BB962C8B-B14F-4D97-AF65-F5344CB8AC3E}">
        <p14:creationId xmlns:p14="http://schemas.microsoft.com/office/powerpoint/2010/main" val="25315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83A31EA-F3D8-804A-8A10-3C4C5ABA9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1438"/>
            <a:ext cx="7621969" cy="491803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4D57789-D413-8EEB-E89D-FACD3767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Minder ouderen starten </a:t>
            </a:r>
            <a:r>
              <a:rPr lang="nl-NL" dirty="0" smtClean="0"/>
              <a:t>KRT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75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0077C6-6CF8-1D8D-0716-FC069CF6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Duur aan dialyse voor </a:t>
            </a:r>
            <a:r>
              <a:rPr lang="nl-NL" sz="2400" dirty="0" err="1"/>
              <a:t>Tx</a:t>
            </a:r>
            <a:r>
              <a:rPr lang="nl-NL" sz="2400" dirty="0"/>
              <a:t> neemt af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6D13A5-F083-794F-5F5A-F8812A02211D}"/>
              </a:ext>
            </a:extLst>
          </p:cNvPr>
          <p:cNvSpPr txBox="1"/>
          <p:nvPr/>
        </p:nvSpPr>
        <p:spPr>
          <a:xfrm>
            <a:off x="750277" y="105273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nl-NL" dirty="0">
                <a:solidFill>
                  <a:srgbClr val="21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evende donor </a:t>
            </a:r>
            <a:r>
              <a:rPr lang="nl-NL" dirty="0" err="1">
                <a:solidFill>
                  <a:srgbClr val="21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r>
              <a:rPr lang="nl-NL" dirty="0">
                <a:solidFill>
                  <a:srgbClr val="21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verdubbeld : van 276 in 2005 naar  564 in 2016 </a:t>
            </a:r>
          </a:p>
          <a:p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BD08832-0079-4450-975B-68D115D81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382805" cy="4888242"/>
          </a:xfrm>
        </p:spPr>
      </p:pic>
    </p:spTree>
    <p:extLst>
      <p:ext uri="{BB962C8B-B14F-4D97-AF65-F5344CB8AC3E}">
        <p14:creationId xmlns:p14="http://schemas.microsoft.com/office/powerpoint/2010/main" val="12356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5054563-0D9D-67CB-6660-7391C8819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1437"/>
            <a:ext cx="7209951" cy="502105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1482D95-BC7C-56E4-B770-5289E7AB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Patiënten eerder op de wachtlijst</a:t>
            </a:r>
          </a:p>
        </p:txBody>
      </p:sp>
    </p:spTree>
    <p:extLst>
      <p:ext uri="{BB962C8B-B14F-4D97-AF65-F5344CB8AC3E}">
        <p14:creationId xmlns:p14="http://schemas.microsoft.com/office/powerpoint/2010/main" val="30615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8D31D4D0-41BF-4B56-53AD-31C269D2C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9666"/>
            <a:ext cx="8229600" cy="450950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60F827F-E8FE-D468-4BCE-DE2C937C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62074"/>
          </a:xfrm>
        </p:spPr>
        <p:txBody>
          <a:bodyPr/>
          <a:lstStyle/>
          <a:p>
            <a:r>
              <a:rPr lang="nl-NL" sz="2400" dirty="0"/>
              <a:t>PROM bij dialyse in toenemende mate toegepast</a:t>
            </a:r>
          </a:p>
        </p:txBody>
      </p:sp>
    </p:spTree>
    <p:extLst>
      <p:ext uri="{BB962C8B-B14F-4D97-AF65-F5344CB8AC3E}">
        <p14:creationId xmlns:p14="http://schemas.microsoft.com/office/powerpoint/2010/main" val="6311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B7DD552-C6CA-D186-56FE-CA12D2E2E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FMS traject uitkomstgerichte zorg</a:t>
            </a:r>
          </a:p>
          <a:p>
            <a:r>
              <a:rPr lang="nl-NL" dirty="0"/>
              <a:t>Herziening klinische parameters dialyse</a:t>
            </a:r>
          </a:p>
          <a:p>
            <a:r>
              <a:rPr lang="nl-NL" dirty="0"/>
              <a:t>Herziening transparantiekalender</a:t>
            </a:r>
          </a:p>
          <a:p>
            <a:r>
              <a:rPr lang="nl-NL" dirty="0"/>
              <a:t>Uitbreiding </a:t>
            </a:r>
            <a:r>
              <a:rPr lang="nl-NL" dirty="0" smtClean="0"/>
              <a:t>registratie voor CKD4-5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22DF62-1110-D8B5-1414-971600AC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		</a:t>
            </a:r>
            <a:r>
              <a:rPr lang="nl-NL" b="1" dirty="0"/>
              <a:t>Aanpassing registratie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" y="5517232"/>
            <a:ext cx="1747220" cy="12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frovisie-nov2014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F972A79ADF5E4D99DB5C0BE011DB58" ma:contentTypeVersion="12" ma:contentTypeDescription="Een nieuw document maken." ma:contentTypeScope="" ma:versionID="3b78df6a6fd2caec30fe383d6bd12836">
  <xsd:schema xmlns:xsd="http://www.w3.org/2001/XMLSchema" xmlns:xs="http://www.w3.org/2001/XMLSchema" xmlns:p="http://schemas.microsoft.com/office/2006/metadata/properties" xmlns:ns2="acbdc7c4-8e43-4796-9dc0-dde0d71cb017" xmlns:ns3="d213b66c-a5d3-4c5d-ab22-1054b43e41c3" targetNamespace="http://schemas.microsoft.com/office/2006/metadata/properties" ma:root="true" ma:fieldsID="9b3a49c03241dac522e63a613925dfbb" ns2:_="" ns3:_="">
    <xsd:import namespace="acbdc7c4-8e43-4796-9dc0-dde0d71cb017"/>
    <xsd:import namespace="d213b66c-a5d3-4c5d-ab22-1054b43e41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dc7c4-8e43-4796-9dc0-dde0d71cb0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c535c092-297d-4d7b-b020-2a34c45c2a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3b66c-a5d3-4c5d-ab22-1054b43e41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64526d1-3f7d-49ba-bc42-45d1efb6c79c}" ma:internalName="TaxCatchAll" ma:showField="CatchAllData" ma:web="d213b66c-a5d3-4c5d-ab22-1054b43e41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70FA3A-DBC0-4820-B33E-1E557DF93B24}"/>
</file>

<file path=customXml/itemProps2.xml><?xml version="1.0" encoding="utf-8"?>
<ds:datastoreItem xmlns:ds="http://schemas.openxmlformats.org/officeDocument/2006/customXml" ds:itemID="{EDC3FBF3-F016-4C0C-AC1E-A48ABC43EF67}"/>
</file>

<file path=docProps/app.xml><?xml version="1.0" encoding="utf-8"?>
<Properties xmlns="http://schemas.openxmlformats.org/officeDocument/2006/extended-properties" xmlns:vt="http://schemas.openxmlformats.org/officeDocument/2006/docPropsVTypes">
  <Template>Nefrovisie-nov2014.potx</Template>
  <TotalTime>19282</TotalTime>
  <Words>694</Words>
  <Application>Microsoft Office PowerPoint</Application>
  <PresentationFormat>Diavoorstelling (4:3)</PresentationFormat>
  <Paragraphs>152</Paragraphs>
  <Slides>26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9" baseType="lpstr">
      <vt:lpstr>Arial</vt:lpstr>
      <vt:lpstr>Calibri</vt:lpstr>
      <vt:lpstr>Nefrovisie-nov2014</vt:lpstr>
      <vt:lpstr>Update  Sectie registratie en Nefrovisie   Klinische vergadering  NFN 15-12- 2022</vt:lpstr>
      <vt:lpstr>Agenda</vt:lpstr>
      <vt:lpstr>Capaciteit dashboard</vt:lpstr>
      <vt:lpstr>Aandeel Tx neemt toe , dialyse stabiel</vt:lpstr>
      <vt:lpstr>Minder ouderen starten KRT</vt:lpstr>
      <vt:lpstr>Duur aan dialyse voor Tx neemt af</vt:lpstr>
      <vt:lpstr>Patiënten eerder op de wachtlijst</vt:lpstr>
      <vt:lpstr>PROM bij dialyse in toenemende mate toegepast</vt:lpstr>
      <vt:lpstr>  Aanpassing registratie </vt:lpstr>
      <vt:lpstr>Uitkomstgerichte zorg</vt:lpstr>
      <vt:lpstr>PowerPoint-presentatie</vt:lpstr>
      <vt:lpstr>Kwaliteitsindicatoren dialyse 2022 </vt:lpstr>
      <vt:lpstr>Kwaliteitsindicatoren dialyse 2022</vt:lpstr>
      <vt:lpstr>Dialyse indicatoren plannen toekomst</vt:lpstr>
      <vt:lpstr>Transparantie dialyse indicatoren</vt:lpstr>
      <vt:lpstr>PowerPoint-presentatie</vt:lpstr>
      <vt:lpstr>Wijziging Transparantiekalender</vt:lpstr>
      <vt:lpstr>Uitbreiding registratie CKDG4-5</vt:lpstr>
      <vt:lpstr> </vt:lpstr>
      <vt:lpstr>Voorstel start momenten</vt:lpstr>
      <vt:lpstr>Voortgang automatische aanlevering   </vt:lpstr>
      <vt:lpstr>PowerPoint-presentatie</vt:lpstr>
      <vt:lpstr>PowerPoint-presentatie</vt:lpstr>
      <vt:lpstr>PowerPoint-presentatie</vt:lpstr>
      <vt:lpstr>Voorstel visitatie CKD4-5</vt:lpstr>
      <vt:lpstr>Vragen over dialyse indicatoren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Marc Hemmelder</dc:creator>
  <cp:lastModifiedBy>Marc ten Dam</cp:lastModifiedBy>
  <cp:revision>191</cp:revision>
  <dcterms:created xsi:type="dcterms:W3CDTF">2018-12-05T16:02:38Z</dcterms:created>
  <dcterms:modified xsi:type="dcterms:W3CDTF">2022-12-13T09:12:56Z</dcterms:modified>
</cp:coreProperties>
</file>