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61" r:id="rId5"/>
    <p:sldId id="259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4" autoAdjust="0"/>
    <p:restoredTop sz="94660"/>
  </p:normalViewPr>
  <p:slideViewPr>
    <p:cSldViewPr snapToGrid="0">
      <p:cViewPr>
        <p:scale>
          <a:sx n="140" d="100"/>
          <a:sy n="140" d="100"/>
        </p:scale>
        <p:origin x="1026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itnet.local\dfs$\user_persoonlijk\myo.ITNET\Mijn%20Documenten\NFN\Sectie%20Bedrijfsvoering\191126%20Antwoorden%20enquete%20politijde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itnet.local\dfs$\user_persoonlijk\myo.ITNET\Mijn%20Documenten\NFN\Sectie%20Bedrijfsvoering\191126%20Antwoorden%20enquete%20politijden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itnet.local\dfs$\user_persoonlijk\myo.ITNET\Mijn%20Documenten\NFN\Sectie%20Bedrijfsvoering\191126%20Antwoorden%20enquete%20politijden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itnet.local\dfs$\user_persoonlijk\myo.ITNET\Mijn%20Documenten\NFN\Sectie%20Bedrijfsvoering\191126%20Antwoorden%20enquete%20politijden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itnet.local\dfs$\user_persoonlijk\myo.ITNET\Mijn%20Documenten\NFN\Sectie%20Bedrijfsvoering\191126%20Antwoorden%20enquete%20politijden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itnet.local\dfs$\user_persoonlijk\myo.ITNET\Mijn%20Documenten\NFN\Sectie%20Bedrijfsvoering\191126%20Antwoorden%20enquete%20politijden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itnet.local\dfs$\user_persoonlijk\myo.ITNET\Mijn%20Documenten\NFN\Sectie%20Bedrijfsvoering\191126%20Antwoorden%20enquete%20politijden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itnet.local\dfs$\user_persoonlijk\myo.ITNET\Mijn%20Documenten\NFN\Sectie%20Bedrijfsvoering\191126%20Antwoorden%20enquete%20politijde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'Vraag 1a'!$B$3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'Vraag 1a'!$A$4:$A$7</c:f>
              <c:strCache>
                <c:ptCount val="4"/>
                <c:pt idx="0">
                  <c:v>10 minuten</c:v>
                </c:pt>
                <c:pt idx="1">
                  <c:v>15 minuten</c:v>
                </c:pt>
                <c:pt idx="2">
                  <c:v>20 minuten</c:v>
                </c:pt>
                <c:pt idx="3">
                  <c:v>Anders, namelijk:</c:v>
                </c:pt>
              </c:strCache>
            </c:strRef>
          </c:cat>
          <c:val>
            <c:numRef>
              <c:f>'Vraag 1a'!$B$4:$B$7</c:f>
              <c:numCache>
                <c:formatCode>0.00%</c:formatCode>
                <c:ptCount val="4"/>
                <c:pt idx="0">
                  <c:v>0.16800000000000001</c:v>
                </c:pt>
                <c:pt idx="1">
                  <c:v>0.48</c:v>
                </c:pt>
                <c:pt idx="2">
                  <c:v>0.29599999999999999</c:v>
                </c:pt>
                <c:pt idx="3">
                  <c:v>5.5999999999999987E-2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BFF-409B-B940-B19BCE239F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97563480"/>
        <c:axId val="597561912"/>
      </c:barChart>
      <c:catAx>
        <c:axId val="597563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597561912"/>
        <c:crosses val="autoZero"/>
        <c:auto val="0"/>
        <c:lblAlgn val="ctr"/>
        <c:lblOffset val="100"/>
        <c:noMultiLvlLbl val="0"/>
      </c:catAx>
      <c:valAx>
        <c:axId val="597561912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597563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'[2]Question 2'!$B$3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rgbClr val="00BF6F"/>
            </a:solidFill>
            <a:ln>
              <a:prstDash val="solid"/>
            </a:ln>
          </c:spPr>
          <c:invertIfNegative val="0"/>
          <c:cat>
            <c:strRef>
              <c:f>'[2]Question 2'!$A$4:$A$7</c:f>
              <c:strCache>
                <c:ptCount val="4"/>
                <c:pt idx="0">
                  <c:v>10 minuten</c:v>
                </c:pt>
                <c:pt idx="1">
                  <c:v>15 minuten</c:v>
                </c:pt>
                <c:pt idx="2">
                  <c:v>20 minuten</c:v>
                </c:pt>
                <c:pt idx="3">
                  <c:v>Anders, namelijk</c:v>
                </c:pt>
              </c:strCache>
            </c:strRef>
          </c:cat>
          <c:val>
            <c:numRef>
              <c:f>'[2]Question 2'!$B$4:$B$7</c:f>
              <c:numCache>
                <c:formatCode>General</c:formatCode>
                <c:ptCount val="4"/>
                <c:pt idx="0">
                  <c:v>1.6E-2</c:v>
                </c:pt>
                <c:pt idx="1">
                  <c:v>0.38400000000000001</c:v>
                </c:pt>
                <c:pt idx="2">
                  <c:v>0.46400000000000002</c:v>
                </c:pt>
                <c:pt idx="3">
                  <c:v>0.13600000000000001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F57-464A-A523-15CAC7751B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1666552"/>
        <c:axId val="461667336"/>
      </c:barChart>
      <c:catAx>
        <c:axId val="461666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61667336"/>
        <c:crosses val="autoZero"/>
        <c:auto val="0"/>
        <c:lblAlgn val="ctr"/>
        <c:lblOffset val="100"/>
        <c:noMultiLvlLbl val="0"/>
      </c:catAx>
      <c:valAx>
        <c:axId val="461667336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crossAx val="4616665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'[3]Question 3'!$B$3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'[3]Question 3'!$A$4:$A$7</c:f>
              <c:strCache>
                <c:ptCount val="4"/>
                <c:pt idx="0">
                  <c:v>10 minuten</c:v>
                </c:pt>
                <c:pt idx="1">
                  <c:v>15 minuten</c:v>
                </c:pt>
                <c:pt idx="2">
                  <c:v>20 minuten</c:v>
                </c:pt>
                <c:pt idx="3">
                  <c:v>Anders, namelijk:</c:v>
                </c:pt>
              </c:strCache>
            </c:strRef>
          </c:cat>
          <c:val>
            <c:numRef>
              <c:f>'[3]Question 3'!$B$4:$B$7</c:f>
              <c:numCache>
                <c:formatCode>General</c:formatCode>
                <c:ptCount val="4"/>
                <c:pt idx="0">
                  <c:v>0.32</c:v>
                </c:pt>
                <c:pt idx="1">
                  <c:v>0.44</c:v>
                </c:pt>
                <c:pt idx="2">
                  <c:v>0.192</c:v>
                </c:pt>
                <c:pt idx="3">
                  <c:v>4.8000000000000001E-2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5F2-4450-B9EA-ADCE92144E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8880000"/>
        <c:axId val="248883920"/>
      </c:barChart>
      <c:catAx>
        <c:axId val="248880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248883920"/>
        <c:crosses val="autoZero"/>
        <c:auto val="0"/>
        <c:lblAlgn val="ctr"/>
        <c:lblOffset val="100"/>
        <c:noMultiLvlLbl val="0"/>
      </c:catAx>
      <c:valAx>
        <c:axId val="248883920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248880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'[4]Question 4'!$B$3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rgbClr val="00BF6F"/>
            </a:solidFill>
            <a:ln>
              <a:prstDash val="solid"/>
            </a:ln>
          </c:spPr>
          <c:invertIfNegative val="0"/>
          <c:cat>
            <c:strRef>
              <c:f>'[4]Question 4'!$A$4:$A$7</c:f>
              <c:strCache>
                <c:ptCount val="4"/>
                <c:pt idx="0">
                  <c:v>10 minuten</c:v>
                </c:pt>
                <c:pt idx="1">
                  <c:v>15 minuten</c:v>
                </c:pt>
                <c:pt idx="2">
                  <c:v>20 minuten</c:v>
                </c:pt>
                <c:pt idx="3">
                  <c:v>Ander, namelijk:</c:v>
                </c:pt>
              </c:strCache>
            </c:strRef>
          </c:cat>
          <c:val>
            <c:numRef>
              <c:f>'[4]Question 4'!$B$4:$B$7</c:f>
              <c:numCache>
                <c:formatCode>General</c:formatCode>
                <c:ptCount val="4"/>
                <c:pt idx="0">
                  <c:v>4.0300000000000002E-2</c:v>
                </c:pt>
                <c:pt idx="1">
                  <c:v>0.4194</c:v>
                </c:pt>
                <c:pt idx="2">
                  <c:v>0.4355</c:v>
                </c:pt>
                <c:pt idx="3">
                  <c:v>0.1048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B32-4762-91FE-74DA0B86AB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4860144"/>
        <c:axId val="314862104"/>
      </c:barChart>
      <c:catAx>
        <c:axId val="314860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14862104"/>
        <c:crosses val="autoZero"/>
        <c:auto val="0"/>
        <c:lblAlgn val="ctr"/>
        <c:lblOffset val="100"/>
        <c:noMultiLvlLbl val="0"/>
      </c:catAx>
      <c:valAx>
        <c:axId val="314862104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crossAx val="3148601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'[5]Question 5'!$B$3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'[5]Question 5'!$A$4:$A$7</c:f>
              <c:strCache>
                <c:ptCount val="4"/>
                <c:pt idx="0">
                  <c:v>10 minuten</c:v>
                </c:pt>
                <c:pt idx="1">
                  <c:v>15 minuten</c:v>
                </c:pt>
                <c:pt idx="2">
                  <c:v>20 minuten</c:v>
                </c:pt>
                <c:pt idx="3">
                  <c:v>Anders, namelijk:</c:v>
                </c:pt>
              </c:strCache>
            </c:strRef>
          </c:cat>
          <c:val>
            <c:numRef>
              <c:f>'[5]Question 5'!$B$4:$B$7</c:f>
              <c:numCache>
                <c:formatCode>General</c:formatCode>
                <c:ptCount val="4"/>
                <c:pt idx="0">
                  <c:v>0.45600000000000002</c:v>
                </c:pt>
                <c:pt idx="1">
                  <c:v>0.47199999999999998</c:v>
                </c:pt>
                <c:pt idx="2">
                  <c:v>4.8000000000000001E-2</c:v>
                </c:pt>
                <c:pt idx="3">
                  <c:v>2.4E-2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747-4F26-A50B-865BACDB11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4865632"/>
        <c:axId val="314866024"/>
      </c:barChart>
      <c:catAx>
        <c:axId val="314865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314866024"/>
        <c:crosses val="autoZero"/>
        <c:auto val="0"/>
        <c:lblAlgn val="ctr"/>
        <c:lblOffset val="100"/>
        <c:noMultiLvlLbl val="0"/>
      </c:catAx>
      <c:valAx>
        <c:axId val="314866024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3148656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'[6]Question 6'!$B$3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rgbClr val="00BF6F"/>
            </a:solidFill>
            <a:ln>
              <a:prstDash val="solid"/>
            </a:ln>
          </c:spPr>
          <c:invertIfNegative val="0"/>
          <c:cat>
            <c:strRef>
              <c:f>'[6]Question 6'!$A$4:$A$7</c:f>
              <c:strCache>
                <c:ptCount val="4"/>
                <c:pt idx="0">
                  <c:v>10 minuten</c:v>
                </c:pt>
                <c:pt idx="1">
                  <c:v>15 minuten</c:v>
                </c:pt>
                <c:pt idx="2">
                  <c:v>20 minuten</c:v>
                </c:pt>
                <c:pt idx="3">
                  <c:v>Anders, namelijk:</c:v>
                </c:pt>
              </c:strCache>
            </c:strRef>
          </c:cat>
          <c:val>
            <c:numRef>
              <c:f>'[6]Question 6'!$B$4:$B$7</c:f>
              <c:numCache>
                <c:formatCode>General</c:formatCode>
                <c:ptCount val="4"/>
                <c:pt idx="0">
                  <c:v>3.2000000000000001E-2</c:v>
                </c:pt>
                <c:pt idx="1">
                  <c:v>0.55200000000000005</c:v>
                </c:pt>
                <c:pt idx="2">
                  <c:v>0.376</c:v>
                </c:pt>
                <c:pt idx="3">
                  <c:v>0.04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7EF-41EB-9180-CD13EEBD76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4857008"/>
        <c:axId val="314859752"/>
      </c:barChart>
      <c:catAx>
        <c:axId val="31485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14859752"/>
        <c:crosses val="autoZero"/>
        <c:auto val="0"/>
        <c:lblAlgn val="ctr"/>
        <c:lblOffset val="100"/>
        <c:noMultiLvlLbl val="0"/>
      </c:catAx>
      <c:valAx>
        <c:axId val="314859752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crossAx val="3148570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'[7]Question 7'!$B$3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'[7]Question 7'!$A$4:$A$7</c:f>
              <c:strCache>
                <c:ptCount val="4"/>
                <c:pt idx="0">
                  <c:v>10 minuten</c:v>
                </c:pt>
                <c:pt idx="1">
                  <c:v>15 minuten</c:v>
                </c:pt>
                <c:pt idx="2">
                  <c:v>20 minuten</c:v>
                </c:pt>
                <c:pt idx="3">
                  <c:v>Anders, namelijk:</c:v>
                </c:pt>
              </c:strCache>
            </c:strRef>
          </c:cat>
          <c:val>
            <c:numRef>
              <c:f>'[7]Question 7'!$B$4:$B$7</c:f>
              <c:numCache>
                <c:formatCode>General</c:formatCode>
                <c:ptCount val="4"/>
                <c:pt idx="0">
                  <c:v>0.371</c:v>
                </c:pt>
                <c:pt idx="1">
                  <c:v>0.44350000000000001</c:v>
                </c:pt>
                <c:pt idx="2">
                  <c:v>6.4500000000000002E-2</c:v>
                </c:pt>
                <c:pt idx="3">
                  <c:v>0.121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D69-4F63-B82B-E9B75B244D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4856616"/>
        <c:axId val="314859360"/>
      </c:barChart>
      <c:catAx>
        <c:axId val="314856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314859360"/>
        <c:crosses val="autoZero"/>
        <c:auto val="0"/>
        <c:lblAlgn val="ctr"/>
        <c:lblOffset val="100"/>
        <c:noMultiLvlLbl val="0"/>
      </c:catAx>
      <c:valAx>
        <c:axId val="314859360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3148566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'[8]Question 8'!$B$3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rgbClr val="00BF6F"/>
            </a:solidFill>
            <a:ln>
              <a:prstDash val="solid"/>
            </a:ln>
          </c:spPr>
          <c:invertIfNegative val="0"/>
          <c:cat>
            <c:strRef>
              <c:f>'[8]Question 8'!$A$4:$A$7</c:f>
              <c:strCache>
                <c:ptCount val="4"/>
                <c:pt idx="0">
                  <c:v>10 minuten</c:v>
                </c:pt>
                <c:pt idx="1">
                  <c:v>15 minuten</c:v>
                </c:pt>
                <c:pt idx="2">
                  <c:v>20 minuten</c:v>
                </c:pt>
                <c:pt idx="3">
                  <c:v>Anders, namelijk:</c:v>
                </c:pt>
              </c:strCache>
            </c:strRef>
          </c:cat>
          <c:val>
            <c:numRef>
              <c:f>'[8]Question 8'!$B$4:$B$7</c:f>
              <c:numCache>
                <c:formatCode>General</c:formatCode>
                <c:ptCount val="4"/>
                <c:pt idx="0">
                  <c:v>0.122</c:v>
                </c:pt>
                <c:pt idx="1">
                  <c:v>0.57719999999999994</c:v>
                </c:pt>
                <c:pt idx="2">
                  <c:v>0.1951</c:v>
                </c:pt>
                <c:pt idx="3">
                  <c:v>0.1057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87C-4A3E-985F-CB79F4447C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90215352"/>
        <c:axId val="590210256"/>
      </c:barChart>
      <c:catAx>
        <c:axId val="590215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590210256"/>
        <c:crosses val="autoZero"/>
        <c:auto val="0"/>
        <c:lblAlgn val="ctr"/>
        <c:lblOffset val="100"/>
        <c:noMultiLvlLbl val="0"/>
      </c:catAx>
      <c:valAx>
        <c:axId val="590210256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crossAx val="5902153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54DD4-406F-493E-BC08-F91E28BB40F9}" type="datetimeFigureOut">
              <a:rPr lang="nl-NL" smtClean="0"/>
              <a:t>4-12-2019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6C8E3-71B6-4C14-BD70-0AE638CB291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5778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54DD4-406F-493E-BC08-F91E28BB40F9}" type="datetimeFigureOut">
              <a:rPr lang="nl-NL" smtClean="0"/>
              <a:t>4-12-2019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6C8E3-71B6-4C14-BD70-0AE638CB291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9873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54DD4-406F-493E-BC08-F91E28BB40F9}" type="datetimeFigureOut">
              <a:rPr lang="nl-NL" smtClean="0"/>
              <a:t>4-12-2019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6C8E3-71B6-4C14-BD70-0AE638CB291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0255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54DD4-406F-493E-BC08-F91E28BB40F9}" type="datetimeFigureOut">
              <a:rPr lang="nl-NL" smtClean="0"/>
              <a:t>4-12-2019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6C8E3-71B6-4C14-BD70-0AE638CB291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8969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54DD4-406F-493E-BC08-F91E28BB40F9}" type="datetimeFigureOut">
              <a:rPr lang="nl-NL" smtClean="0"/>
              <a:t>4-12-2019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6C8E3-71B6-4C14-BD70-0AE638CB291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6883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54DD4-406F-493E-BC08-F91E28BB40F9}" type="datetimeFigureOut">
              <a:rPr lang="nl-NL" smtClean="0"/>
              <a:t>4-12-2019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6C8E3-71B6-4C14-BD70-0AE638CB291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620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54DD4-406F-493E-BC08-F91E28BB40F9}" type="datetimeFigureOut">
              <a:rPr lang="nl-NL" smtClean="0"/>
              <a:t>4-12-2019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6C8E3-71B6-4C14-BD70-0AE638CB291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3497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54DD4-406F-493E-BC08-F91E28BB40F9}" type="datetimeFigureOut">
              <a:rPr lang="nl-NL" smtClean="0"/>
              <a:t>4-12-2019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6C8E3-71B6-4C14-BD70-0AE638CB291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1820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54DD4-406F-493E-BC08-F91E28BB40F9}" type="datetimeFigureOut">
              <a:rPr lang="nl-NL" smtClean="0"/>
              <a:t>4-12-2019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6C8E3-71B6-4C14-BD70-0AE638CB291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3492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54DD4-406F-493E-BC08-F91E28BB40F9}" type="datetimeFigureOut">
              <a:rPr lang="nl-NL" smtClean="0"/>
              <a:t>4-12-2019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6C8E3-71B6-4C14-BD70-0AE638CB291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6846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54DD4-406F-493E-BC08-F91E28BB40F9}" type="datetimeFigureOut">
              <a:rPr lang="nl-NL" smtClean="0"/>
              <a:t>4-12-2019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6C8E3-71B6-4C14-BD70-0AE638CB291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8128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54DD4-406F-493E-BC08-F91E28BB40F9}" type="datetimeFigureOut">
              <a:rPr lang="nl-NL" smtClean="0"/>
              <a:t>4-12-2019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46C8E3-71B6-4C14-BD70-0AE638CB291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3162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Sectie Bedrijfsvoering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sz="4000" dirty="0" err="1" smtClean="0"/>
              <a:t>Papendal</a:t>
            </a:r>
            <a:r>
              <a:rPr lang="nl-NL" sz="4000" dirty="0" smtClean="0"/>
              <a:t> 2019</a:t>
            </a:r>
          </a:p>
          <a:p>
            <a:r>
              <a:rPr lang="nl-NL" dirty="0" smtClean="0"/>
              <a:t>Marieke Yo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607" y="4374600"/>
            <a:ext cx="2527395" cy="175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534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Onderwerpen sectie Bedrijfsvoering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dirty="0" smtClean="0"/>
              <a:t>Werkgelegenheid nefrologen</a:t>
            </a:r>
          </a:p>
          <a:p>
            <a:pPr lvl="1"/>
            <a:r>
              <a:rPr lang="nl-NL" sz="2800" dirty="0" smtClean="0"/>
              <a:t>Uitslag JNIV enquête volgt begin 2020</a:t>
            </a:r>
          </a:p>
          <a:p>
            <a:r>
              <a:rPr lang="nl-NL" dirty="0" smtClean="0"/>
              <a:t>Vergoeding Calciumpreparaten: overleg loopt</a:t>
            </a:r>
            <a:endParaRPr lang="nl-NL" dirty="0" smtClean="0"/>
          </a:p>
          <a:p>
            <a:pPr lvl="0"/>
            <a:r>
              <a:rPr lang="nl-NL" dirty="0"/>
              <a:t>Opleiding </a:t>
            </a:r>
            <a:r>
              <a:rPr lang="nl-NL" dirty="0" smtClean="0"/>
              <a:t>dialyseverpleegkundigen, opleidingseisen </a:t>
            </a:r>
            <a:r>
              <a:rPr lang="nl-NL" dirty="0" smtClean="0"/>
              <a:t>CZO</a:t>
            </a:r>
          </a:p>
          <a:p>
            <a:pPr lvl="1"/>
            <a:r>
              <a:rPr lang="nl-NL" sz="2800" dirty="0" smtClean="0"/>
              <a:t>Dialyseverpleegkundige: actualiseren</a:t>
            </a:r>
          </a:p>
          <a:p>
            <a:pPr lvl="1"/>
            <a:r>
              <a:rPr lang="nl-NL" sz="2800" dirty="0" smtClean="0"/>
              <a:t>Nieuw: </a:t>
            </a:r>
            <a:r>
              <a:rPr lang="en-US" sz="2800" dirty="0" err="1" smtClean="0"/>
              <a:t>dialyse-assistent</a:t>
            </a:r>
            <a:r>
              <a:rPr lang="en-US" sz="2800" dirty="0" smtClean="0"/>
              <a:t>? (</a:t>
            </a:r>
            <a:r>
              <a:rPr lang="en-US" sz="2800" dirty="0" err="1" smtClean="0"/>
              <a:t>I.s.m</a:t>
            </a:r>
            <a:r>
              <a:rPr lang="en-US" sz="2800" dirty="0" smtClean="0"/>
              <a:t>. </a:t>
            </a:r>
            <a:r>
              <a:rPr lang="en-US" sz="2800" dirty="0" err="1" smtClean="0"/>
              <a:t>sectie</a:t>
            </a:r>
            <a:r>
              <a:rPr lang="en-US" sz="2800" dirty="0" smtClean="0"/>
              <a:t> </a:t>
            </a:r>
            <a:r>
              <a:rPr lang="en-US" sz="2800" dirty="0" err="1" smtClean="0"/>
              <a:t>kwaliteit</a:t>
            </a:r>
            <a:r>
              <a:rPr lang="en-US" sz="2800" dirty="0" smtClean="0"/>
              <a:t> </a:t>
            </a:r>
            <a:r>
              <a:rPr lang="en-US" sz="2800" dirty="0" err="1" smtClean="0"/>
              <a:t>en</a:t>
            </a:r>
            <a:r>
              <a:rPr lang="en-US" sz="2800" dirty="0" smtClean="0"/>
              <a:t> taskforce </a:t>
            </a:r>
            <a:r>
              <a:rPr lang="en-US" sz="2800" dirty="0" err="1" smtClean="0"/>
              <a:t>thuisdialyse</a:t>
            </a:r>
            <a:r>
              <a:rPr lang="en-US" sz="2800" dirty="0" smtClean="0"/>
              <a:t>)</a:t>
            </a:r>
          </a:p>
          <a:p>
            <a:r>
              <a:rPr lang="nl-NL" dirty="0" smtClean="0"/>
              <a:t>Verzoek aanpassing DBC acute dialyse (week DBC) ingediend (voor 2022)</a:t>
            </a:r>
          </a:p>
          <a:p>
            <a:r>
              <a:rPr lang="nl-NL" dirty="0" smtClean="0"/>
              <a:t>Enquête politijden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61510" y="6067264"/>
            <a:ext cx="980364" cy="681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453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491916" y="262731"/>
            <a:ext cx="38741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err="1" smtClean="0"/>
              <a:t>eGFR</a:t>
            </a:r>
            <a:r>
              <a:rPr lang="nl-NL" sz="2000" b="1" dirty="0" smtClean="0"/>
              <a:t> &lt;30ml/min, voorbereiding </a:t>
            </a:r>
            <a:r>
              <a:rPr lang="nl-NL" sz="2000" b="1" dirty="0" err="1" smtClean="0"/>
              <a:t>nierfunctievervangende</a:t>
            </a:r>
            <a:r>
              <a:rPr lang="nl-NL" sz="2000" b="1" dirty="0" smtClean="0"/>
              <a:t> therapie</a:t>
            </a:r>
            <a:endParaRPr lang="nl-NL" sz="2000" b="1" dirty="0"/>
          </a:p>
        </p:txBody>
      </p:sp>
      <p:sp>
        <p:nvSpPr>
          <p:cNvPr id="3" name="Tekstvak 2"/>
          <p:cNvSpPr txBox="1"/>
          <p:nvPr/>
        </p:nvSpPr>
        <p:spPr>
          <a:xfrm>
            <a:off x="2362073" y="1171688"/>
            <a:ext cx="1628885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2000" dirty="0" smtClean="0">
                <a:solidFill>
                  <a:schemeClr val="accent1">
                    <a:lumMod val="75000"/>
                  </a:schemeClr>
                </a:solidFill>
              </a:rPr>
              <a:t>Gereserveerd</a:t>
            </a:r>
            <a:endParaRPr lang="nl-NL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2362073" y="3726990"/>
            <a:ext cx="1628886" cy="40011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2000" dirty="0" smtClean="0">
                <a:solidFill>
                  <a:srgbClr val="00B050"/>
                </a:solidFill>
              </a:rPr>
              <a:t>Gewenst</a:t>
            </a:r>
            <a:endParaRPr lang="nl-NL" sz="2000" dirty="0">
              <a:solidFill>
                <a:srgbClr val="00B050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7347285" y="366826"/>
            <a:ext cx="3874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err="1" smtClean="0"/>
              <a:t>eGFR</a:t>
            </a:r>
            <a:r>
              <a:rPr lang="nl-NL" sz="2000" b="1" dirty="0" smtClean="0"/>
              <a:t> &lt;30ml/min, co-morbiditeit</a:t>
            </a:r>
            <a:endParaRPr lang="nl-NL" sz="2000" b="1" dirty="0"/>
          </a:p>
        </p:txBody>
      </p:sp>
      <p:graphicFrame>
        <p:nvGraphicFramePr>
          <p:cNvPr id="8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7660195"/>
              </p:ext>
            </p:extLst>
          </p:nvPr>
        </p:nvGraphicFramePr>
        <p:xfrm>
          <a:off x="729000" y="1464814"/>
          <a:ext cx="4818360" cy="21680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0987086"/>
              </p:ext>
            </p:extLst>
          </p:nvPr>
        </p:nvGraphicFramePr>
        <p:xfrm>
          <a:off x="660420" y="4023005"/>
          <a:ext cx="4955520" cy="2480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Rechthoek 10"/>
          <p:cNvSpPr/>
          <p:nvPr/>
        </p:nvSpPr>
        <p:spPr>
          <a:xfrm>
            <a:off x="566382" y="184245"/>
            <a:ext cx="5220269" cy="65099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6375779" y="184245"/>
            <a:ext cx="5220269" cy="65099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Tekstvak 12"/>
          <p:cNvSpPr txBox="1"/>
          <p:nvPr/>
        </p:nvSpPr>
        <p:spPr>
          <a:xfrm>
            <a:off x="8171470" y="1038990"/>
            <a:ext cx="1628885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000" dirty="0" smtClean="0">
                <a:solidFill>
                  <a:srgbClr val="0070C0"/>
                </a:solidFill>
              </a:rPr>
              <a:t>Gereserveerd</a:t>
            </a:r>
            <a:endParaRPr lang="nl-NL" sz="2000" dirty="0">
              <a:solidFill>
                <a:srgbClr val="0070C0"/>
              </a:solidFill>
            </a:endParaRPr>
          </a:p>
        </p:txBody>
      </p:sp>
      <p:sp>
        <p:nvSpPr>
          <p:cNvPr id="14" name="Tekstvak 13"/>
          <p:cNvSpPr txBox="1"/>
          <p:nvPr/>
        </p:nvSpPr>
        <p:spPr>
          <a:xfrm>
            <a:off x="8171470" y="3726434"/>
            <a:ext cx="1628886" cy="40011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2000" dirty="0" smtClean="0">
                <a:solidFill>
                  <a:srgbClr val="00B050"/>
                </a:solidFill>
              </a:rPr>
              <a:t>Gewenst</a:t>
            </a:r>
            <a:endParaRPr lang="nl-NL" sz="2000" dirty="0">
              <a:solidFill>
                <a:srgbClr val="00B050"/>
              </a:solidFill>
            </a:endParaRPr>
          </a:p>
        </p:txBody>
      </p:sp>
      <p:graphicFrame>
        <p:nvGraphicFramePr>
          <p:cNvPr id="15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2320432"/>
              </p:ext>
            </p:extLst>
          </p:nvPr>
        </p:nvGraphicFramePr>
        <p:xfrm>
          <a:off x="6653282" y="1602519"/>
          <a:ext cx="4428699" cy="20887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6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8150102"/>
              </p:ext>
            </p:extLst>
          </p:nvPr>
        </p:nvGraphicFramePr>
        <p:xfrm>
          <a:off x="6653282" y="4112251"/>
          <a:ext cx="4497612" cy="24185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542262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491916" y="262731"/>
            <a:ext cx="38741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000" b="1" dirty="0" err="1" smtClean="0"/>
              <a:t>Glomerulonefritis</a:t>
            </a:r>
            <a:r>
              <a:rPr lang="nl-NL" sz="2000" b="1" dirty="0" smtClean="0"/>
              <a:t>, </a:t>
            </a:r>
          </a:p>
          <a:p>
            <a:pPr algn="ctr"/>
            <a:r>
              <a:rPr lang="nl-NL" sz="2000" b="1" dirty="0" smtClean="0"/>
              <a:t>actieve behandeling</a:t>
            </a:r>
            <a:endParaRPr lang="nl-NL" sz="2000" b="1" dirty="0"/>
          </a:p>
        </p:txBody>
      </p:sp>
      <p:sp>
        <p:nvSpPr>
          <p:cNvPr id="3" name="Tekstvak 2"/>
          <p:cNvSpPr txBox="1"/>
          <p:nvPr/>
        </p:nvSpPr>
        <p:spPr>
          <a:xfrm>
            <a:off x="2362074" y="1210297"/>
            <a:ext cx="1628885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2000" dirty="0" smtClean="0">
                <a:solidFill>
                  <a:srgbClr val="0070C0"/>
                </a:solidFill>
              </a:rPr>
              <a:t>Gereserveerd</a:t>
            </a:r>
            <a:endParaRPr lang="nl-NL" sz="2000" dirty="0">
              <a:solidFill>
                <a:srgbClr val="0070C0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2362073" y="3859137"/>
            <a:ext cx="1628886" cy="40011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2000" dirty="0" smtClean="0">
                <a:solidFill>
                  <a:srgbClr val="00B050"/>
                </a:solidFill>
              </a:rPr>
              <a:t>Gewenst</a:t>
            </a:r>
            <a:endParaRPr lang="nl-NL" sz="2000" dirty="0">
              <a:solidFill>
                <a:srgbClr val="00B050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7347285" y="366826"/>
            <a:ext cx="3874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000" b="1" dirty="0"/>
              <a:t>N</a:t>
            </a:r>
            <a:r>
              <a:rPr lang="nl-NL" sz="2000" b="1" dirty="0" smtClean="0"/>
              <a:t>iertransplantatie, na 1</a:t>
            </a:r>
            <a:r>
              <a:rPr lang="nl-NL" sz="2000" b="1" baseline="30000" dirty="0" smtClean="0"/>
              <a:t>e</a:t>
            </a:r>
            <a:r>
              <a:rPr lang="nl-NL" sz="2000" b="1" dirty="0" smtClean="0"/>
              <a:t> jaar</a:t>
            </a:r>
            <a:endParaRPr lang="nl-NL" sz="2000" b="1" dirty="0"/>
          </a:p>
        </p:txBody>
      </p:sp>
      <p:sp>
        <p:nvSpPr>
          <p:cNvPr id="11" name="Rechthoek 10"/>
          <p:cNvSpPr/>
          <p:nvPr/>
        </p:nvSpPr>
        <p:spPr>
          <a:xfrm>
            <a:off x="566382" y="184245"/>
            <a:ext cx="5220269" cy="65099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6375779" y="184245"/>
            <a:ext cx="5220269" cy="65099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Tekstvak 12"/>
          <p:cNvSpPr txBox="1"/>
          <p:nvPr/>
        </p:nvSpPr>
        <p:spPr>
          <a:xfrm>
            <a:off x="8375177" y="1199074"/>
            <a:ext cx="1628885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nl-NL" sz="2000" dirty="0" smtClean="0">
                <a:solidFill>
                  <a:srgbClr val="0070C0"/>
                </a:solidFill>
              </a:rPr>
              <a:t>Gereserveerd</a:t>
            </a:r>
            <a:endParaRPr lang="nl-NL" sz="2000" dirty="0">
              <a:solidFill>
                <a:srgbClr val="0070C0"/>
              </a:solidFill>
            </a:endParaRPr>
          </a:p>
        </p:txBody>
      </p:sp>
      <p:sp>
        <p:nvSpPr>
          <p:cNvPr id="14" name="Tekstvak 13"/>
          <p:cNvSpPr txBox="1"/>
          <p:nvPr/>
        </p:nvSpPr>
        <p:spPr>
          <a:xfrm>
            <a:off x="8375176" y="3862817"/>
            <a:ext cx="1628886" cy="40011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2000" dirty="0" smtClean="0">
                <a:solidFill>
                  <a:srgbClr val="00B050"/>
                </a:solidFill>
              </a:rPr>
              <a:t>Gewenst</a:t>
            </a:r>
            <a:endParaRPr lang="nl-NL" sz="2000" dirty="0">
              <a:solidFill>
                <a:srgbClr val="00B050"/>
              </a:solidFill>
            </a:endParaRPr>
          </a:p>
        </p:txBody>
      </p:sp>
      <p:graphicFrame>
        <p:nvGraphicFramePr>
          <p:cNvPr id="17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9800110"/>
              </p:ext>
            </p:extLst>
          </p:nvPr>
        </p:nvGraphicFramePr>
        <p:xfrm>
          <a:off x="827712" y="1610407"/>
          <a:ext cx="4290198" cy="19609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9408843"/>
              </p:ext>
            </p:extLst>
          </p:nvPr>
        </p:nvGraphicFramePr>
        <p:xfrm>
          <a:off x="827712" y="4211183"/>
          <a:ext cx="4392557" cy="23124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5575891"/>
              </p:ext>
            </p:extLst>
          </p:nvPr>
        </p:nvGraphicFramePr>
        <p:xfrm>
          <a:off x="6746291" y="1562925"/>
          <a:ext cx="4192155" cy="21215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0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1302959"/>
              </p:ext>
            </p:extLst>
          </p:nvPr>
        </p:nvGraphicFramePr>
        <p:xfrm>
          <a:off x="6746291" y="4319516"/>
          <a:ext cx="4349339" cy="2323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6" name="Afbeelding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08325" y="6068005"/>
            <a:ext cx="975445" cy="682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870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nl-NL" sz="6600" dirty="0"/>
          </a:p>
          <a:p>
            <a:pPr marL="0" indent="0" algn="ctr">
              <a:buNone/>
            </a:pPr>
            <a:r>
              <a:rPr lang="nl-NL" sz="6600" dirty="0" smtClean="0"/>
              <a:t>Wordt vervolgd…</a:t>
            </a:r>
            <a:endParaRPr lang="nl-NL" sz="66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42445" y="6096925"/>
            <a:ext cx="975445" cy="682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64815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91</Words>
  <Application>Microsoft Office PowerPoint</Application>
  <PresentationFormat>Breedbeeld</PresentationFormat>
  <Paragraphs>27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Kantoorthema</vt:lpstr>
      <vt:lpstr>Sectie Bedrijfsvoering</vt:lpstr>
      <vt:lpstr>Onderwerpen sectie Bedrijfsvoering</vt:lpstr>
      <vt:lpstr>PowerPoint-presentatie</vt:lpstr>
      <vt:lpstr>PowerPoint-presentatie</vt:lpstr>
      <vt:lpstr>PowerPoint-presentatie</vt:lpstr>
    </vt:vector>
  </TitlesOfParts>
  <Company>Tergooi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Sectie Bedrijfsvoering</dc:title>
  <dc:creator>Yo, M</dc:creator>
  <cp:lastModifiedBy>Yo, M</cp:lastModifiedBy>
  <cp:revision>4</cp:revision>
  <dcterms:created xsi:type="dcterms:W3CDTF">2019-12-04T09:06:50Z</dcterms:created>
  <dcterms:modified xsi:type="dcterms:W3CDTF">2019-12-04T11:39:21Z</dcterms:modified>
</cp:coreProperties>
</file>