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1" r:id="rId5"/>
    <p:sldId id="262" r:id="rId6"/>
    <p:sldId id="278" r:id="rId7"/>
    <p:sldId id="272" r:id="rId8"/>
    <p:sldId id="263" r:id="rId9"/>
    <p:sldId id="268" r:id="rId10"/>
    <p:sldId id="269" r:id="rId11"/>
    <p:sldId id="264" r:id="rId12"/>
    <p:sldId id="279" r:id="rId13"/>
    <p:sldId id="280" r:id="rId14"/>
    <p:sldId id="261" r:id="rId15"/>
  </p:sldIdLst>
  <p:sldSz cx="6858000" cy="51435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E98C69-4056-4534-A6C7-373797156B93}">
          <p14:sldIdLst>
            <p14:sldId id="281"/>
            <p14:sldId id="262"/>
            <p14:sldId id="278"/>
            <p14:sldId id="272"/>
            <p14:sldId id="263"/>
            <p14:sldId id="268"/>
            <p14:sldId id="269"/>
            <p14:sldId id="264"/>
            <p14:sldId id="279"/>
            <p14:sldId id="28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B95D-A3DC-3242-A507-BA7148D97BA1}" type="datetimeFigureOut">
              <a:t>10-12-2019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AC08-2DF8-9C44-AC50-9BE964D2788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3FB5-FF48-414F-ABCC-B2CB60F545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0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617193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900" y="2761920"/>
            <a:ext cx="617193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68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680" y="276192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900" y="276192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61719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42900" y="1203480"/>
            <a:ext cx="61719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26350" y="1203480"/>
            <a:ext cx="2804490" cy="298296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26350" y="1203480"/>
            <a:ext cx="280449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92D0B-A36C-4B8C-AE53-3B24C65E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95341D-5ABB-44AD-99B3-E83FAD39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23242B-0A4C-4D53-B8E4-C6869416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D311-3D2F-4151-8230-C2C98D2A902D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EA4BAC-4E37-45DE-B353-10061D33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0B4FEA-A0C0-456C-B4EE-EA2105F9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412AD-347B-4E43-9AD0-82859AE5A6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2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900" y="1203480"/>
            <a:ext cx="617193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617193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301185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680" y="1203480"/>
            <a:ext cx="301185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900" y="205200"/>
            <a:ext cx="617193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900" y="276192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680" y="1203480"/>
            <a:ext cx="301185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301185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68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680" y="276192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680" y="1203480"/>
            <a:ext cx="301185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900" y="2761920"/>
            <a:ext cx="617193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900" y="205200"/>
            <a:ext cx="617193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nl-NL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900" y="1203480"/>
            <a:ext cx="617193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nl-NL" sz="21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nl-NL" sz="15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nl-NL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nl-NL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nl-NL" sz="15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nl-NL" sz="15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nl-NL" sz="15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3F6421-2827-45E9-9D9D-42367364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92" y="0"/>
            <a:ext cx="36388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2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C5B2FF-383B-4800-9E75-C4E5F4AD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44E57C5D-5C5A-49CD-8103-540E00A1CF11}"/>
              </a:ext>
            </a:extLst>
          </p:cNvPr>
          <p:cNvSpPr/>
          <p:nvPr/>
        </p:nvSpPr>
        <p:spPr>
          <a:xfrm>
            <a:off x="374669" y="1191188"/>
            <a:ext cx="1736933" cy="1039965"/>
          </a:xfrm>
          <a:prstGeom prst="rect">
            <a:avLst/>
          </a:prstGeom>
          <a:solidFill>
            <a:srgbClr val="C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nl-NL" sz="1350" b="1" dirty="0">
                <a:solidFill>
                  <a:schemeClr val="tx1"/>
                </a:solidFill>
              </a:rPr>
              <a:t>Bestuur</a:t>
            </a:r>
          </a:p>
          <a:p>
            <a:pPr marL="214313" indent="-150019" defTabSz="234554">
              <a:buFont typeface="Arial" panose="020B0604020202020204" pitchFamily="34" charset="0"/>
              <a:buChar char="•"/>
            </a:pPr>
            <a:r>
              <a:rPr lang="nl-NL" sz="900" i="1" dirty="0">
                <a:solidFill>
                  <a:schemeClr val="tx1"/>
                </a:solidFill>
              </a:rPr>
              <a:t>NFN</a:t>
            </a:r>
            <a:r>
              <a:rPr lang="nl-NL" sz="900" dirty="0">
                <a:solidFill>
                  <a:schemeClr val="tx1"/>
                </a:solidFill>
              </a:rPr>
              <a:t>: Frans van Ittersum </a:t>
            </a:r>
          </a:p>
          <a:p>
            <a:pPr marL="64294" defTabSz="234554"/>
            <a:r>
              <a:rPr lang="nl-NL" sz="900" dirty="0">
                <a:solidFill>
                  <a:schemeClr val="tx1"/>
                </a:solidFill>
              </a:rPr>
              <a:t>	(Voorzitter)</a:t>
            </a:r>
          </a:p>
          <a:p>
            <a:pPr marL="214313" indent="-150019" defTabSz="234554">
              <a:buFont typeface="Arial" panose="020B0604020202020204" pitchFamily="34" charset="0"/>
              <a:buChar char="•"/>
            </a:pPr>
            <a:r>
              <a:rPr lang="nl-NL" sz="900" i="1" dirty="0">
                <a:solidFill>
                  <a:schemeClr val="tx1"/>
                </a:solidFill>
              </a:rPr>
              <a:t>NVN</a:t>
            </a:r>
            <a:r>
              <a:rPr lang="nl-NL" sz="900" dirty="0">
                <a:solidFill>
                  <a:schemeClr val="tx1"/>
                </a:solidFill>
              </a:rPr>
              <a:t>: Marja Ho-Dac</a:t>
            </a:r>
          </a:p>
          <a:p>
            <a:pPr marL="214313" indent="-150019" defTabSz="435769">
              <a:buFont typeface="Arial" panose="020B0604020202020204" pitchFamily="34" charset="0"/>
              <a:buChar char="•"/>
            </a:pPr>
            <a:r>
              <a:rPr lang="nl-NL" sz="900" i="1" dirty="0">
                <a:solidFill>
                  <a:schemeClr val="tx1"/>
                </a:solidFill>
              </a:rPr>
              <a:t>NSN:</a:t>
            </a:r>
            <a:r>
              <a:rPr lang="nl-NL" sz="900" dirty="0">
                <a:solidFill>
                  <a:schemeClr val="tx1"/>
                </a:solidFill>
              </a:rPr>
              <a:t> Tom Oostrom</a:t>
            </a:r>
            <a:endParaRPr lang="nl-NL" sz="1350" b="1" dirty="0">
              <a:solidFill>
                <a:schemeClr val="tx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A313E25C-08A0-47F4-AA91-87E98874EA73}"/>
              </a:ext>
            </a:extLst>
          </p:cNvPr>
          <p:cNvSpPr/>
          <p:nvPr/>
        </p:nvSpPr>
        <p:spPr>
          <a:xfrm>
            <a:off x="2613558" y="1201645"/>
            <a:ext cx="4121612" cy="19509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lnSpc>
                <a:spcPct val="150000"/>
              </a:lnSpc>
            </a:pPr>
            <a:r>
              <a:rPr lang="nl-NL" sz="1350" b="1" dirty="0">
                <a:solidFill>
                  <a:schemeClr val="tx1"/>
                </a:solidFill>
              </a:rPr>
              <a:t>Platform</a:t>
            </a:r>
          </a:p>
          <a:p>
            <a:pPr fontAlgn="ctr"/>
            <a:r>
              <a:rPr lang="nl-NL" sz="900" dirty="0">
                <a:solidFill>
                  <a:schemeClr val="tx1"/>
                </a:solidFill>
              </a:rPr>
              <a:t>Voorzitter: Luuk Hilbrands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NFN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Nierstichting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Patiënten 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NVN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niet-Nefroloog onderzoekers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WR-lid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SWON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jonge Nefrologen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endParaRPr lang="nl-NL" sz="900" dirty="0">
              <a:solidFill>
                <a:schemeClr val="tx1"/>
              </a:solidFill>
            </a:endParaRPr>
          </a:p>
          <a:p>
            <a:pPr marL="128588" indent="-128588" fontAlgn="ctr">
              <a:buFont typeface="Arial" panose="020B0604020202020204" pitchFamily="34" charset="0"/>
              <a:buChar char="•"/>
            </a:pPr>
            <a:endParaRPr lang="nl-NL" sz="900" dirty="0">
              <a:solidFill>
                <a:schemeClr val="tx1"/>
              </a:solidFill>
            </a:endParaRPr>
          </a:p>
          <a:p>
            <a:pPr marL="128588" indent="-128588" fontAlgn="ctr">
              <a:buFont typeface="Arial" panose="020B0604020202020204" pitchFamily="34" charset="0"/>
              <a:buChar char="•"/>
            </a:pPr>
            <a:endParaRPr lang="nl-NL" sz="900" dirty="0">
              <a:solidFill>
                <a:schemeClr val="tx1"/>
              </a:solidFill>
            </a:endParaRP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Maatschappelijk werkers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Verpleegkundigen (V&amp;VN)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Diëtisten (DNN)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Mantelzorgers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Huisartsen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Representatie Kindernefrologie</a:t>
            </a:r>
          </a:p>
          <a:p>
            <a:pPr marL="128588" indent="-128588" fontAlgn="ctr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</a:rPr>
              <a:t>Specifieke experts (nader te bepalen)</a:t>
            </a:r>
          </a:p>
          <a:p>
            <a:pPr marL="128588" indent="-128588" algn="ctr">
              <a:buFont typeface="Arial" panose="020B0604020202020204" pitchFamily="34" charset="0"/>
              <a:buChar char="•"/>
            </a:pPr>
            <a:endParaRPr lang="nl-NL" sz="900" b="1" dirty="0">
              <a:solidFill>
                <a:schemeClr val="tx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FA3BB74-A14F-42CE-B66E-87E4E897A3F5}"/>
              </a:ext>
            </a:extLst>
          </p:cNvPr>
          <p:cNvSpPr/>
          <p:nvPr/>
        </p:nvSpPr>
        <p:spPr>
          <a:xfrm>
            <a:off x="2813498" y="3337871"/>
            <a:ext cx="3728077" cy="4102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350" b="1" dirty="0" err="1">
                <a:solidFill>
                  <a:schemeClr val="tx1"/>
                </a:solidFill>
              </a:rPr>
              <a:t>Veldbrede</a:t>
            </a:r>
            <a:r>
              <a:rPr lang="nl-NL" sz="1350" b="1" dirty="0">
                <a:solidFill>
                  <a:schemeClr val="tx1"/>
                </a:solidFill>
              </a:rPr>
              <a:t> bijeenkomst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44474FE-CDF7-4133-8619-778EBE600640}"/>
              </a:ext>
            </a:extLst>
          </p:cNvPr>
          <p:cNvSpPr/>
          <p:nvPr/>
        </p:nvSpPr>
        <p:spPr>
          <a:xfrm>
            <a:off x="73427" y="2374107"/>
            <a:ext cx="2339411" cy="1271606"/>
          </a:xfrm>
          <a:prstGeom prst="rect">
            <a:avLst/>
          </a:prstGeom>
          <a:solidFill>
            <a:srgbClr val="C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nl-NL" sz="1350" b="1" dirty="0">
                <a:solidFill>
                  <a:schemeClr val="tx1"/>
                </a:solidFill>
              </a:rPr>
              <a:t>Projectteam</a:t>
            </a:r>
          </a:p>
          <a:p>
            <a:pPr marL="134540">
              <a:tabLst>
                <a:tab pos="602456" algn="l"/>
              </a:tabLst>
            </a:pPr>
            <a:r>
              <a:rPr lang="nl-NL" sz="900" dirty="0">
                <a:solidFill>
                  <a:schemeClr val="tx1"/>
                </a:solidFill>
              </a:rPr>
              <a:t>Kwartiermaker: Wouter Eijgelaar</a:t>
            </a:r>
          </a:p>
          <a:p>
            <a:pPr marL="269081" indent="-134541">
              <a:buFont typeface="Arial" panose="020B0604020202020204" pitchFamily="34" charset="0"/>
              <a:buChar char="•"/>
              <a:tabLst>
                <a:tab pos="602456" algn="l"/>
              </a:tabLst>
            </a:pPr>
            <a:r>
              <a:rPr lang="nl-NL" sz="900" dirty="0">
                <a:solidFill>
                  <a:schemeClr val="tx1"/>
                </a:solidFill>
              </a:rPr>
              <a:t>Boegbeeld</a:t>
            </a:r>
          </a:p>
          <a:p>
            <a:pPr marL="269081" indent="-134541">
              <a:buFont typeface="Arial" panose="020B0604020202020204" pitchFamily="34" charset="0"/>
              <a:buChar char="•"/>
              <a:tabLst>
                <a:tab pos="602456" algn="l"/>
              </a:tabLst>
            </a:pPr>
            <a:r>
              <a:rPr lang="nl-NL" sz="900" dirty="0">
                <a:solidFill>
                  <a:schemeClr val="tx1"/>
                </a:solidFill>
              </a:rPr>
              <a:t>Secretaris</a:t>
            </a:r>
          </a:p>
          <a:p>
            <a:pPr marL="269081" indent="-134541">
              <a:buFont typeface="Arial" panose="020B0604020202020204" pitchFamily="34" charset="0"/>
              <a:buChar char="•"/>
              <a:tabLst>
                <a:tab pos="602456" algn="l"/>
              </a:tabLst>
            </a:pPr>
            <a:r>
              <a:rPr lang="nl-NL" sz="900" dirty="0">
                <a:solidFill>
                  <a:schemeClr val="tx1"/>
                </a:solidFill>
              </a:rPr>
              <a:t>Communicatie</a:t>
            </a:r>
          </a:p>
          <a:p>
            <a:pPr marL="269081" indent="-134541">
              <a:buFont typeface="Arial" panose="020B0604020202020204" pitchFamily="34" charset="0"/>
              <a:buChar char="•"/>
              <a:tabLst>
                <a:tab pos="602456" algn="l"/>
              </a:tabLst>
            </a:pPr>
            <a:r>
              <a:rPr lang="nl-NL" sz="900" dirty="0">
                <a:solidFill>
                  <a:schemeClr val="tx1"/>
                </a:solidFill>
              </a:rPr>
              <a:t>Lobby</a:t>
            </a:r>
            <a:endParaRPr lang="nl-NL" sz="1350" dirty="0">
              <a:solidFill>
                <a:schemeClr val="tx1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0489F69-DE79-4175-8A2A-EDACC389BD9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243133" y="2231153"/>
            <a:ext cx="3" cy="142954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E96F29C-BEC9-447E-934C-D25B29BD1A1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674364" y="3152631"/>
            <a:ext cx="3173" cy="185240"/>
          </a:xfrm>
          <a:prstGeom prst="line">
            <a:avLst/>
          </a:prstGeom>
          <a:ln w="381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631D997-2020-46FF-A8C6-A7D82FD6CE1C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CECD965C-4465-4D49-8B91-7AFFA634B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5E387F5-25F3-4183-8A35-C2AC27E0B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14" name="Afbeelding 13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E381D7A1-1D0E-48A9-B1A2-40B62147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13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CAF10-2847-4BB6-93D5-C4B8E3E9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575" b="1" dirty="0">
                <a:latin typeface="+mn-lt"/>
              </a:rPr>
              <a:t>Van Taskforce naar 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2337CC-4421-4272-A389-6C80078F1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1350" dirty="0">
                <a:solidFill>
                  <a:srgbClr val="000000"/>
                </a:solidFill>
                <a:ea typeface="Arial"/>
              </a:rPr>
              <a:t>Inhoudelijke discussie - klankbordgroep</a:t>
            </a:r>
            <a:endParaRPr lang="nl-NL" sz="13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1350" dirty="0">
                <a:solidFill>
                  <a:srgbClr val="000000"/>
                </a:solidFill>
                <a:ea typeface="Arial"/>
              </a:rPr>
              <a:t>Koersbepaling</a:t>
            </a:r>
            <a:endParaRPr lang="nl-NL" sz="13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1350" dirty="0">
                <a:solidFill>
                  <a:srgbClr val="000000"/>
                </a:solidFill>
                <a:ea typeface="Arial"/>
              </a:rPr>
              <a:t>Ideeën voor opzet en financiering</a:t>
            </a:r>
            <a:endParaRPr lang="nl-NL" sz="13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1350" dirty="0">
                <a:solidFill>
                  <a:srgbClr val="000000"/>
                </a:solidFill>
                <a:ea typeface="Arial"/>
              </a:rPr>
              <a:t>Bijdragen aan uitvoer</a:t>
            </a:r>
            <a:endParaRPr lang="nl-NL" sz="135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nl-NL" sz="1350" dirty="0">
                <a:solidFill>
                  <a:srgbClr val="000000"/>
                </a:solidFill>
                <a:ea typeface="Arial"/>
              </a:rPr>
              <a:t>Creëren van draagvlak</a:t>
            </a:r>
            <a:endParaRPr lang="nl-NL" sz="1350" dirty="0"/>
          </a:p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85333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9F7B2AA-2F58-4427-930C-4445E1F6C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03" y="14194"/>
            <a:ext cx="3565791" cy="51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9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C4F1DF6-F2FA-499D-83DE-2AF75512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62" y="185192"/>
            <a:ext cx="5097138" cy="47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55EB-1F6D-4BE7-A349-CD91A2AB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Taskforce </a:t>
            </a:r>
            <a:r>
              <a:rPr lang="en-US" dirty="0" err="1"/>
              <a:t>Nierziekte</a:t>
            </a:r>
            <a:r>
              <a:rPr lang="en-US" dirty="0"/>
              <a:t> de Baas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1402F-659B-4723-999D-2D2DC51A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38" y="2964332"/>
            <a:ext cx="2388731" cy="1536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C89B2-9DB8-4E54-862C-8487E7D81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1486528"/>
            <a:ext cx="1821656" cy="1821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0035B1-FB1E-4A29-BD46-CBC82AE4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64" y="2138455"/>
            <a:ext cx="2078831" cy="12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778A988-8509-4604-A37D-32369C2C38CE}"/>
              </a:ext>
            </a:extLst>
          </p:cNvPr>
          <p:cNvSpPr/>
          <p:nvPr/>
        </p:nvSpPr>
        <p:spPr>
          <a:xfrm>
            <a:off x="317282" y="855595"/>
            <a:ext cx="3183369" cy="2742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13" b="1" dirty="0"/>
              <a:t>Taskforce</a:t>
            </a:r>
          </a:p>
          <a:p>
            <a:endParaRPr lang="nl-NL" sz="1013" dirty="0"/>
          </a:p>
          <a:p>
            <a:r>
              <a:rPr lang="nl-NL" sz="1013" dirty="0"/>
              <a:t>Voorzitter: Luuk Hilbrands</a:t>
            </a:r>
          </a:p>
          <a:p>
            <a:r>
              <a:rPr lang="nl-NL" sz="1013" dirty="0"/>
              <a:t>Strategisch adviseur: Jet Bussemaker</a:t>
            </a:r>
          </a:p>
          <a:p>
            <a:r>
              <a:rPr lang="nl-NL" sz="1013" dirty="0"/>
              <a:t>Agenda-partners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NVN: Hans Bart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NFN: Ton Rabelink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Nierstichting: Tom Oostrom</a:t>
            </a:r>
          </a:p>
          <a:p>
            <a:r>
              <a:rPr lang="nl-NL" sz="1013" dirty="0"/>
              <a:t>Externe leden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Raymond Vanholder (</a:t>
            </a:r>
            <a:r>
              <a:rPr lang="nl-NL" sz="1013" dirty="0" err="1"/>
              <a:t>UGent</a:t>
            </a:r>
            <a:r>
              <a:rPr lang="nl-NL" sz="1013" dirty="0"/>
              <a:t>)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SGF &amp; Nierstichting: Katja van Geffen</a:t>
            </a:r>
          </a:p>
          <a:p>
            <a:r>
              <a:rPr lang="nl-NL" sz="1013" dirty="0"/>
              <a:t>Coördinatie: Arjen Rienks (Nierstichting), </a:t>
            </a:r>
          </a:p>
          <a:p>
            <a:r>
              <a:rPr lang="nl-NL" sz="1013" dirty="0"/>
              <a:t>Projectsecretaris: Hanneke de Kort (LUMC)</a:t>
            </a:r>
          </a:p>
          <a:p>
            <a:endParaRPr lang="nl-NL" sz="1013" dirty="0"/>
          </a:p>
          <a:p>
            <a:r>
              <a:rPr lang="nl-NL" sz="1013" dirty="0"/>
              <a:t>Bureau: Nierstichting Programmasecretariaat Marijke Mast</a:t>
            </a:r>
          </a:p>
          <a:p>
            <a:endParaRPr lang="nl-NL" sz="1013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F462DD4-B294-4797-A4FE-DB565F8433B0}"/>
              </a:ext>
            </a:extLst>
          </p:cNvPr>
          <p:cNvSpPr/>
          <p:nvPr/>
        </p:nvSpPr>
        <p:spPr>
          <a:xfrm>
            <a:off x="3285707" y="855592"/>
            <a:ext cx="3060501" cy="367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013" dirty="0"/>
              <a:t>Team Preventie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Trekker: Gerjan Navis (UMC Groningen)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NVN: Eddie van Breukelen / Marjolein Storm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Nierstichting: Annemiek </a:t>
            </a:r>
            <a:r>
              <a:rPr lang="nl-NL" sz="1013" dirty="0" err="1"/>
              <a:t>Dorgelo</a:t>
            </a:r>
            <a:endParaRPr lang="nl-NL" sz="1013" dirty="0"/>
          </a:p>
          <a:p>
            <a:endParaRPr lang="nl-NL" sz="1013" dirty="0"/>
          </a:p>
          <a:p>
            <a:r>
              <a:rPr lang="nl-NL" sz="1013" dirty="0"/>
              <a:t>Team </a:t>
            </a:r>
            <a:r>
              <a:rPr lang="nl-NL" sz="1013" dirty="0" err="1"/>
              <a:t>Personalised</a:t>
            </a:r>
            <a:r>
              <a:rPr lang="nl-NL" sz="1013" dirty="0"/>
              <a:t> </a:t>
            </a:r>
            <a:r>
              <a:rPr lang="nl-NL" sz="1013" dirty="0" err="1"/>
              <a:t>Medicine</a:t>
            </a:r>
            <a:endParaRPr lang="nl-NL" sz="1013" dirty="0"/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Trekker: Teun van Gelder (Erasmus MC) 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NVN: Tom Sam / Karen Prantl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Nierstichting: Jasper </a:t>
            </a:r>
            <a:r>
              <a:rPr lang="nl-NL" sz="1013" dirty="0" err="1"/>
              <a:t>Boomker</a:t>
            </a:r>
            <a:r>
              <a:rPr lang="nl-NL" sz="1013" dirty="0"/>
              <a:t> / Wouter Eijgelaar</a:t>
            </a:r>
          </a:p>
          <a:p>
            <a:endParaRPr lang="nl-NL" sz="1013" dirty="0"/>
          </a:p>
          <a:p>
            <a:r>
              <a:rPr lang="nl-NL" sz="1013" dirty="0"/>
              <a:t>Team Leven met een Nieraandoening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Trekker: Hans Bart (NVN)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NVN: Helma Keijzers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 err="1"/>
              <a:t>NfN</a:t>
            </a:r>
            <a:r>
              <a:rPr lang="nl-NL" sz="1013" dirty="0"/>
              <a:t>: Mark Hemmelder (Nefrovisie)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Nierstichting: Mariëtte Kraayvanger</a:t>
            </a:r>
          </a:p>
          <a:p>
            <a:endParaRPr lang="nl-NL" sz="1013" dirty="0"/>
          </a:p>
          <a:p>
            <a:r>
              <a:rPr lang="nl-NL" sz="1013" dirty="0"/>
              <a:t>Team Regeneratieve geneeskunde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Trekker: Ton Rabelink (NFN, LUMC)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NVN: Tony de Ronde / Wanda Konijn</a:t>
            </a:r>
          </a:p>
          <a:p>
            <a:pPr marL="160731" indent="-160731">
              <a:buFont typeface="Arial" panose="020B0604020202020204" pitchFamily="34" charset="0"/>
              <a:buChar char="•"/>
            </a:pPr>
            <a:r>
              <a:rPr lang="nl-NL" sz="1013" dirty="0"/>
              <a:t>Nierstichting: Wouter Eijgelaar / Jasper </a:t>
            </a:r>
            <a:r>
              <a:rPr lang="nl-NL" sz="1013" dirty="0" err="1"/>
              <a:t>Boomker</a:t>
            </a:r>
            <a:endParaRPr lang="nl-NL" sz="1013" dirty="0"/>
          </a:p>
          <a:p>
            <a:endParaRPr lang="nl-NL" sz="1013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B5C7BD3-48A0-41DA-8AD1-8E1A164B6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44A84A8-EB5D-46E0-896C-2C05D139B3DE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A727144B-BC0C-4B19-BF15-54E2AE3A9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9B15797F-FCB0-45CE-93B9-8A685B932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12" name="Afbeelding 11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59F0479B-F828-49F1-A38B-E7D4B7AA2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3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A6093-01C7-4771-8FBB-4C39CB40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63" y="416744"/>
            <a:ext cx="5716706" cy="858600"/>
          </a:xfrm>
        </p:spPr>
        <p:txBody>
          <a:bodyPr>
            <a:normAutofit/>
          </a:bodyPr>
          <a:lstStyle/>
          <a:p>
            <a:r>
              <a:rPr lang="nl-NL" sz="1800" b="1" dirty="0"/>
              <a:t>5 Taskforce bijeenkomsten met externe gasten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E09537-3BB3-4D5F-A765-6A5D9EDD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23" y="1203480"/>
            <a:ext cx="3751428" cy="29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Formulering van een missie</a:t>
            </a:r>
          </a:p>
          <a:p>
            <a:r>
              <a:rPr lang="nl-NL" sz="1400" dirty="0"/>
              <a:t>Gedurfd</a:t>
            </a:r>
          </a:p>
          <a:p>
            <a:r>
              <a:rPr lang="nl-NL" sz="1400" dirty="0"/>
              <a:t>Duidelijke keus</a:t>
            </a:r>
          </a:p>
          <a:p>
            <a:r>
              <a:rPr lang="nl-NL" sz="1400" dirty="0"/>
              <a:t>Ambitieus en realistisch</a:t>
            </a:r>
          </a:p>
          <a:p>
            <a:r>
              <a:rPr lang="nl-NL" sz="1400" dirty="0"/>
              <a:t>Innovatie</a:t>
            </a:r>
          </a:p>
          <a:p>
            <a:r>
              <a:rPr lang="nl-NL" sz="1400" dirty="0"/>
              <a:t>Meerdere disciplines, sectoren, actoren</a:t>
            </a:r>
          </a:p>
          <a:p>
            <a:r>
              <a:rPr lang="nl-NL" sz="1400" dirty="0"/>
              <a:t>Verschillende bottom-up wegen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2B5A4D-EA2C-42A2-8A23-E1ABDAD7F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82F10F3B-07FE-44DC-888F-9205EAEA8BE6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186C0E1-DFCA-4557-B34D-318EFC6DF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410B9ED2-7170-4421-8F04-60618C7DB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8" name="Afbeelding 7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EDBA2683-EFE9-4268-AA8A-16BCFEA2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76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DA3AFF31-30A6-44A7-BB43-C25AB1D5EEC6}"/>
              </a:ext>
            </a:extLst>
          </p:cNvPr>
          <p:cNvSpPr/>
          <p:nvPr/>
        </p:nvSpPr>
        <p:spPr>
          <a:xfrm>
            <a:off x="520781" y="615432"/>
            <a:ext cx="5619274" cy="48093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 anchor="ctr"/>
          <a:lstStyle/>
          <a:p>
            <a:pPr>
              <a:lnSpc>
                <a:spcPct val="100000"/>
              </a:lnSpc>
            </a:pP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</a:rPr>
              <a:t>Missie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Arial"/>
              </a:rPr>
              <a:t>Nierziekte</a:t>
            </a:r>
            <a:r>
              <a:rPr lang="en-US" b="1" dirty="0">
                <a:solidFill>
                  <a:srgbClr val="000000"/>
                </a:solidFill>
                <a:latin typeface="+mj-lt"/>
                <a:ea typeface="Arial"/>
              </a:rPr>
              <a:t> de Baas</a:t>
            </a:r>
            <a:endParaRPr dirty="0">
              <a:latin typeface="+mj-l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644FD64B-E007-45BE-914A-665A92C47C8C}"/>
              </a:ext>
            </a:extLst>
          </p:cNvPr>
          <p:cNvSpPr/>
          <p:nvPr/>
        </p:nvSpPr>
        <p:spPr>
          <a:xfrm>
            <a:off x="520780" y="1349662"/>
            <a:ext cx="6069330" cy="17647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625" tIns="25313" rIns="50625" bIns="25313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We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willen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komende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10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jaar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bereiken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het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aantal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nieuwe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patiënten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dat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niervervangende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behandeling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nodig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heeft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minstens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20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procent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afneemt</a:t>
            </a:r>
            <a:endParaRPr sz="14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Binnen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20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jaar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moet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het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aantal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mensen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chronische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nierschade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een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derde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zijn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gedaald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endParaRPr sz="14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Daarnaast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willen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wij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persoonlijke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levenskwaliteit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voor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iedere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patiënt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met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een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chronische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nierziekte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komende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10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jaar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aanzienlijk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  <a:ea typeface="Arial"/>
              </a:rPr>
              <a:t>verbeteren</a:t>
            </a:r>
            <a:endParaRPr sz="140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400" dirty="0"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42F7B9-3205-4E9A-B0A7-AA8E065C2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500FD087-5234-4DE7-85D3-6EAF025BBA54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9AD5D14-C54F-44CF-8A6D-9EE29E9A4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093E5D7-6845-400C-935F-4A11A7D8F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8" name="Afbeelding 7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1D9471DB-59AC-4E34-AE26-044ED12A5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00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A6093-01C7-4771-8FBB-4C39CB40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12" y="580518"/>
            <a:ext cx="5150324" cy="858600"/>
          </a:xfrm>
        </p:spPr>
        <p:txBody>
          <a:bodyPr>
            <a:normAutofit/>
          </a:bodyPr>
          <a:lstStyle/>
          <a:p>
            <a:r>
              <a:rPr lang="nl-NL" sz="1800" b="1" dirty="0">
                <a:latin typeface="+mn-lt"/>
              </a:rPr>
              <a:t>5 Taskforce bijeenkomsten met externe gasten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E09537-3BB3-4D5F-A765-6A5D9EDD8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5618"/>
            <a:ext cx="5784945" cy="2733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400" dirty="0"/>
              <a:t>Formulering van een missie</a:t>
            </a:r>
          </a:p>
          <a:p>
            <a:endParaRPr lang="nl-NL" sz="1400" dirty="0"/>
          </a:p>
          <a:p>
            <a:pPr marL="0" indent="0">
              <a:buNone/>
            </a:pPr>
            <a:r>
              <a:rPr lang="nl-NL" sz="1400" dirty="0"/>
              <a:t>Identificeren van speerpunten</a:t>
            </a:r>
          </a:p>
          <a:p>
            <a:r>
              <a:rPr lang="nl-NL" sz="1400" dirty="0"/>
              <a:t>Maatschappelijke impact, vakgebied overstijgend</a:t>
            </a:r>
          </a:p>
          <a:p>
            <a:r>
              <a:rPr lang="nl-NL" sz="1400" dirty="0"/>
              <a:t>Van behandelen van ziekte naar bevordering van gezondheid</a:t>
            </a:r>
          </a:p>
          <a:p>
            <a:r>
              <a:rPr lang="nl-NL" sz="1400" dirty="0"/>
              <a:t>Van </a:t>
            </a:r>
            <a:r>
              <a:rPr lang="nl-NL" sz="1400" dirty="0" err="1"/>
              <a:t>patientenpartcipatie</a:t>
            </a:r>
            <a:r>
              <a:rPr lang="nl-NL" sz="1400" dirty="0"/>
              <a:t> naar burgerparticipatie</a:t>
            </a:r>
          </a:p>
          <a:p>
            <a:r>
              <a:rPr lang="nl-NL" sz="1400" dirty="0"/>
              <a:t>Generale thema’s: </a:t>
            </a:r>
            <a:r>
              <a:rPr lang="nl-NL" sz="1400" dirty="0" err="1"/>
              <a:t>personalized</a:t>
            </a:r>
            <a:r>
              <a:rPr lang="nl-NL" sz="1400" dirty="0"/>
              <a:t> </a:t>
            </a:r>
            <a:r>
              <a:rPr lang="nl-NL" sz="1400" dirty="0" err="1"/>
              <a:t>medicine</a:t>
            </a:r>
            <a:r>
              <a:rPr lang="nl-NL" sz="1400" dirty="0"/>
              <a:t>, big data, </a:t>
            </a:r>
            <a:r>
              <a:rPr lang="nl-NL" sz="1400" dirty="0" err="1"/>
              <a:t>FAIRificatie</a:t>
            </a:r>
            <a:endParaRPr lang="nl-NL" sz="1400" dirty="0"/>
          </a:p>
          <a:p>
            <a:r>
              <a:rPr lang="nl-NL" sz="1400" dirty="0"/>
              <a:t>‘Specifieke’ thema’s: moeheid, jeuk, veroudering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179162-9828-4F55-BD21-05BAC5F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C18E969C-4E92-45B4-8BE0-D85A65CF9854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AC88E5A-C2A5-4FEF-A7EC-2CAE91044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92AB10B-6D38-491F-8713-25A89B7E6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8" name="Afbeelding 7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F2DCA18B-10C2-47C4-A092-C9C3B1A25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1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AuAM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ri/jfeXmn/AAu1q8sLqe0uY40KTQSFHX94o4YcivJ/g18TNRn0HVvDmv6jdSXpspp9Pu55WMjEITt3k5yOoP8AhXHVxsKVX2Uu1/8AgHu4LIa+MwMsZSekZWa69Nflc+iZZY4U3SyJGvqxwKcjK6hkYMpGQQcg18w6XriX/wAEL+68YSarrkS6yqKGviJB8nGHcNx14969BuviVY+FfCPhXSdA0We/1HULGE2lk83MaEYXc+OT+A6dqiGPhJc0tFZPz1OnE8MYinL2dP3pczj0S0V27t/fdJeZ69RXl/hb4pXtzquqaB4k8P8A9k61YWr3KwibckoVd2M9jjHrWH4d+NWueJLiG10XwTPNN9pWO5kWRpY4YyQNxIUc9evpWn16jprv5M5Vw5mD5vcVo2bfNG1ns731T8j2yo5p4YcedNHHnpuYDNeQ+M/i54o8LSyvqXw/kisxMYobmS+2iX0IGz0rB+J/ifSNe8N+ENb8TeGr5JbySRoIIb3Z5Y3LgklPmBGD0FRPH00ny7rvdfobYbhrF1JU3UXuTuk4uMtUm9uby110PoCmyyRxIZJHVEHVmOAK8w8WfE67svE0HhHwjoB1rVhEGkV5tiR8ZxnvgdTkVzvif4gp4y+E3iqzu9NfTNV08IlzbF9wH7wDIP1B4qqmOpRUrO7V/wAPMzw/D2MqezlONoycdbq6UnZNxvez6HuMUkcyCSKRZEPRlOQadXgnw5+IEXhf4ZeGtH03TzrGt30sgiskk2EL5jfMxwcfl6mj9oLxl420a40iC1hn0dGXc89tc7lmchd0fQH5fXvmplj6caXP6beZvHhjEzxv1VNJNySbaV1HS9r3/ryZ73RXl+ofFG+8O+CF1jxR4Zm0/UJZfJtLP7QHNxhQd5bHA59DVbQPitrEfifTtF8YeFjo39qKGs5kn3gg/dDDt6evtWn1yjzKN9fR9dr9jjWQY6UJVIxTSv8Aajrbfl1963W1z1mq99fWVjGsl9eW9qjHAaaQICfxrmPjF480/wCG3w/1DxZqED3K2wCxQI20zSMcKue3ufQGviv9pn4oeMfiN8J9BvvEXgCXQNPuL03Gn3yT+ZFcJtxjBAIPQ5710tnj2P0CRldA6MGUjIIOQRS186+JvjreeG7zw38OfA3hVvFPiqfT4GeFpxFFDmMMAT3OOTyAPWus+Anxnb4iarrXhnXPD8nh3xPor7byzM3moRkglWwOhHI+nJqratIlPRM9VutQsLSaOG6vraCWT/VpJKqs/bgE81Zr42/brupLL41fDm8htZbuSDy5Egi+/KVuMhF9zjA+tei/D39oLXrz4vRfDnx54Dfwve3ibrE/avNJ+XcofjHIB5B68YoWqG9D6Eor5r8ffH74peH59W1C3+C12nh/SJ2iub28uiu8Btu5cLjBOORuFdZffGzVr/4S6D438EfD/UvEk+sSmD7FFLg20gyDvIUkrkHnAHHOKXS4dbHtFFfPXwu/aE13U/iefh58Q/A58Mau8LTRGOcyDhd+GUjuvOQT06Vi6V+0p458W67qa/D34Vf27pOmz+VKTqKpcuM8MExx+Ab60AfT9FV9NluJ9Pt5ru2+y3EkatJDv3eWxHK5wM4+lWKAOM+N1leaj8L9as9PtJ7u5kjQJDBGXdv3inhRyeK8ovvhlqOrfBfSLyDTbq18R6bG+YHiZJZY9xJTaec85H417l4u8TaP4U0yPUtbnnht5J1t4/JtZbh3kbO1QkasxJwegpsPirw49uJpNYtLX9yk7x3b/Z5Y0bAUvHJtdMkgfMBycVx1sFCtJyl1Vv1Pcy/PsRgKMaVJbT5799LW9GfOtn4V8Tr8Cb3TW8O6uL5tZSRbc2UnmlNmNwXGce9WvHHgfXodP8IeIhoV/fwW2m28N9ZxB0niKryCB8y8d+x619Dz+IvD8Flb302uaZFa3RxbzvdoI5T/ALLE4b8KhuvFnhW1DNdeJdGgCzeQxkvo1xJ/cOW+97daweWQcbX7fgemuMMQqntFTWspN6v7Ss15baM8d8AaRpmpXer6lZfD7X9KlTTZlt7u9uZZDK7IRsCt1PTGM1vfsw6Pq2j+GtVi1bS73T5ZL4si3MDRMy7F5AYDIr0STxX4XiR5JPEmjokcvkuzX0YCvjO088NjnHWpF8SeHWjhkXXtKZJ2ZYWF3GRIV+8F55I746VvSwcacoyvqr9Et/Q4MZn9TE0alHl0ny7ycmuXzZ88+O5PF/iL4lLqOueBvEWoaLYSlbaygtJQjqDwd20g56k9+la/xii8Q+MdF8J39n4N1mzeKeVZbP7K7vAoZQCwCjAIGRkV67ffEDwdaPbIdetrk3RZYvsYa5BKlAwJjDAEb064607SfHfhXU9QmsbfVESeFVZhcI0Gd27GN4GT8jHjsM1l/Z+kk5t82uyOuPFHJOjOFBJ0lZau1mmnptre99zw74heEdS0L4lS+Ibzw7qmtaNervb7BJIkkbEDIJTkYPY8GtK18OxXfwy8VXWj+A9b0i9u1jjijnklnluUDg5Ct82evb8a9xfxDoCaYmqPrmmLYSNsS6N0giZs4wHzgnPbNMm8TeG4ZbiGbxBpMclsu6dHvIwYhxywJ+Ucjr6ihZbBOWujv0Wl/PcT4qrypU4uOsOXXmkk1F3V43t03PmWx+HXivw/4a0PxnpWn6tJrMd4xmsfsj+ZEoPy/JjdggHPsRXe/tDafrXibwd4d1qx0W/doWL3Nt9nYTRFgv3kxkcg9q9dHibw35s0P/CQaV5kMfmSp9sjzGnHzMM8Dkcn1FVvDnjPwv4hSFtI1uzuHnL+VF5gWSQIxViqHDEAg8gYoWWxjTlTi9Hb711+Y6nFleriaeKqU05Qcrekvs/K+jPHfibY+IviR4D07V7PwvqVjc6VMymznU+ZPGVX50GAT06YzVfwBpuk6x4p0pZPhr4ktnt2DS3t1eTGOB15BAfAxkdM/hXuj+JfDqAM+v6UoYqATeRjJYkKOvcggeuDS3PiTw7bG4W417S4TbMFnEl3GvlMeQGyflJwetP6gnU9o3d6X0WtvyM48SzhhnhoU7RV+W0pK3Nvez975nnH7W3gzVvHHwT1PSdDt3udQgkjuoYE+9LszlQO5wTgd8V8tfEOb4jeOvgJ4U8G2nwl8XRzeHGWG4ufsEhEhVNq7Iwu48Dk4wDxX3hda5otrN5N1rGnwS+SbjZJcoreUOr4J+6PXpWbqPjjwjYW1pcTeINPeO8uFtrcwTCUyyMwQBQmSfmIBPQd8V326HzNz41+L3wy8Q+G/ihpfjq+8F674l8O3ljCLuDTJJoriCQRBWVjH8yYIzzweley/sneH9CGsa34msfhZ4j8GTSKsMVzq97NM13GeTxLgg5HXBHI5r3BvFHhlRlvEWkL87R83sY+dcbl69RkZHbIpLHxT4YvvI+xeItIuvtDtHD5N7G/mOvVVweSO4FUmTbQ+aP2y/DPjDVvi74D1jwz4S1jXo9OCSy/Y7Z2jDJPv2tIAVTIHU+tY+l2fjb4r/tV6T4xbwLrfhrTNBgCudTt2j+ZEYAZIAJLN0GeK+p5/GvhaG/tbI65ZM9z5ux0lDRgxlQ4Zx8qkF1GCR1rQvtd0SxnMF9rGn2soi84pNcojCPON+Cfu+/SktLDetz4L1Lw58SvHGqeMtL8aeDfHeu+KZGP9kv5jw6daKGyxOSqEEDCgZBzWlqNt8ZdB/Zx8NeHNO8NeLNHtrTUriLWI7S3kS6ljLBlIwNwQhmGRwSOe1fbU/ijw9DbWt02r2rWt0XEVzG++E7QSxMi5VQADySBSweKPDM8sEMHiLSJZLj/AFCJexky8kfKAeeQRx6GhbWB73Pi3wB4H8R6F+0F4W8baN8MPGFn4YmwuL4NPcqWjKPJNyxjyxJw2OPSua+KfhU6l4juLjwX8HviL4V8WNfFovs6u1mw3HMinaGQng/Kdor75TxL4dkBKa/pTAEqSLyM4IIUjr2LKPqQO9Z954+8F2k9tbzeJ9KMty0iQJHcLIZGjGXUbc/MB260dg7knw2t9etfAOh2/iibztajsolvXJyTKFG7J7nNdDWdpWu6PqjrFY6jbyztCs3kb9syowyGaM/MoPuBWjTbuxLY5X4oeCrTx54cj0W8vZbNI7qO6WSOJJPmTOAVcFSOe4rkP+FFeH3u7i6m1jUpZbhYd4KxhA6NESyqFAXd5KAgcfpj1mikhnj/AIl+DdxNpnhnT9D1iGOHRbiaY/bIyfN8yRJMEJjKgoPl4zxzxUsPwM0m2gaGz8QapEj3sd3IkiRyqwjZnWIhl5QMxbB749K9bop3B6nj198A9Dvrq+ubvxFrVxLelzKZfKbBMcsYwNoxgSnH+6KefgH4ZN6l0dV1UESSO0YZAjB33gFdvZuQa9eopAeOS/AHQRbolvrGoK0SpsBVApZUgUZwO/kLn/eNVNH/AGetKRFutW16/bUHtpLWc2jbIjFJ5m9Qpz/fHJ5+UdsivbqKdxJW2PNLz4PaRc/D1fBh1zWIrQzyTzzxuglnLqwIYlcY+b9K5iw+AsjX+rJqniAtY3UyzW8lshW4iZZGdevygfM2QAdxOeK9yopDPIZPgH4YbKpqmpRLg7dgjypxBjqvODbqcHjk1c8NfBbStE17R9Xj8RazcPpMrywQyGIRFn8zdlVQdfMPTHQV6lRTuw6WPKNS+Bfhq+n1CY6nqcL3t3NOdnlkRxyrh4VDKQF6kHqCTg05Pgb4ZTVVvv7Q1GRY7tbmKCXy2RcStKVPy5YFmP3iSB0r1WiknYHqec+OfhFoXizW7vVLzUdQt2uoDHJFD5ezd5LwhwSu4YRz8ucE4OKx3+Anhxr9bxdY1SNhcLM6KI9rAS+aF+7lec8qQefavXqKFoB5d4U+Cfh/w3qVpqFnqWoTz2YmEDXIjkKB0RF/h6oEGDVO3+A+heVape69qt0YmzM4SJGuB5plG5gmQ28kllIJ6GvXaKAPG4/2e/DMUWnrHresiXTrg3FvMZF3Bh5QTdgAMFESjB4OfpjZ8Z/BvQfFHiG+1u91LUo572BIpY1ZTGGVQocAjg7RjHSvS6KdwPMtU+DeiX/hqLQX1S+jt4rm8uFZFTObkMGHTGBuOKon4EeG2v2um1PUPmnEuwBABiV5cAgZAJkI+gFet0UgPJrL4E+G7aWxm/tbVZJbS6SZWPlLvRERUiIVACo8uNs4ySoyaNO+BukWN013H4k1uW4eSSR5JfKct5kIhYfc6FVX6EV6zRRcDzz4ffCXQ/BniE61Y6hqFzKbfyRHcMpRSVQMwwMjOxeOleh0UU7iSsf/2Q==">
            <a:extLst>
              <a:ext uri="{FF2B5EF4-FFF2-40B4-BE49-F238E27FC236}">
                <a16:creationId xmlns:a16="http://schemas.microsoft.com/office/drawing/2014/main" id="{7324BA3D-BC45-4DBA-9C8C-1311B6CDCC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25AFFBE-6821-41A3-B597-A0143CC97186}"/>
              </a:ext>
            </a:extLst>
          </p:cNvPr>
          <p:cNvSpPr>
            <a:spLocks noGrp="1"/>
          </p:cNvSpPr>
          <p:nvPr/>
        </p:nvSpPr>
        <p:spPr>
          <a:xfrm>
            <a:off x="577774" y="1044186"/>
            <a:ext cx="4265235" cy="57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b="1" dirty="0"/>
              <a:t>Aanstelling van een kwartiermaker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5267D1-A2C2-42A8-88FF-5280900C6F69}"/>
              </a:ext>
            </a:extLst>
          </p:cNvPr>
          <p:cNvSpPr>
            <a:spLocks noGrp="1"/>
          </p:cNvSpPr>
          <p:nvPr/>
        </p:nvSpPr>
        <p:spPr>
          <a:xfrm>
            <a:off x="477487" y="1456182"/>
            <a:ext cx="5997417" cy="266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400" dirty="0"/>
          </a:p>
          <a:p>
            <a:pPr marL="361950" indent="-361950"/>
            <a:r>
              <a:rPr lang="nl-NL" sz="1400" dirty="0"/>
              <a:t>Vormgeven van de transitie naar de opbouw van een </a:t>
            </a:r>
            <a:r>
              <a:rPr lang="nl-NL" sz="1400" b="1" dirty="0"/>
              <a:t>portfolio</a:t>
            </a:r>
            <a:r>
              <a:rPr lang="nl-NL" sz="1400" dirty="0"/>
              <a:t> en het op de kaart zetten van </a:t>
            </a:r>
            <a:r>
              <a:rPr lang="nl-NL" sz="1400" b="1" dirty="0"/>
              <a:t>duurzame </a:t>
            </a:r>
            <a:r>
              <a:rPr lang="nl-NL" sz="1400" b="1" dirty="0" err="1"/>
              <a:t>niergezondheid</a:t>
            </a:r>
            <a:endParaRPr lang="nl-NL" sz="1400" b="1" dirty="0"/>
          </a:p>
          <a:p>
            <a:pPr marL="361950" lvl="0" indent="-361950"/>
            <a:r>
              <a:rPr lang="nl-NL" sz="1400" b="1" dirty="0"/>
              <a:t>Mobiliseren</a:t>
            </a:r>
            <a:r>
              <a:rPr lang="nl-NL" sz="1400" dirty="0"/>
              <a:t> van het brede veld</a:t>
            </a:r>
          </a:p>
          <a:p>
            <a:pPr marL="361950" lvl="0" indent="-361950"/>
            <a:r>
              <a:rPr lang="nl-NL" sz="1400" dirty="0"/>
              <a:t>Opzet </a:t>
            </a:r>
            <a:r>
              <a:rPr lang="nl-NL" sz="1400" b="1" dirty="0"/>
              <a:t>lobby</a:t>
            </a:r>
            <a:r>
              <a:rPr lang="nl-NL" sz="1400" dirty="0"/>
              <a:t> voor agendering in (</a:t>
            </a:r>
            <a:r>
              <a:rPr lang="nl-NL" sz="1400" dirty="0" err="1"/>
              <a:t>inter</a:t>
            </a:r>
            <a:r>
              <a:rPr lang="nl-NL" sz="1400" dirty="0"/>
              <a:t>-)nationale beleid onderzoek en innovatiebeleid</a:t>
            </a:r>
          </a:p>
          <a:p>
            <a:pPr marL="361950" lvl="0" indent="-361950"/>
            <a:r>
              <a:rPr lang="nl-NL" sz="1400" dirty="0"/>
              <a:t>Opzetten van </a:t>
            </a:r>
            <a:r>
              <a:rPr lang="nl-NL" sz="1400" b="1" dirty="0"/>
              <a:t>allianties</a:t>
            </a:r>
            <a:r>
              <a:rPr lang="nl-NL" sz="1400" dirty="0"/>
              <a:t> ten behoeve van bovenstaande</a:t>
            </a:r>
          </a:p>
          <a:p>
            <a:pPr marL="361950" lvl="0" indent="-361950"/>
            <a:r>
              <a:rPr lang="nl-NL" sz="1400" b="1" dirty="0"/>
              <a:t>Adviseren </a:t>
            </a:r>
            <a:r>
              <a:rPr lang="nl-NL" sz="1400" dirty="0"/>
              <a:t>voor </a:t>
            </a:r>
            <a:r>
              <a:rPr lang="nl-NL" sz="1400" b="1" dirty="0"/>
              <a:t>beleidsontwikkeling </a:t>
            </a:r>
            <a:r>
              <a:rPr lang="nl-NL" sz="1400" dirty="0"/>
              <a:t>van de drie partnerpartijen</a:t>
            </a:r>
          </a:p>
          <a:p>
            <a:endParaRPr lang="nl-NL" sz="1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8F9BF2-BF4B-4C5E-808C-A8A84C3EA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7426510" y="5386456"/>
            <a:ext cx="1504696" cy="3396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8436D03-3FBE-4797-A15A-19853110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1" t="70727" r="10503" b="16244"/>
          <a:stretch/>
        </p:blipFill>
        <p:spPr>
          <a:xfrm>
            <a:off x="4885899" y="4701644"/>
            <a:ext cx="1655676" cy="37375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0AC7DDBB-0CE5-4E3E-8DDF-63C83FEEA264}"/>
              </a:ext>
            </a:extLst>
          </p:cNvPr>
          <p:cNvGrpSpPr/>
          <p:nvPr/>
        </p:nvGrpSpPr>
        <p:grpSpPr>
          <a:xfrm>
            <a:off x="5660345" y="257472"/>
            <a:ext cx="881230" cy="426670"/>
            <a:chOff x="5469128" y="-94931"/>
            <a:chExt cx="5093691" cy="2788995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7323263B-7FF5-45AF-8393-7EFBD1F52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" t="7239" b="5952"/>
            <a:stretch/>
          </p:blipFill>
          <p:spPr>
            <a:xfrm>
              <a:off x="5469128" y="1178428"/>
              <a:ext cx="2614327" cy="1515636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7C416238-1D8F-4156-8D3C-8E67404DF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64" b="11902"/>
            <a:stretch/>
          </p:blipFill>
          <p:spPr>
            <a:xfrm>
              <a:off x="6542801" y="581883"/>
              <a:ext cx="2295162" cy="1276660"/>
            </a:xfrm>
            <a:prstGeom prst="rect">
              <a:avLst/>
            </a:prstGeom>
          </p:spPr>
        </p:pic>
        <p:pic>
          <p:nvPicPr>
            <p:cNvPr id="14" name="Afbeelding 13" descr="Afbeelding met illustratie&#10;&#10;Automatisch gegenereerde beschrijving">
              <a:extLst>
                <a:ext uri="{FF2B5EF4-FFF2-40B4-BE49-F238E27FC236}">
                  <a16:creationId xmlns:a16="http://schemas.microsoft.com/office/drawing/2014/main" id="{A00FD3B6-7211-4F6D-8770-E5B97FD8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629" y="-94931"/>
              <a:ext cx="2001190" cy="1318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3438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B7ECEDA8A704BADC38ABC6AFAD306" ma:contentTypeVersion="2" ma:contentTypeDescription="Een nieuw document maken." ma:contentTypeScope="" ma:versionID="890b16b4552539f13ec9c3b68efb295d">
  <xsd:schema xmlns:xsd="http://www.w3.org/2001/XMLSchema" xmlns:xs="http://www.w3.org/2001/XMLSchema" xmlns:p="http://schemas.microsoft.com/office/2006/metadata/properties" xmlns:ns2="6cea6544-aacf-4ea5-85c0-ce046c22e7e1" targetNamespace="http://schemas.microsoft.com/office/2006/metadata/properties" ma:root="true" ma:fieldsID="8dcbf2dee494eb5a5c16c8a0d559ecfb" ns2:_="">
    <xsd:import namespace="6cea6544-aacf-4ea5-85c0-ce046c22e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ea6544-aacf-4ea5-85c0-ce046c22e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B26D99-F464-4981-95BC-90F0B13A5444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6cea6544-aacf-4ea5-85c0-ce046c22e7e1"/>
    <ds:schemaRef ds:uri="http://purl.org/dc/terms/"/>
    <ds:schemaRef ds:uri="http://schemas.microsoft.com/office/2006/metadata/properties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C2CFEE45-22FB-49D7-BEA8-4FF978768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ea6544-aacf-4ea5-85c0-ce046c22e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C59AE9-A64B-4148-8E43-9ADF5E1D5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442</Words>
  <Application>Microsoft Office PowerPoint</Application>
  <PresentationFormat>Aangepast</PresentationFormat>
  <Paragraphs>105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DejaVu Sans</vt:lpstr>
      <vt:lpstr>StarSymbol</vt:lpstr>
      <vt:lpstr>Office Theme</vt:lpstr>
      <vt:lpstr>PowerPoint-presentatie</vt:lpstr>
      <vt:lpstr>PowerPoint-presentatie</vt:lpstr>
      <vt:lpstr>PowerPoint-presentatie</vt:lpstr>
      <vt:lpstr>Taskforce Nierziekte de Baas</vt:lpstr>
      <vt:lpstr>PowerPoint-presentatie</vt:lpstr>
      <vt:lpstr>5 Taskforce bijeenkomsten met externe gasten</vt:lpstr>
      <vt:lpstr>PowerPoint-presentatie</vt:lpstr>
      <vt:lpstr>5 Taskforce bijeenkomsten met externe gasten</vt:lpstr>
      <vt:lpstr>PowerPoint-presentatie</vt:lpstr>
      <vt:lpstr>PowerPoint-presentatie</vt:lpstr>
      <vt:lpstr>Van Taskforce naar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hanneke de kort</dc:creator>
  <cp:lastModifiedBy>Hilbrands, Luuk</cp:lastModifiedBy>
  <cp:revision>17</cp:revision>
  <dcterms:modified xsi:type="dcterms:W3CDTF">2019-12-10T16:18:36Z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0x01010047AB7ECEDA8A704BADC38ABC6AFAD306</vt:lpwstr>
  </property>
</Properties>
</file>