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351" r:id="rId3"/>
    <p:sldId id="350" r:id="rId4"/>
    <p:sldId id="364" r:id="rId5"/>
    <p:sldId id="362" r:id="rId6"/>
    <p:sldId id="363" r:id="rId7"/>
    <p:sldId id="353" r:id="rId8"/>
    <p:sldId id="352" r:id="rId9"/>
    <p:sldId id="354" r:id="rId10"/>
    <p:sldId id="355" r:id="rId11"/>
    <p:sldId id="356" r:id="rId12"/>
    <p:sldId id="357" r:id="rId13"/>
    <p:sldId id="358" r:id="rId14"/>
    <p:sldId id="361" r:id="rId15"/>
    <p:sldId id="359" r:id="rId16"/>
    <p:sldId id="360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1EC"/>
    <a:srgbClr val="FFF891"/>
    <a:srgbClr val="004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 autoAdjust="0"/>
    <p:restoredTop sz="94659" autoAdjust="0"/>
  </p:normalViewPr>
  <p:slideViewPr>
    <p:cSldViewPr>
      <p:cViewPr varScale="1">
        <p:scale>
          <a:sx n="83" d="100"/>
          <a:sy n="83" d="100"/>
        </p:scale>
        <p:origin x="12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3FC7-638D-4545-828C-02A666FD448C}" type="datetimeFigureOut">
              <a:rPr lang="nl-NL" smtClean="0"/>
              <a:pPr/>
              <a:t>10-12-2019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B8494-970C-4800-9ABA-B1A40C644DB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81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1B1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400" b="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Titel presentatie</a:t>
            </a:r>
          </a:p>
        </p:txBody>
      </p:sp>
    </p:spTree>
    <p:extLst>
      <p:ext uri="{BB962C8B-B14F-4D97-AF65-F5344CB8AC3E}">
        <p14:creationId xmlns:p14="http://schemas.microsoft.com/office/powerpoint/2010/main" val="21512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4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20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1B1EC"/>
              </a:buClr>
              <a:buSzPct val="85000"/>
              <a:buFont typeface="Arial" panose="020B0604020202020204" pitchFamily="34" charset="0"/>
              <a:buChar char="•"/>
              <a:defRPr sz="1800">
                <a:solidFill>
                  <a:srgbClr val="004C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7" name="Afbeelding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/>
          <p:nvPr userDrawn="1"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6563072" cy="562074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019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74720"/>
            <a:ext cx="167640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654810" cy="456565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092280" y="836712"/>
            <a:ext cx="2051720" cy="144016"/>
          </a:xfrm>
          <a:prstGeom prst="rect">
            <a:avLst/>
          </a:prstGeom>
          <a:solidFill>
            <a:srgbClr val="01B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836712"/>
            <a:ext cx="7020272" cy="144016"/>
          </a:xfrm>
          <a:prstGeom prst="rect">
            <a:avLst/>
          </a:prstGeom>
          <a:solidFill>
            <a:srgbClr val="004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2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4C8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4C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PROMs</a:t>
            </a:r>
          </a:p>
          <a:p>
            <a:endParaRPr lang="nl-NL" dirty="0"/>
          </a:p>
          <a:p>
            <a:r>
              <a:rPr lang="nl-NL" dirty="0" err="1"/>
              <a:t>nieratlas.nl</a:t>
            </a:r>
            <a:endParaRPr lang="nl-NL" dirty="0"/>
          </a:p>
          <a:p>
            <a:endParaRPr lang="nl-NL" dirty="0"/>
          </a:p>
          <a:p>
            <a:r>
              <a:rPr lang="nl-NL" dirty="0"/>
              <a:t>Renine jaarrapportage 2018</a:t>
            </a:r>
          </a:p>
          <a:p>
            <a:endParaRPr lang="nl-NL" dirty="0"/>
          </a:p>
          <a:p>
            <a:r>
              <a:rPr lang="nl-NL" dirty="0"/>
              <a:t>Vernieuwing kwaliteitssysteem en kosten visitatie</a:t>
            </a:r>
          </a:p>
          <a:p>
            <a:endParaRPr lang="nl-NL" dirty="0"/>
          </a:p>
          <a:p>
            <a:r>
              <a:rPr lang="nl-NL" dirty="0"/>
              <a:t>Samenwerking kwaliteitsregistraties</a:t>
            </a: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01B1EC"/>
                </a:solidFill>
              </a:rPr>
              <a:t>Klinische vergadering 12-12-2019</a:t>
            </a:r>
            <a:br>
              <a:rPr lang="nl-NL" sz="2800" b="1" dirty="0">
                <a:solidFill>
                  <a:srgbClr val="01B1EC"/>
                </a:solidFill>
              </a:rPr>
            </a:br>
            <a:endParaRPr lang="nl-NL" sz="2800" b="1" dirty="0">
              <a:solidFill>
                <a:srgbClr val="01B1E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E92D3188-DE49-9E45-9E90-A5B59580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1B1EC"/>
                </a:solidFill>
              </a:rPr>
              <a:t>nieratlas.nl</a:t>
            </a:r>
            <a:r>
              <a:rPr lang="nl-NL" b="1" dirty="0">
                <a:solidFill>
                  <a:srgbClr val="01B1EC"/>
                </a:solidFill>
              </a:rPr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47EE09-39A3-4A4A-B323-4E2492278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4" y="980728"/>
            <a:ext cx="7965036" cy="482453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62FC034-EB36-BF45-9407-303BD8BEE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" y="980728"/>
            <a:ext cx="8110080" cy="538416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07F7A52-6196-3E4E-9B0E-B0FC92353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" y="980728"/>
            <a:ext cx="8182602" cy="50654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51417BC-ED2D-284B-BB11-34A13B70D5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" y="980728"/>
            <a:ext cx="8364958" cy="521602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C42728E-9279-7144-AD02-45356507A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219"/>
            <a:ext cx="8399082" cy="537308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24BD9-3A04-C349-B541-5CE9A9FC57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4" y="980728"/>
            <a:ext cx="8399082" cy="53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10B9B173-4441-1348-B388-3D920A7E7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Thema: jong &amp; oud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7801506-A6B1-AC49-9DEA-056B9326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1B1EC"/>
                </a:solidFill>
              </a:rPr>
              <a:t>Renine jaarrapportage 2018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B9694E9-191C-3947-A30C-EF2ABBD4CE8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81046"/>
            <a:ext cx="4320480" cy="33123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657B720-1A55-CF48-B0D0-56EEA42CF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" y="2971100"/>
            <a:ext cx="4431727" cy="289563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31D334F-4137-BD49-9555-C45288AD7BCA}"/>
              </a:ext>
            </a:extLst>
          </p:cNvPr>
          <p:cNvSpPr txBox="1"/>
          <p:nvPr/>
        </p:nvSpPr>
        <p:spPr>
          <a:xfrm>
            <a:off x="696398" y="2358063"/>
            <a:ext cx="3672408" cy="369332"/>
          </a:xfrm>
          <a:prstGeom prst="rect">
            <a:avLst/>
          </a:prstGeom>
          <a:solidFill>
            <a:srgbClr val="01B1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Incidentie RRT kinderen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C0C6EF4-9C14-704E-B0D2-4E580CEE7E87}"/>
              </a:ext>
            </a:extLst>
          </p:cNvPr>
          <p:cNvSpPr txBox="1"/>
          <p:nvPr/>
        </p:nvSpPr>
        <p:spPr>
          <a:xfrm>
            <a:off x="4608004" y="2358063"/>
            <a:ext cx="3672408" cy="369332"/>
          </a:xfrm>
          <a:prstGeom prst="rect">
            <a:avLst/>
          </a:prstGeom>
          <a:solidFill>
            <a:srgbClr val="01B1EC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Prevalentie NTX &gt; 75 jaar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6784A50-EEB2-3345-A949-CB1B250B8F93}"/>
              </a:ext>
            </a:extLst>
          </p:cNvPr>
          <p:cNvSpPr txBox="1"/>
          <p:nvPr/>
        </p:nvSpPr>
        <p:spPr>
          <a:xfrm>
            <a:off x="7935888" y="5157192"/>
            <a:ext cx="8280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70-75 jaar</a:t>
            </a:r>
          </a:p>
        </p:txBody>
      </p:sp>
    </p:spTree>
    <p:extLst>
      <p:ext uri="{BB962C8B-B14F-4D97-AF65-F5344CB8AC3E}">
        <p14:creationId xmlns:p14="http://schemas.microsoft.com/office/powerpoint/2010/main" val="268647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C74BB47-1B1B-B04B-BF64-7164AA061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21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41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1E00BCD-3328-F74B-A5FD-89A0607EB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Dialyse: vernieuwde visitatiesysteem start per 1-1-2020</a:t>
            </a:r>
          </a:p>
          <a:p>
            <a:endParaRPr lang="nl-NL" dirty="0"/>
          </a:p>
          <a:p>
            <a:r>
              <a:rPr lang="nl-NL" dirty="0"/>
              <a:t>Oriëntatie uitbreiding kwaliteitssysteem voor:</a:t>
            </a:r>
          </a:p>
          <a:p>
            <a:pPr lvl="1"/>
            <a:r>
              <a:rPr lang="nl-NL" dirty="0"/>
              <a:t>Niertransplantatie: LONT </a:t>
            </a:r>
            <a:r>
              <a:rPr lang="nl-NL" dirty="0" err="1"/>
              <a:t>ism</a:t>
            </a:r>
            <a:r>
              <a:rPr lang="nl-NL" dirty="0"/>
              <a:t> NFN en Nefrovisie</a:t>
            </a:r>
          </a:p>
          <a:p>
            <a:pPr lvl="1"/>
            <a:r>
              <a:rPr lang="nl-NL" dirty="0"/>
              <a:t>CNS 2</a:t>
            </a:r>
            <a:r>
              <a:rPr lang="nl-NL" baseline="30000" dirty="0"/>
              <a:t>e</a:t>
            </a:r>
            <a:r>
              <a:rPr lang="nl-NL" dirty="0"/>
              <a:t> lijn</a:t>
            </a:r>
          </a:p>
          <a:p>
            <a:pPr lvl="1"/>
            <a:endParaRPr lang="nl-NL" dirty="0"/>
          </a:p>
          <a:p>
            <a:r>
              <a:rPr lang="nl-NL" dirty="0"/>
              <a:t>CNS 2</a:t>
            </a:r>
            <a:r>
              <a:rPr lang="nl-NL" baseline="30000" dirty="0"/>
              <a:t>e</a:t>
            </a:r>
            <a:r>
              <a:rPr lang="nl-NL" dirty="0"/>
              <a:t> lijn:</a:t>
            </a:r>
          </a:p>
          <a:p>
            <a:pPr lvl="1"/>
            <a:r>
              <a:rPr lang="nl-NL" dirty="0"/>
              <a:t>Opdracht NFN bestuur</a:t>
            </a:r>
          </a:p>
          <a:p>
            <a:pPr lvl="1"/>
            <a:r>
              <a:rPr lang="nl-NL" dirty="0"/>
              <a:t>Projectgroep o.l.v. Ronald van Etten</a:t>
            </a:r>
          </a:p>
          <a:p>
            <a:pPr lvl="1"/>
            <a:r>
              <a:rPr lang="nl-NL" dirty="0"/>
              <a:t>Implementatie richtlijn CNS en bepaling indicatoren</a:t>
            </a:r>
          </a:p>
          <a:p>
            <a:pPr lvl="1"/>
            <a:r>
              <a:rPr lang="nl-NL" dirty="0"/>
              <a:t>Uitbreiding Renine naar CNS4-5 start in 2020 met koppeling aan HIX en EPIC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90C49BE-E1DB-1747-9292-513B80CA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1B1EC"/>
                </a:solidFill>
              </a:rPr>
              <a:t>Kwaliteitssysteem nefrologie</a:t>
            </a:r>
          </a:p>
        </p:txBody>
      </p:sp>
    </p:spTree>
    <p:extLst>
      <p:ext uri="{BB962C8B-B14F-4D97-AF65-F5344CB8AC3E}">
        <p14:creationId xmlns:p14="http://schemas.microsoft.com/office/powerpoint/2010/main" val="147990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dirty="0"/>
              <a:t>Vanaf 2020 bij </a:t>
            </a:r>
            <a:r>
              <a:rPr lang="nl-NL" dirty="0" err="1"/>
              <a:t>ziekenhuisbrede</a:t>
            </a:r>
            <a:r>
              <a:rPr lang="nl-NL" dirty="0"/>
              <a:t> certificatie via NIAZ/JACIE zonder HKZ: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Dataverificatie en centrumbijdrage:</a:t>
            </a:r>
          </a:p>
          <a:p>
            <a:pPr lvl="1"/>
            <a:r>
              <a:rPr lang="nl-NL" dirty="0"/>
              <a:t>Kosten voor dataverificatie worden separaat gedeclareerd</a:t>
            </a:r>
          </a:p>
          <a:p>
            <a:pPr lvl="1"/>
            <a:r>
              <a:rPr lang="nl-NL" dirty="0"/>
              <a:t>Verlaging kosten voor Nefrovisie centrumbijdrage van € 147,50 naar € 140,- per patiënt per jaar</a:t>
            </a:r>
          </a:p>
          <a:p>
            <a:pPr lvl="1"/>
            <a:endParaRPr lang="nl-NL" dirty="0"/>
          </a:p>
          <a:p>
            <a:r>
              <a:rPr lang="nl-NL" dirty="0" err="1"/>
              <a:t>Stand-alone</a:t>
            </a:r>
            <a:r>
              <a:rPr lang="nl-NL" dirty="0"/>
              <a:t> visitator kosten met Nefrovisie als administratiekantoor:</a:t>
            </a:r>
          </a:p>
          <a:p>
            <a:endParaRPr lang="nl-NL" dirty="0"/>
          </a:p>
          <a:p>
            <a:pPr lvl="1"/>
            <a:r>
              <a:rPr lang="nl-NL" dirty="0"/>
              <a:t>Per dagdeel per visitator € 600,-</a:t>
            </a:r>
          </a:p>
          <a:p>
            <a:pPr marL="457200" lvl="1" indent="0">
              <a:buNone/>
            </a:pPr>
            <a:r>
              <a:rPr lang="nl-NL" dirty="0"/>
              <a:t>    (inclusief reis-en verblijfskosten en BTW)</a:t>
            </a:r>
          </a:p>
          <a:p>
            <a:pPr marL="457200" lvl="1" indent="0">
              <a:buNone/>
            </a:pPr>
            <a:endParaRPr lang="nl-NL" dirty="0"/>
          </a:p>
          <a:p>
            <a:pPr lvl="1"/>
            <a:r>
              <a:rPr lang="nl-NL" dirty="0"/>
              <a:t>Dat betekent voor een dialyseafdeling met: </a:t>
            </a:r>
          </a:p>
          <a:p>
            <a:pPr lvl="2"/>
            <a:r>
              <a:rPr lang="nl-NL" dirty="0"/>
              <a:t>1 locatie   1x in de 4 jaar  € 2.400 inclusief BTW</a:t>
            </a:r>
          </a:p>
          <a:p>
            <a:pPr lvl="2"/>
            <a:r>
              <a:rPr lang="nl-NL" dirty="0"/>
              <a:t>2 locaties 1 x in de 4 jaar € 3.600 inclusief BTW</a:t>
            </a:r>
          </a:p>
          <a:p>
            <a:pPr lvl="2"/>
            <a:r>
              <a:rPr lang="nl-NL" dirty="0"/>
              <a:t>3 locaties 1 x in de 4 jaar € 4.800 inclusief BTW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6563072" cy="562074"/>
          </a:xfrm>
        </p:spPr>
        <p:txBody>
          <a:bodyPr/>
          <a:lstStyle/>
          <a:p>
            <a:r>
              <a:rPr lang="nl-NL" sz="2800" b="1" dirty="0">
                <a:solidFill>
                  <a:srgbClr val="01B1EC"/>
                </a:solidFill>
              </a:rPr>
              <a:t>Kosten visitatie dialyse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04964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39E578C-3018-AC4E-A3D7-4D49B346B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Reactie op voorgenomen wetwijziging voor KR LADIS</a:t>
            </a:r>
          </a:p>
          <a:p>
            <a:endParaRPr lang="nl-NL" dirty="0"/>
          </a:p>
          <a:p>
            <a:r>
              <a:rPr lang="nl-NL" dirty="0"/>
              <a:t>Pilot FMS verduurzaming</a:t>
            </a:r>
          </a:p>
          <a:p>
            <a:endParaRPr lang="nl-NL" dirty="0"/>
          </a:p>
          <a:p>
            <a:r>
              <a:rPr lang="nl-NL" dirty="0"/>
              <a:t>Vooronderzoek </a:t>
            </a:r>
            <a:r>
              <a:rPr lang="nl-NL" dirty="0" err="1"/>
              <a:t>KR’s</a:t>
            </a:r>
            <a:r>
              <a:rPr lang="nl-NL" dirty="0"/>
              <a:t> op gebied van kosten, </a:t>
            </a:r>
            <a:r>
              <a:rPr lang="nl-NL" dirty="0" err="1"/>
              <a:t>governance</a:t>
            </a:r>
            <a:r>
              <a:rPr lang="nl-NL" dirty="0"/>
              <a:t> en juridische structuur</a:t>
            </a:r>
          </a:p>
          <a:p>
            <a:endParaRPr lang="nl-NL" dirty="0"/>
          </a:p>
          <a:p>
            <a:r>
              <a:rPr lang="nl-NL" dirty="0"/>
              <a:t>Betrokken bij inrichting ICT zorginfrastructuur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6510E-C05E-5341-9DAE-5CBF0B47E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4626620" cy="82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4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C82E592-6134-9945-8E13-874028F3F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8 januari nieuwjaarsbijeenkomst</a:t>
            </a:r>
          </a:p>
          <a:p>
            <a:pPr marL="457200" lvl="1" indent="0">
              <a:buNone/>
            </a:pPr>
            <a:r>
              <a:rPr lang="nl-NL" b="1" dirty="0"/>
              <a:t>Hart en Nieren 2020</a:t>
            </a:r>
            <a:r>
              <a:rPr lang="nl-NL" dirty="0"/>
              <a:t>: nut en noodzaak van kwaliteitsregistraties</a:t>
            </a:r>
          </a:p>
          <a:p>
            <a:endParaRPr lang="nl-NL" dirty="0"/>
          </a:p>
          <a:p>
            <a:r>
              <a:rPr lang="nl-NL" dirty="0"/>
              <a:t>24 maart NND</a:t>
            </a:r>
          </a:p>
          <a:p>
            <a:pPr marL="457200" lvl="1" indent="0">
              <a:buNone/>
            </a:pPr>
            <a:r>
              <a:rPr lang="nl-NL" dirty="0"/>
              <a:t>De waarde van kwaliteitsregistratie voor nefrologie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11 juni IMPACT meeting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83F06069-9F35-5147-A4B4-E8A285A5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1B1EC"/>
                </a:solidFill>
              </a:rPr>
              <a:t>Welkom in 2020</a:t>
            </a:r>
          </a:p>
        </p:txBody>
      </p:sp>
    </p:spTree>
    <p:extLst>
      <p:ext uri="{BB962C8B-B14F-4D97-AF65-F5344CB8AC3E}">
        <p14:creationId xmlns:p14="http://schemas.microsoft.com/office/powerpoint/2010/main" val="345673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22EC5F1-5C73-C84D-99FD-747A6A78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1B1EC"/>
                </a:solidFill>
              </a:rPr>
              <a:t>PROMs dialyse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211B4F7-96F8-FC4E-96DA-F8CE21297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257300"/>
            <a:ext cx="7950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9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988E6B2-F94A-7648-A954-894632EBF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1B1EC"/>
                </a:solidFill>
              </a:rPr>
              <a:t>PROMs dialyse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216A3C-B151-7043-A5E1-64411128E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221"/>
            <a:ext cx="9144000" cy="472355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610DD5D-9CD2-0E44-99B1-7B202AB8DFC3}"/>
              </a:ext>
            </a:extLst>
          </p:cNvPr>
          <p:cNvSpPr txBox="1"/>
          <p:nvPr/>
        </p:nvSpPr>
        <p:spPr>
          <a:xfrm>
            <a:off x="457200" y="6021288"/>
            <a:ext cx="3754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Excl</a:t>
            </a:r>
            <a:r>
              <a:rPr lang="nl-NL" sz="1400" dirty="0"/>
              <a:t> deelnemers </a:t>
            </a:r>
            <a:r>
              <a:rPr lang="nl-NL" sz="1400" dirty="0" err="1"/>
              <a:t>Domestico</a:t>
            </a:r>
            <a:r>
              <a:rPr lang="nl-NL" sz="1400" dirty="0"/>
              <a:t> studie</a:t>
            </a:r>
          </a:p>
        </p:txBody>
      </p:sp>
    </p:spTree>
    <p:extLst>
      <p:ext uri="{BB962C8B-B14F-4D97-AF65-F5344CB8AC3E}">
        <p14:creationId xmlns:p14="http://schemas.microsoft.com/office/powerpoint/2010/main" val="332955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51784C-079C-2F4A-8F5F-4734D8B0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1B1EC"/>
                </a:solidFill>
              </a:rPr>
              <a:t>Kwaliteit van leven: SF-12 score 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0DC2A6DD-2D5E-1F43-ACC3-92F147D93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2665"/>
            <a:ext cx="8229600" cy="4143507"/>
          </a:xfr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123E83F-E7CA-8647-A47E-7879650A1674}"/>
              </a:ext>
            </a:extLst>
          </p:cNvPr>
          <p:cNvSpPr txBox="1"/>
          <p:nvPr/>
        </p:nvSpPr>
        <p:spPr>
          <a:xfrm>
            <a:off x="6588224" y="285293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N = 512 </a:t>
            </a:r>
          </a:p>
        </p:txBody>
      </p:sp>
    </p:spTree>
    <p:extLst>
      <p:ext uri="{BB962C8B-B14F-4D97-AF65-F5344CB8AC3E}">
        <p14:creationId xmlns:p14="http://schemas.microsoft.com/office/powerpoint/2010/main" val="382128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D749AC82-C588-6E47-9E07-1896D7D4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1B1EC"/>
                </a:solidFill>
              </a:rPr>
              <a:t>PROMs dialyse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5CB1113A-B838-AB44-AB5E-5AA565B7A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" y="1341438"/>
            <a:ext cx="7770379" cy="4525962"/>
          </a:xfr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1E849B20-F2E7-EF47-B2E7-A00EC0B5F7BC}"/>
              </a:ext>
            </a:extLst>
          </p:cNvPr>
          <p:cNvSpPr/>
          <p:nvPr/>
        </p:nvSpPr>
        <p:spPr>
          <a:xfrm>
            <a:off x="457200" y="1196752"/>
            <a:ext cx="6707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5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BFFFB69-E609-4740-A465-7DBFF265F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1640"/>
            <a:ext cx="8229600" cy="400555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25D137F-9A0E-F340-AA09-BACF859A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1B1EC"/>
                </a:solidFill>
              </a:rPr>
              <a:t>Symptoom score DSI</a:t>
            </a:r>
          </a:p>
        </p:txBody>
      </p:sp>
    </p:spTree>
    <p:extLst>
      <p:ext uri="{BB962C8B-B14F-4D97-AF65-F5344CB8AC3E}">
        <p14:creationId xmlns:p14="http://schemas.microsoft.com/office/powerpoint/2010/main" val="223584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CCFA77A-E42E-E643-9F7D-E522F17EF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Evaluatie na 1 jaar</a:t>
            </a:r>
          </a:p>
          <a:p>
            <a:endParaRPr lang="nl-NL" dirty="0"/>
          </a:p>
          <a:p>
            <a:r>
              <a:rPr lang="nl-NL" dirty="0"/>
              <a:t>Analyse data 2019</a:t>
            </a:r>
          </a:p>
          <a:p>
            <a:endParaRPr lang="nl-NL" dirty="0"/>
          </a:p>
          <a:p>
            <a:r>
              <a:rPr lang="nl-NL" dirty="0"/>
              <a:t>Niertransplantatie</a:t>
            </a:r>
          </a:p>
          <a:p>
            <a:pPr lvl="1"/>
            <a:r>
              <a:rPr lang="nl-NL" dirty="0"/>
              <a:t>POSITIVE studie LUMC (dr. A.P. de Vries)</a:t>
            </a:r>
          </a:p>
          <a:p>
            <a:pPr lvl="1"/>
            <a:r>
              <a:rPr lang="nl-NL" dirty="0"/>
              <a:t>Transplant Lines UMCG (prof. dr. S.P. Berger)</a:t>
            </a:r>
          </a:p>
          <a:p>
            <a:pPr lvl="1"/>
            <a:r>
              <a:rPr lang="nl-NL" dirty="0" err="1"/>
              <a:t>Optimize</a:t>
            </a:r>
            <a:r>
              <a:rPr lang="nl-NL" dirty="0"/>
              <a:t> studie</a:t>
            </a:r>
          </a:p>
          <a:p>
            <a:endParaRPr lang="nl-NL" dirty="0"/>
          </a:p>
          <a:p>
            <a:r>
              <a:rPr lang="nl-NL" dirty="0"/>
              <a:t>CNS</a:t>
            </a:r>
          </a:p>
          <a:p>
            <a:pPr lvl="1"/>
            <a:r>
              <a:rPr lang="nl-NL" dirty="0" err="1"/>
              <a:t>Santeon</a:t>
            </a:r>
            <a:r>
              <a:rPr lang="nl-NL" dirty="0"/>
              <a:t> (dr. R. v.d. Dorpel, dr. C. </a:t>
            </a:r>
            <a:r>
              <a:rPr lang="nl-NL" dirty="0" err="1"/>
              <a:t>Siegert</a:t>
            </a:r>
            <a:r>
              <a:rPr lang="nl-NL" dirty="0"/>
              <a:t> en prof. dr. W.J. Bos)</a:t>
            </a:r>
          </a:p>
          <a:p>
            <a:pPr lvl="1"/>
            <a:r>
              <a:rPr lang="nl-NL" dirty="0"/>
              <a:t>A-UMC locatie VU PROMIS </a:t>
            </a:r>
            <a:r>
              <a:rPr lang="nl-NL" dirty="0" err="1"/>
              <a:t>vs</a:t>
            </a:r>
            <a:r>
              <a:rPr lang="nl-NL" dirty="0"/>
              <a:t> SF36 (dr. C. </a:t>
            </a:r>
            <a:r>
              <a:rPr lang="nl-NL" dirty="0" err="1"/>
              <a:t>Terwee</a:t>
            </a:r>
            <a:r>
              <a:rPr lang="nl-NL" dirty="0"/>
              <a:t> en prof. dr. F.J. van Ittersum)</a:t>
            </a:r>
          </a:p>
          <a:p>
            <a:pPr lvl="1"/>
            <a:r>
              <a:rPr lang="nl-NL" dirty="0"/>
              <a:t>Aanvragen FMS/SKMS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9F65FD1-C94D-774F-9338-A70C3883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1B1EC"/>
                </a:solidFill>
              </a:rPr>
              <a:t>PROMs 2020</a:t>
            </a:r>
          </a:p>
        </p:txBody>
      </p:sp>
    </p:spTree>
    <p:extLst>
      <p:ext uri="{BB962C8B-B14F-4D97-AF65-F5344CB8AC3E}">
        <p14:creationId xmlns:p14="http://schemas.microsoft.com/office/powerpoint/2010/main" val="312497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3D3CFAA-0C2E-CE48-95E5-067CBB63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1B1EC"/>
                </a:solidFill>
              </a:rPr>
              <a:t>nieratlas.nl</a:t>
            </a:r>
            <a:r>
              <a:rPr lang="nl-NL" b="1" dirty="0">
                <a:solidFill>
                  <a:srgbClr val="01B1EC"/>
                </a:solidFill>
              </a:rPr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70D67F4-CEFB-114A-9002-F425A41B4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9014"/>
            <a:ext cx="5044570" cy="4525962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EBE6209-E45F-CD42-8864-3C6EA6A3B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58" y="1916832"/>
            <a:ext cx="4023209" cy="3286080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E83C5AF-FE50-9E4C-AD19-49DB73D9E9E9}"/>
              </a:ext>
            </a:extLst>
          </p:cNvPr>
          <p:cNvSpPr txBox="1"/>
          <p:nvPr/>
        </p:nvSpPr>
        <p:spPr>
          <a:xfrm>
            <a:off x="5011048" y="1444384"/>
            <a:ext cx="418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Website release 12-12-2019</a:t>
            </a:r>
          </a:p>
        </p:txBody>
      </p:sp>
    </p:spTree>
    <p:extLst>
      <p:ext uri="{BB962C8B-B14F-4D97-AF65-F5344CB8AC3E}">
        <p14:creationId xmlns:p14="http://schemas.microsoft.com/office/powerpoint/2010/main" val="4043973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E3D87942-BB69-7446-A4DB-F7C20D5F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>
                <a:solidFill>
                  <a:srgbClr val="01B1EC"/>
                </a:solidFill>
              </a:rPr>
              <a:t>nieratlas.nl</a:t>
            </a:r>
            <a:r>
              <a:rPr lang="nl-NL" b="1" dirty="0">
                <a:solidFill>
                  <a:srgbClr val="01B1EC"/>
                </a:solidFill>
              </a:rPr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A960D33-0973-2C4B-A9A2-25F0BA458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49" y="1063747"/>
            <a:ext cx="5292023" cy="579425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7D2C11C-55F6-704A-93B0-61EF2A6B9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60578"/>
            <a:ext cx="6984776" cy="579425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5517A2B-BD34-764F-B81B-108E42233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" y="1057409"/>
            <a:ext cx="7104139" cy="579425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EF3648A8-AD8A-B443-B29C-1B21CCDE4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19" y="4797152"/>
            <a:ext cx="1498600" cy="13589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8BEBF1E-67BC-FE4E-BF56-87072F472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" y="1047762"/>
            <a:ext cx="7104138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frovisie-nov2014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Nefrovisie-nov2014.potx</Template>
  <TotalTime>17953</TotalTime>
  <Words>327</Words>
  <Application>Microsoft Office PowerPoint</Application>
  <PresentationFormat>Diavoorstelling (4:3)</PresentationFormat>
  <Paragraphs>84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Nefrovisie-nov2014</vt:lpstr>
      <vt:lpstr>Klinische vergadering 12-12-2019 </vt:lpstr>
      <vt:lpstr>PROMs dialyse</vt:lpstr>
      <vt:lpstr>PROMs dialyse</vt:lpstr>
      <vt:lpstr>Kwaliteit van leven: SF-12 score </vt:lpstr>
      <vt:lpstr>PROMs dialyse</vt:lpstr>
      <vt:lpstr>Symptoom score DSI</vt:lpstr>
      <vt:lpstr>PROMs 2020</vt:lpstr>
      <vt:lpstr>nieratlas.nl </vt:lpstr>
      <vt:lpstr>nieratlas.nl </vt:lpstr>
      <vt:lpstr>nieratlas.nl </vt:lpstr>
      <vt:lpstr>Renine jaarrapportage 2018</vt:lpstr>
      <vt:lpstr>PowerPoint-presentatie</vt:lpstr>
      <vt:lpstr>Kwaliteitssysteem nefrologie</vt:lpstr>
      <vt:lpstr>Kosten visitatie dialyse</vt:lpstr>
      <vt:lpstr>PowerPoint-presentatie</vt:lpstr>
      <vt:lpstr>Welkom in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Marc Hemmelder</dc:creator>
  <cp:lastModifiedBy>Hennie van IJzerloo</cp:lastModifiedBy>
  <cp:revision>103</cp:revision>
  <dcterms:created xsi:type="dcterms:W3CDTF">2018-12-05T16:02:38Z</dcterms:created>
  <dcterms:modified xsi:type="dcterms:W3CDTF">2019-12-10T19:00:30Z</dcterms:modified>
</cp:coreProperties>
</file>