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63" r:id="rId3"/>
    <p:sldId id="347" r:id="rId4"/>
    <p:sldId id="356" r:id="rId5"/>
    <p:sldId id="349" r:id="rId6"/>
    <p:sldId id="361" r:id="rId7"/>
    <p:sldId id="362" r:id="rId8"/>
    <p:sldId id="366" r:id="rId9"/>
    <p:sldId id="367" r:id="rId10"/>
    <p:sldId id="352" r:id="rId11"/>
    <p:sldId id="357" r:id="rId12"/>
    <p:sldId id="364" r:id="rId13"/>
    <p:sldId id="365" r:id="rId14"/>
    <p:sldId id="368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nnie van IJzerloo" initials="HvI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82"/>
    <a:srgbClr val="01B1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39" autoAdjust="0"/>
  </p:normalViewPr>
  <p:slideViewPr>
    <p:cSldViewPr>
      <p:cViewPr varScale="1">
        <p:scale>
          <a:sx n="88" d="100"/>
          <a:sy n="88" d="100"/>
        </p:scale>
        <p:origin x="110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werkblad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Kwaliteitsmedewerkers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13</c:v>
                </c:pt>
                <c:pt idx="1">
                  <c:v>0</c:v>
                </c:pt>
                <c:pt idx="2">
                  <c:v>70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3-4BDE-9BE1-7F2DB5100F4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Hoofden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5</c:v>
                </c:pt>
                <c:pt idx="1">
                  <c:v>65</c:v>
                </c:pt>
                <c:pt idx="2">
                  <c:v>18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3-4BDE-9BE1-7F2DB5100F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Nefrologen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22</c:v>
                </c:pt>
                <c:pt idx="1">
                  <c:v>10</c:v>
                </c:pt>
                <c:pt idx="2">
                  <c:v>53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93-4BDE-9BE1-7F2DB5100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875968"/>
        <c:axId val="219881856"/>
      </c:barChart>
      <c:catAx>
        <c:axId val="2198759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19881856"/>
        <c:crosses val="autoZero"/>
        <c:auto val="1"/>
        <c:lblAlgn val="ctr"/>
        <c:lblOffset val="100"/>
        <c:noMultiLvlLbl val="0"/>
      </c:catAx>
      <c:valAx>
        <c:axId val="2198818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9875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Kwaliteitsmedewerkers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verbetermaatregel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95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BD-439F-93F3-A1B5A24E2A3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Hoofden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verbetermaatregel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20</c:v>
                </c:pt>
                <c:pt idx="1">
                  <c:v>14</c:v>
                </c:pt>
                <c:pt idx="2">
                  <c:v>60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BD-439F-93F3-A1B5A24E2A3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Nefrologen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Geen inzage</c:v>
                </c:pt>
                <c:pt idx="1">
                  <c:v>Aanbevelingen</c:v>
                </c:pt>
                <c:pt idx="2">
                  <c:v>Aanbveling en verbetermaatregel</c:v>
                </c:pt>
                <c:pt idx="3">
                  <c:v>Volledig rapport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46</c:v>
                </c:pt>
                <c:pt idx="1">
                  <c:v>9</c:v>
                </c:pt>
                <c:pt idx="2">
                  <c:v>37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BD-439F-93F3-A1B5A24E2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9930624"/>
        <c:axId val="219932160"/>
      </c:barChart>
      <c:catAx>
        <c:axId val="2199306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219932160"/>
        <c:crosses val="autoZero"/>
        <c:auto val="1"/>
        <c:lblAlgn val="ctr"/>
        <c:lblOffset val="100"/>
        <c:noMultiLvlLbl val="0"/>
      </c:catAx>
      <c:valAx>
        <c:axId val="2199321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99306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N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3FC7-638D-4545-828C-02A666FD448C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B8494-970C-4800-9ABA-B1A40C644D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81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1B1E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5400" b="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Titel presentatie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126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volg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1B1EC"/>
              </a:buClr>
              <a:buSzPct val="85000"/>
              <a:buFont typeface="Arial" panose="020B0604020202020204" pitchFamily="34" charset="0"/>
              <a:buChar char="•"/>
              <a:defRPr sz="1800">
                <a:solidFill>
                  <a:srgbClr val="004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 userDrawn="1"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6563072" cy="5620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B1EC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0198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74720"/>
            <a:ext cx="1676400" cy="294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Afbeelding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60648"/>
            <a:ext cx="1654810" cy="456565"/>
          </a:xfrm>
          <a:prstGeom prst="rect">
            <a:avLst/>
          </a:prstGeom>
        </p:spPr>
      </p:pic>
      <p:sp>
        <p:nvSpPr>
          <p:cNvPr id="9" name="Rechthoek 8"/>
          <p:cNvSpPr/>
          <p:nvPr/>
        </p:nvSpPr>
        <p:spPr>
          <a:xfrm>
            <a:off x="7092280" y="836712"/>
            <a:ext cx="2051720" cy="144016"/>
          </a:xfrm>
          <a:prstGeom prst="rect">
            <a:avLst/>
          </a:prstGeom>
          <a:solidFill>
            <a:srgbClr val="01B1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0" y="836712"/>
            <a:ext cx="7020272" cy="144016"/>
          </a:xfrm>
          <a:prstGeom prst="rect">
            <a:avLst/>
          </a:prstGeom>
          <a:solidFill>
            <a:srgbClr val="004C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2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004C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8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Update</a:t>
            </a:r>
          </a:p>
          <a:p>
            <a:r>
              <a:rPr lang="nl-NL" dirty="0" smtClean="0"/>
              <a:t>Ter goedkeuring  Reglement Visitatie Commissie</a:t>
            </a:r>
          </a:p>
          <a:p>
            <a:r>
              <a:rPr lang="nl-NL" dirty="0" smtClean="0"/>
              <a:t>Ter informatie Normendocument 5.1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01B1EC"/>
                </a:solidFill>
              </a:rPr>
              <a:t>Herziening</a:t>
            </a:r>
            <a:r>
              <a:rPr lang="en-US" sz="3600" dirty="0" smtClean="0">
                <a:solidFill>
                  <a:srgbClr val="01B1EC"/>
                </a:solidFill>
              </a:rPr>
              <a:t> </a:t>
            </a:r>
            <a:r>
              <a:rPr lang="en-US" sz="3600" dirty="0" err="1" smtClean="0">
                <a:solidFill>
                  <a:srgbClr val="01B1EC"/>
                </a:solidFill>
              </a:rPr>
              <a:t>visitatiesystematiek</a:t>
            </a:r>
            <a:r>
              <a:rPr lang="en-US" sz="3600" dirty="0" smtClean="0">
                <a:solidFill>
                  <a:srgbClr val="01B1EC"/>
                </a:solidFill>
              </a:rPr>
              <a:t/>
            </a:r>
            <a:br>
              <a:rPr lang="en-US" sz="3600" dirty="0" smtClean="0">
                <a:solidFill>
                  <a:srgbClr val="01B1EC"/>
                </a:solidFill>
              </a:rPr>
            </a:br>
            <a:r>
              <a:rPr lang="en-US" sz="3600" dirty="0" smtClean="0">
                <a:solidFill>
                  <a:srgbClr val="01B1EC"/>
                </a:solidFill>
              </a:rPr>
              <a:t/>
            </a:r>
            <a:br>
              <a:rPr lang="en-US" sz="3600" dirty="0" smtClean="0">
                <a:solidFill>
                  <a:srgbClr val="01B1EC"/>
                </a:solidFill>
              </a:rPr>
            </a:br>
            <a:r>
              <a:rPr lang="en-US" sz="3600" dirty="0">
                <a:solidFill>
                  <a:srgbClr val="01B1EC"/>
                </a:solidFill>
              </a:rPr>
              <a:t> </a:t>
            </a:r>
            <a:endParaRPr lang="nl-NL" sz="3600" dirty="0">
              <a:solidFill>
                <a:srgbClr val="01B1EC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725144"/>
            <a:ext cx="2376264" cy="168035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450" y="5066795"/>
            <a:ext cx="1566333" cy="83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Doel </a:t>
            </a:r>
            <a:r>
              <a:rPr lang="nl-NL" dirty="0"/>
              <a:t>van </a:t>
            </a:r>
            <a:r>
              <a:rPr lang="nl-NL" dirty="0" smtClean="0"/>
              <a:t>visitatie met deelname patiënt:</a:t>
            </a:r>
          </a:p>
          <a:p>
            <a:endParaRPr lang="nl-NL" dirty="0"/>
          </a:p>
          <a:p>
            <a:r>
              <a:rPr lang="nl-NL" dirty="0" smtClean="0"/>
              <a:t>Professionals </a:t>
            </a:r>
            <a:r>
              <a:rPr lang="nl-NL" dirty="0"/>
              <a:t>beter leren kijken door de ogen van de patiënt</a:t>
            </a:r>
          </a:p>
          <a:p>
            <a:r>
              <a:rPr lang="nl-NL" dirty="0" smtClean="0"/>
              <a:t>Patiëntervaringen </a:t>
            </a:r>
            <a:r>
              <a:rPr lang="nl-NL" dirty="0"/>
              <a:t>en uitkomsten benutten voor </a:t>
            </a:r>
            <a:r>
              <a:rPr lang="nl-NL" dirty="0" smtClean="0"/>
              <a:t>verbetering van </a:t>
            </a:r>
            <a:r>
              <a:rPr lang="nl-NL" dirty="0"/>
              <a:t>het primaire proces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pilot </a:t>
            </a:r>
            <a:r>
              <a:rPr lang="nl-NL" dirty="0" smtClean="0"/>
              <a:t>meevisiteren </a:t>
            </a:r>
            <a:r>
              <a:rPr lang="nl-NL" dirty="0"/>
              <a:t>patiënten</a:t>
            </a:r>
          </a:p>
        </p:txBody>
      </p:sp>
      <p:pic>
        <p:nvPicPr>
          <p:cNvPr id="4" name="Afbeelding 3" descr="Unknown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052736"/>
            <a:ext cx="1872208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9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Onderdelen visitatie met deelname patiënt </a:t>
            </a:r>
            <a:r>
              <a:rPr lang="nl-NL" dirty="0" smtClean="0"/>
              <a:t>vertegenwoordiging</a:t>
            </a:r>
          </a:p>
          <a:p>
            <a:r>
              <a:rPr lang="nl-NL" dirty="0" smtClean="0"/>
              <a:t>Beoordeling normen patiënt perspectief </a:t>
            </a:r>
            <a:r>
              <a:rPr lang="nl-NL" dirty="0" err="1" smtClean="0"/>
              <a:t>oa</a:t>
            </a:r>
            <a:r>
              <a:rPr lang="nl-NL" dirty="0" smtClean="0"/>
              <a:t> PREM</a:t>
            </a:r>
          </a:p>
          <a:p>
            <a:r>
              <a:rPr lang="nl-NL" dirty="0" smtClean="0"/>
              <a:t>Gesprek patiënt vertegenwoordiging</a:t>
            </a:r>
          </a:p>
          <a:p>
            <a:r>
              <a:rPr lang="nl-NL" dirty="0" smtClean="0"/>
              <a:t>Tracer patiënt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363" y="116632"/>
            <a:ext cx="6563072" cy="720080"/>
          </a:xfrm>
        </p:spPr>
        <p:txBody>
          <a:bodyPr/>
          <a:lstStyle/>
          <a:p>
            <a:r>
              <a:rPr lang="nl-NL" dirty="0"/>
              <a:t>pilot meevisiteren patiënten</a:t>
            </a:r>
          </a:p>
        </p:txBody>
      </p:sp>
      <p:pic>
        <p:nvPicPr>
          <p:cNvPr id="4" name="Afbeelding 3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581128"/>
            <a:ext cx="41910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1800" dirty="0" smtClean="0"/>
              <a:t>Resultaten uitvraag transparantie visitatie richting </a:t>
            </a:r>
            <a:r>
              <a:rPr lang="nl-NL" sz="1800" b="1" i="1" dirty="0" err="1" smtClean="0"/>
              <a:t>patient</a:t>
            </a:r>
            <a:r>
              <a:rPr lang="nl-NL" sz="1800" dirty="0" smtClean="0"/>
              <a:t> :</a:t>
            </a:r>
            <a:endParaRPr lang="nl-NL" sz="1800" dirty="0"/>
          </a:p>
        </p:txBody>
      </p:sp>
      <p:graphicFrame>
        <p:nvGraphicFramePr>
          <p:cNvPr id="12" name="Tijdelijke aanduiding voor inhou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908391"/>
              </p:ext>
            </p:extLst>
          </p:nvPr>
        </p:nvGraphicFramePr>
        <p:xfrm>
          <a:off x="457200" y="13414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87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1800" dirty="0" smtClean="0"/>
              <a:t>Resultaten uitvraag transparantie visitatie richting </a:t>
            </a:r>
            <a:r>
              <a:rPr lang="nl-NL" sz="1800" b="1" i="1" dirty="0" smtClean="0"/>
              <a:t>verzekeraar</a:t>
            </a:r>
            <a:endParaRPr lang="nl-NL" sz="1800" b="1" i="1" dirty="0"/>
          </a:p>
        </p:txBody>
      </p:sp>
      <p:graphicFrame>
        <p:nvGraphicFramePr>
          <p:cNvPr id="12" name="Tijdelijke aanduiding voor inhoud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573109"/>
              </p:ext>
            </p:extLst>
          </p:nvPr>
        </p:nvGraphicFramePr>
        <p:xfrm>
          <a:off x="457200" y="13414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26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 goedkeuring  Reglement Visitatie </a:t>
            </a:r>
            <a:r>
              <a:rPr lang="nl-NL" dirty="0" smtClean="0"/>
              <a:t>Commissie</a:t>
            </a:r>
          </a:p>
          <a:p>
            <a:endParaRPr lang="nl-NL" dirty="0"/>
          </a:p>
          <a:p>
            <a:r>
              <a:rPr lang="nl-NL" dirty="0"/>
              <a:t>Ter informatie Normendocument </a:t>
            </a:r>
            <a:r>
              <a:rPr lang="nl-NL" dirty="0" smtClean="0"/>
              <a:t>5.1(kleine aanpassingen </a:t>
            </a:r>
            <a:r>
              <a:rPr lang="nl-NL" dirty="0" err="1" smtClean="0"/>
              <a:t>tav</a:t>
            </a:r>
            <a:r>
              <a:rPr lang="nl-NL" dirty="0" smtClean="0"/>
              <a:t> geaccordeerde versie 5.0</a:t>
            </a:r>
            <a:r>
              <a:rPr lang="nl-NL" smtClean="0"/>
              <a:t>, zie versie beheer)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684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Reglement</a:t>
            </a:r>
          </a:p>
          <a:p>
            <a:r>
              <a:rPr lang="nl-NL" dirty="0" smtClean="0"/>
              <a:t>Dagprogramma</a:t>
            </a:r>
          </a:p>
          <a:p>
            <a:r>
              <a:rPr lang="nl-NL" dirty="0" smtClean="0"/>
              <a:t>Toekomst HKZ</a:t>
            </a:r>
          </a:p>
          <a:p>
            <a:r>
              <a:rPr lang="nl-NL" dirty="0" smtClean="0"/>
              <a:t>Stand van zaken vervangen ADAS door EXATA</a:t>
            </a:r>
          </a:p>
          <a:p>
            <a:r>
              <a:rPr lang="nl-NL" dirty="0" smtClean="0"/>
              <a:t>Pilot </a:t>
            </a:r>
            <a:r>
              <a:rPr lang="nl-NL" dirty="0" err="1" smtClean="0"/>
              <a:t>meevisiteren</a:t>
            </a:r>
            <a:r>
              <a:rPr lang="nl-NL" dirty="0" smtClean="0"/>
              <a:t> </a:t>
            </a:r>
            <a:r>
              <a:rPr lang="nl-NL" dirty="0" err="1" smtClean="0"/>
              <a:t>patient</a:t>
            </a:r>
            <a:endParaRPr lang="nl-NL" dirty="0" smtClean="0"/>
          </a:p>
          <a:p>
            <a:r>
              <a:rPr lang="nl-NL" dirty="0" smtClean="0"/>
              <a:t>Resultaten </a:t>
            </a:r>
            <a:r>
              <a:rPr lang="nl-NL" dirty="0" err="1" smtClean="0"/>
              <a:t>enquete</a:t>
            </a:r>
            <a:r>
              <a:rPr lang="nl-NL" dirty="0" smtClean="0"/>
              <a:t> </a:t>
            </a:r>
            <a:r>
              <a:rPr lang="nl-NL" dirty="0" err="1" smtClean="0"/>
              <a:t>tav</a:t>
            </a:r>
            <a:r>
              <a:rPr lang="nl-NL" dirty="0" smtClean="0"/>
              <a:t> </a:t>
            </a:r>
            <a:r>
              <a:rPr lang="nl-NL" dirty="0" err="1" smtClean="0"/>
              <a:t>trasnparantie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Update herziening visitatie systematiek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85583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nl-NL" dirty="0" smtClean="0"/>
              <a:t>Frequentie</a:t>
            </a:r>
          </a:p>
          <a:p>
            <a:pPr lvl="0"/>
            <a:r>
              <a:rPr lang="nl-NL" dirty="0" smtClean="0"/>
              <a:t>Visitatie centrum ziekenhuis  </a:t>
            </a:r>
            <a:r>
              <a:rPr lang="nl-NL" dirty="0"/>
              <a:t>iedere 4 jaar </a:t>
            </a:r>
            <a:endParaRPr lang="nl-NL" dirty="0" smtClean="0"/>
          </a:p>
          <a:p>
            <a:pPr lvl="0"/>
            <a:r>
              <a:rPr lang="nl-NL" dirty="0" smtClean="0"/>
              <a:t>Voor zelfstandige centra en centra die HKZ certificering willen continueren gecombineerde </a:t>
            </a:r>
            <a:r>
              <a:rPr lang="nl-NL" dirty="0"/>
              <a:t>certificatie/visitatie 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Duur </a:t>
            </a:r>
            <a:r>
              <a:rPr lang="nl-NL" dirty="0"/>
              <a:t>visitatie</a:t>
            </a:r>
            <a:r>
              <a:rPr lang="nl-NL" dirty="0" smtClean="0"/>
              <a:t>:</a:t>
            </a:r>
          </a:p>
          <a:p>
            <a:r>
              <a:rPr lang="nl-NL" dirty="0" smtClean="0"/>
              <a:t> </a:t>
            </a:r>
            <a:r>
              <a:rPr lang="nl-NL" dirty="0"/>
              <a:t>centrum met 1 locatie 1 dag, bij ieder extra locatie wordt de duur met halve dag uitgebreid </a:t>
            </a:r>
          </a:p>
          <a:p>
            <a:pPr lvl="0"/>
            <a:endParaRPr lang="nl-NL" dirty="0" smtClean="0"/>
          </a:p>
          <a:p>
            <a:pPr marL="0" lvl="0" indent="0">
              <a:buNone/>
            </a:pPr>
            <a:r>
              <a:rPr lang="nl-NL" dirty="0" smtClean="0"/>
              <a:t>Dataverificatie </a:t>
            </a:r>
            <a:r>
              <a:rPr lang="nl-NL" dirty="0"/>
              <a:t>Renine plannen 3 maanden voor voorgenomen visitatiedatum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Reglement visitatie: wijzigingen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47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nl-NL" dirty="0" smtClean="0"/>
              <a:t>Voorafgaand </a:t>
            </a:r>
            <a:r>
              <a:rPr lang="nl-NL" dirty="0"/>
              <a:t>in te leveren informatie</a:t>
            </a:r>
            <a:r>
              <a:rPr lang="nl-NL" dirty="0" smtClean="0"/>
              <a:t>:</a:t>
            </a:r>
          </a:p>
          <a:p>
            <a:pPr marL="0" lvl="0" indent="0">
              <a:buNone/>
            </a:pPr>
            <a:endParaRPr lang="nl-NL" dirty="0"/>
          </a:p>
          <a:p>
            <a:pPr lvl="0"/>
            <a:r>
              <a:rPr lang="nl-NL" dirty="0"/>
              <a:t>Vragenlijst professionals</a:t>
            </a:r>
          </a:p>
          <a:p>
            <a:pPr lvl="0"/>
            <a:r>
              <a:rPr lang="nl-NL" dirty="0"/>
              <a:t>Zelfevaluatie op </a:t>
            </a:r>
            <a:r>
              <a:rPr lang="nl-NL" dirty="0" smtClean="0"/>
              <a:t>normen (EXATA)</a:t>
            </a:r>
            <a:endParaRPr lang="nl-NL" dirty="0"/>
          </a:p>
          <a:p>
            <a:pPr lvl="0"/>
            <a:r>
              <a:rPr lang="nl-NL" dirty="0"/>
              <a:t>PROM en PREM rapporten</a:t>
            </a:r>
          </a:p>
          <a:p>
            <a:pPr lvl="0"/>
            <a:r>
              <a:rPr lang="nl-NL" dirty="0"/>
              <a:t>Reninebenchmark rapport</a:t>
            </a:r>
          </a:p>
          <a:p>
            <a:pPr lvl="0"/>
            <a:r>
              <a:rPr lang="nl-NL" dirty="0"/>
              <a:t>Klinische parameters</a:t>
            </a:r>
          </a:p>
          <a:p>
            <a:pPr lvl="0"/>
            <a:r>
              <a:rPr lang="nl-NL" dirty="0"/>
              <a:t>Rapport ziekenhuis accreditatie/instellingaccreditatie op onderdelen die het dialysecentrum betreffen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Reglement visitatie: wijzigingen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276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 smtClean="0"/>
              <a:t>Tussentijdse rapportage bij: </a:t>
            </a:r>
          </a:p>
          <a:p>
            <a:pPr lvl="0"/>
            <a:r>
              <a:rPr lang="nl-NL" dirty="0" smtClean="0"/>
              <a:t>voorwaarde met herhaal bezoek</a:t>
            </a:r>
            <a:endParaRPr lang="nl-NL" dirty="0"/>
          </a:p>
          <a:p>
            <a:pPr lvl="0"/>
            <a:r>
              <a:rPr lang="nl-NL" dirty="0" smtClean="0"/>
              <a:t>zwaarwegend advies</a:t>
            </a:r>
            <a:r>
              <a:rPr lang="nl-NL" dirty="0"/>
              <a:t> </a:t>
            </a:r>
            <a:r>
              <a:rPr lang="nl-NL" dirty="0" smtClean="0"/>
              <a:t>indien nodig herhaal </a:t>
            </a:r>
            <a:r>
              <a:rPr lang="nl-NL" dirty="0"/>
              <a:t>bezoek </a:t>
            </a:r>
            <a:endParaRPr lang="nl-NL" dirty="0" smtClean="0"/>
          </a:p>
          <a:p>
            <a:pPr lvl="0"/>
            <a:r>
              <a:rPr lang="nl-NL" dirty="0" smtClean="0"/>
              <a:t>aanbeveling indien geen </a:t>
            </a:r>
            <a:r>
              <a:rPr lang="nl-NL" dirty="0"/>
              <a:t>voortgang gemaakt </a:t>
            </a:r>
            <a:r>
              <a:rPr lang="nl-NL" dirty="0" smtClean="0"/>
              <a:t>is</a:t>
            </a:r>
          </a:p>
          <a:p>
            <a:pPr lvl="0"/>
            <a:endParaRPr lang="nl-NL" dirty="0"/>
          </a:p>
          <a:p>
            <a:pPr marL="0" lvl="0" indent="0">
              <a:buNone/>
            </a:pPr>
            <a:r>
              <a:rPr lang="nl-NL" dirty="0" smtClean="0"/>
              <a:t>Reglement melding IGJ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Reglement visitatie: wijzigingen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102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Ochtend </a:t>
            </a:r>
          </a:p>
          <a:p>
            <a:pPr marL="0" indent="0">
              <a:buNone/>
            </a:pPr>
            <a:r>
              <a:rPr lang="nl-NL" dirty="0"/>
              <a:t>-</a:t>
            </a:r>
            <a:r>
              <a:rPr lang="nl-NL" dirty="0" smtClean="0"/>
              <a:t>gesprek management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-gesprek nefrologen: indicatoren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-gesprek verpleegkundige</a:t>
            </a:r>
          </a:p>
          <a:p>
            <a:pPr marL="0" indent="0">
              <a:buNone/>
            </a:pPr>
            <a:r>
              <a:rPr lang="nl-NL" dirty="0" smtClean="0"/>
              <a:t>-gesprek naar keuze </a:t>
            </a:r>
            <a:r>
              <a:rPr lang="nl-NL" dirty="0" err="1" smtClean="0"/>
              <a:t>nav</a:t>
            </a:r>
            <a:r>
              <a:rPr lang="nl-NL" dirty="0" smtClean="0"/>
              <a:t> </a:t>
            </a:r>
            <a:r>
              <a:rPr lang="nl-NL" dirty="0" err="1" smtClean="0"/>
              <a:t>nornafwijking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Middag</a:t>
            </a:r>
          </a:p>
          <a:p>
            <a:pPr marL="0" indent="0">
              <a:buNone/>
            </a:pPr>
            <a:r>
              <a:rPr lang="nl-NL" dirty="0" smtClean="0"/>
              <a:t>-</a:t>
            </a:r>
            <a:r>
              <a:rPr lang="nl-NL" dirty="0"/>
              <a:t> rondleiding /techniek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tracers (bv </a:t>
            </a:r>
            <a:r>
              <a:rPr lang="nl-NL" dirty="0"/>
              <a:t>nierfalen poli, bv peritoneale dialyse bv thuis </a:t>
            </a:r>
            <a:r>
              <a:rPr lang="nl-NL" dirty="0" smtClean="0"/>
              <a:t>hemodialyse </a:t>
            </a:r>
            <a:r>
              <a:rPr lang="nl-NL" dirty="0"/>
              <a:t>bv </a:t>
            </a:r>
            <a:r>
              <a:rPr lang="nl-NL" dirty="0" err="1"/>
              <a:t>Tx</a:t>
            </a:r>
            <a:r>
              <a:rPr lang="nl-NL" dirty="0"/>
              <a:t> voorbereiding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dirty="0" smtClean="0"/>
              <a:t> -</a:t>
            </a:r>
            <a:r>
              <a:rPr lang="nl-NL" dirty="0"/>
              <a:t>gesprek </a:t>
            </a:r>
            <a:r>
              <a:rPr lang="nl-NL" dirty="0" smtClean="0"/>
              <a:t>patiëntvertegenwoordiging</a:t>
            </a:r>
          </a:p>
          <a:p>
            <a:pPr marL="0" indent="0">
              <a:buNone/>
            </a:pPr>
            <a:r>
              <a:rPr lang="nl-NL" dirty="0" smtClean="0"/>
              <a:t>- eindgesprek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smtClean="0"/>
              <a:t>Concept nieuw dagprogramma (1 locatie)</a:t>
            </a:r>
            <a:br>
              <a:rPr lang="nl-NL" sz="2400" dirty="0" smtClean="0"/>
            </a:b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3409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Unknown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75" y="2875756"/>
            <a:ext cx="3143250" cy="1457325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Tracer methodiek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1619672" y="162880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Dichter bij de uitkomst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2458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proefvisitatie getest in december 2019</a:t>
            </a:r>
          </a:p>
          <a:p>
            <a:r>
              <a:rPr lang="nl-NL" dirty="0" smtClean="0"/>
              <a:t>Operationeel eerste visitatie op 14 -17 jan 2020</a:t>
            </a:r>
          </a:p>
          <a:p>
            <a:r>
              <a:rPr lang="nl-NL" dirty="0" smtClean="0"/>
              <a:t>Belangrijkste wijziging: op basis van vragen set is beoordeling van normen door het centrum vooraf mogelijk</a:t>
            </a:r>
          </a:p>
          <a:p>
            <a:r>
              <a:rPr lang="nl-NL" dirty="0" smtClean="0"/>
              <a:t>Verslaglegging </a:t>
            </a:r>
            <a:r>
              <a:rPr lang="nl-NL" dirty="0" err="1" smtClean="0"/>
              <a:t>efficienter</a:t>
            </a:r>
            <a:r>
              <a:rPr lang="nl-NL" dirty="0" smtClean="0"/>
              <a:t> en meer </a:t>
            </a:r>
            <a:r>
              <a:rPr lang="nl-NL" dirty="0" err="1" smtClean="0"/>
              <a:t>gestandariseerd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EXATA </a:t>
            </a:r>
            <a:r>
              <a:rPr lang="nl-NL" dirty="0" err="1" smtClean="0"/>
              <a:t>ipv</a:t>
            </a:r>
            <a:r>
              <a:rPr lang="nl-NL" dirty="0" smtClean="0"/>
              <a:t> ADAS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857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Centra die met NIAZ verder gaan:10</a:t>
            </a:r>
          </a:p>
          <a:p>
            <a:r>
              <a:rPr lang="nl-NL" dirty="0" smtClean="0"/>
              <a:t>Centra die met JCI verder gaan: 5</a:t>
            </a:r>
          </a:p>
          <a:p>
            <a:r>
              <a:rPr lang="nl-NL" dirty="0" smtClean="0"/>
              <a:t>Eerste ”stand </a:t>
            </a:r>
            <a:r>
              <a:rPr lang="nl-NL" dirty="0" err="1" smtClean="0"/>
              <a:t>alone</a:t>
            </a:r>
            <a:r>
              <a:rPr lang="nl-NL" dirty="0" smtClean="0"/>
              <a:t> visitatie” op 30 en 31 maart ‘20</a:t>
            </a:r>
          </a:p>
          <a:p>
            <a:r>
              <a:rPr lang="nl-NL" dirty="0" smtClean="0"/>
              <a:t>Voor centra die met HKZ doorgaan wordt de nieuwe norm Zorg en Welzijn toegespitst voor dialysecentra</a:t>
            </a:r>
          </a:p>
          <a:p>
            <a:r>
              <a:rPr lang="nl-NL" dirty="0" smtClean="0"/>
              <a:t>Toetsing van deze nieuwe HKZ norm voor dialysecentra wordt aangepast:</a:t>
            </a:r>
          </a:p>
          <a:p>
            <a:pPr lvl="1"/>
            <a:r>
              <a:rPr lang="nl-NL" dirty="0" smtClean="0"/>
              <a:t>Frequentie naar 1 x per 4 jaar met optie tussen tijds rapportage </a:t>
            </a:r>
            <a:r>
              <a:rPr lang="nl-NL" dirty="0" err="1" smtClean="0"/>
              <a:t>ipv</a:t>
            </a:r>
            <a:r>
              <a:rPr lang="nl-NL" dirty="0" smtClean="0"/>
              <a:t> tussentijds bezoek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Toekomst HKZ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6055171"/>
      </p:ext>
    </p:extLst>
  </p:cSld>
  <p:clrMapOvr>
    <a:masterClrMapping/>
  </p:clrMapOvr>
</p:sld>
</file>

<file path=ppt/theme/theme1.xml><?xml version="1.0" encoding="utf-8"?>
<a:theme xmlns:a="http://schemas.openxmlformats.org/drawingml/2006/main" name="Nefrovisi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frovisie_powerpoint.potm" id="{8F1C2649-5FDE-4867-83C7-F99646BDB670}" vid="{B044F66A-94DF-4A8D-B4AD-1B6960F205F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Nefrovisie_powerpoint</Template>
  <TotalTime>5403</TotalTime>
  <Words>401</Words>
  <Application>Microsoft Office PowerPoint</Application>
  <PresentationFormat>Diavoorstelling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Nefrovisie</vt:lpstr>
      <vt:lpstr>Herziening visitatiesystematiek   </vt:lpstr>
      <vt:lpstr>Update herziening visitatie systematiek</vt:lpstr>
      <vt:lpstr>Reglement visitatie: wijzigingen </vt:lpstr>
      <vt:lpstr>Reglement visitatie: wijzigingen </vt:lpstr>
      <vt:lpstr>Reglement visitatie: wijzigingen </vt:lpstr>
      <vt:lpstr>Concept nieuw dagprogramma (1 locatie)  </vt:lpstr>
      <vt:lpstr>Tracer methodiek</vt:lpstr>
      <vt:lpstr>EXATA ipv ADAS</vt:lpstr>
      <vt:lpstr>Toekomst HKZ</vt:lpstr>
      <vt:lpstr>pilot meevisiteren patiënten</vt:lpstr>
      <vt:lpstr>pilot meevisiteren patiënten</vt:lpstr>
      <vt:lpstr>Resultaten uitvraag transparantie visitatie richting patient :</vt:lpstr>
      <vt:lpstr>Resultaten uitvraag transparantie visitatie richting verzekeraar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van zaken Herziening visitatiesystematiek</dc:title>
  <dc:creator>Hennie van IJzerloo</dc:creator>
  <cp:lastModifiedBy>Hennie van IJzerloo</cp:lastModifiedBy>
  <cp:revision>115</cp:revision>
  <dcterms:created xsi:type="dcterms:W3CDTF">2018-03-25T09:35:26Z</dcterms:created>
  <dcterms:modified xsi:type="dcterms:W3CDTF">2019-12-10T18:43:38Z</dcterms:modified>
</cp:coreProperties>
</file>