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310" r:id="rId3"/>
    <p:sldId id="313" r:id="rId4"/>
    <p:sldId id="318" r:id="rId5"/>
    <p:sldId id="324" r:id="rId6"/>
    <p:sldId id="326" r:id="rId7"/>
    <p:sldId id="327" r:id="rId8"/>
    <p:sldId id="325" r:id="rId9"/>
    <p:sldId id="323" r:id="rId10"/>
    <p:sldId id="328" r:id="rId11"/>
    <p:sldId id="314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01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87" autoAdjust="0"/>
    <p:restoredTop sz="94737" autoAdjust="0"/>
  </p:normalViewPr>
  <p:slideViewPr>
    <p:cSldViewPr>
      <p:cViewPr varScale="1">
        <p:scale>
          <a:sx n="105" d="100"/>
          <a:sy n="105" d="100"/>
        </p:scale>
        <p:origin x="136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2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D0D61E-4AF7-4ECF-8C13-2CDA819FEB35}" type="datetimeFigureOut">
              <a:rPr lang="nl-NL" smtClean="0"/>
              <a:pPr/>
              <a:t>12-12-2019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46D8AA-F12F-44C2-9091-27520C3E09C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6D8AA-F12F-44C2-9091-27520C3E09C0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 userDrawn="1"/>
        </p:nvSpPr>
        <p:spPr>
          <a:xfrm>
            <a:off x="521500" y="594000"/>
            <a:ext cx="8100000" cy="42125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6000" y="1003462"/>
            <a:ext cx="7452000" cy="5334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45540" y="1650209"/>
            <a:ext cx="7452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  <p:sp>
        <p:nvSpPr>
          <p:cNvPr id="11" name="Rechthoek 10"/>
          <p:cNvSpPr/>
          <p:nvPr userDrawn="1"/>
        </p:nvSpPr>
        <p:spPr>
          <a:xfrm>
            <a:off x="521500" y="5292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0"/>
          </p:nvPr>
        </p:nvSpPr>
        <p:spPr>
          <a:xfrm>
            <a:off x="846000" y="4078255"/>
            <a:ext cx="5346157" cy="6350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pic>
        <p:nvPicPr>
          <p:cNvPr id="17" name="Afbeelding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000" y="6264000"/>
            <a:ext cx="2426807" cy="30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479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ende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359480" y="6183340"/>
            <a:ext cx="8263020" cy="4993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0000" y="5940000"/>
            <a:ext cx="648000" cy="929244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41553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6000" y="1003462"/>
            <a:ext cx="7452000" cy="5334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45540" y="1650209"/>
            <a:ext cx="7452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  <p:sp>
        <p:nvSpPr>
          <p:cNvPr id="11" name="Rechthoek 10"/>
          <p:cNvSpPr/>
          <p:nvPr userDrawn="1"/>
        </p:nvSpPr>
        <p:spPr>
          <a:xfrm>
            <a:off x="521500" y="5292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0"/>
          </p:nvPr>
        </p:nvSpPr>
        <p:spPr>
          <a:xfrm>
            <a:off x="846000" y="4078255"/>
            <a:ext cx="5346157" cy="635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pic>
        <p:nvPicPr>
          <p:cNvPr id="17" name="Afbeelding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000" y="6264000"/>
            <a:ext cx="2426807" cy="302400"/>
          </a:xfrm>
          <a:prstGeom prst="rect">
            <a:avLst/>
          </a:prstGeom>
        </p:spPr>
      </p:pic>
      <p:sp>
        <p:nvSpPr>
          <p:cNvPr id="9" name="Rechthoek 8"/>
          <p:cNvSpPr/>
          <p:nvPr userDrawn="1"/>
        </p:nvSpPr>
        <p:spPr>
          <a:xfrm>
            <a:off x="522000" y="594000"/>
            <a:ext cx="8100000" cy="5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5441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81968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ofdstuk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6" name="Ondertitel 2"/>
          <p:cNvSpPr>
            <a:spLocks noGrp="1"/>
          </p:cNvSpPr>
          <p:nvPr>
            <p:ph type="subTitle" idx="1"/>
          </p:nvPr>
        </p:nvSpPr>
        <p:spPr>
          <a:xfrm>
            <a:off x="522000" y="1650209"/>
            <a:ext cx="8100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8550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 met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1004344"/>
            <a:ext cx="8100000" cy="5334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9" name="Tijdelijke aanduiding voor grafiek 8"/>
          <p:cNvSpPr>
            <a:spLocks noGrp="1"/>
          </p:cNvSpPr>
          <p:nvPr>
            <p:ph type="chart" sz="quarter" idx="13"/>
          </p:nvPr>
        </p:nvSpPr>
        <p:spPr>
          <a:xfrm>
            <a:off x="4647600" y="1652400"/>
            <a:ext cx="3974900" cy="4125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grafiek wilt toevoegen</a:t>
            </a:r>
            <a:endParaRPr lang="nl-NL" dirty="0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4"/>
          </p:nvPr>
        </p:nvSpPr>
        <p:spPr>
          <a:xfrm>
            <a:off x="522288" y="1652001"/>
            <a:ext cx="4039200" cy="4124912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01451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 met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1004344"/>
            <a:ext cx="8100000" cy="5334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4"/>
          </p:nvPr>
        </p:nvSpPr>
        <p:spPr>
          <a:xfrm>
            <a:off x="522288" y="1652400"/>
            <a:ext cx="4039200" cy="41256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4647600" y="1652400"/>
            <a:ext cx="3974900" cy="4125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5721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dia me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1004344"/>
            <a:ext cx="8100000" cy="5334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521500" y="1652400"/>
            <a:ext cx="8101000" cy="4125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330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dia zonde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521500" y="592931"/>
            <a:ext cx="8101000" cy="5185069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95853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9144000" cy="6857999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grpSp>
        <p:nvGrpSpPr>
          <p:cNvPr id="25" name="Groep 24"/>
          <p:cNvGrpSpPr/>
          <p:nvPr userDrawn="1"/>
        </p:nvGrpSpPr>
        <p:grpSpPr>
          <a:xfrm>
            <a:off x="5867400" y="6264275"/>
            <a:ext cx="2427288" cy="301626"/>
            <a:chOff x="5867400" y="6264275"/>
            <a:chExt cx="2427288" cy="301626"/>
          </a:xfrm>
        </p:grpSpPr>
        <p:sp>
          <p:nvSpPr>
            <p:cNvPr id="15" name="Freeform 10"/>
            <p:cNvSpPr>
              <a:spLocks noEditPoints="1"/>
            </p:cNvSpPr>
            <p:nvPr userDrawn="1"/>
          </p:nvSpPr>
          <p:spPr bwMode="auto">
            <a:xfrm>
              <a:off x="5867400" y="6264275"/>
              <a:ext cx="258763" cy="295275"/>
            </a:xfrm>
            <a:custGeom>
              <a:avLst/>
              <a:gdLst>
                <a:gd name="T0" fmla="*/ 389 w 407"/>
                <a:gd name="T1" fmla="*/ 424 h 463"/>
                <a:gd name="T2" fmla="*/ 352 w 407"/>
                <a:gd name="T3" fmla="*/ 397 h 463"/>
                <a:gd name="T4" fmla="*/ 248 w 407"/>
                <a:gd name="T5" fmla="*/ 229 h 463"/>
                <a:gd name="T6" fmla="*/ 346 w 407"/>
                <a:gd name="T7" fmla="*/ 108 h 463"/>
                <a:gd name="T8" fmla="*/ 185 w 407"/>
                <a:gd name="T9" fmla="*/ 0 h 463"/>
                <a:gd name="T10" fmla="*/ 8 w 407"/>
                <a:gd name="T11" fmla="*/ 0 h 463"/>
                <a:gd name="T12" fmla="*/ 0 w 407"/>
                <a:gd name="T13" fmla="*/ 11 h 463"/>
                <a:gd name="T14" fmla="*/ 0 w 407"/>
                <a:gd name="T15" fmla="*/ 24 h 463"/>
                <a:gd name="T16" fmla="*/ 17 w 407"/>
                <a:gd name="T17" fmla="*/ 39 h 463"/>
                <a:gd name="T18" fmla="*/ 46 w 407"/>
                <a:gd name="T19" fmla="*/ 47 h 463"/>
                <a:gd name="T20" fmla="*/ 46 w 407"/>
                <a:gd name="T21" fmla="*/ 417 h 463"/>
                <a:gd name="T22" fmla="*/ 17 w 407"/>
                <a:gd name="T23" fmla="*/ 424 h 463"/>
                <a:gd name="T24" fmla="*/ 0 w 407"/>
                <a:gd name="T25" fmla="*/ 440 h 463"/>
                <a:gd name="T26" fmla="*/ 0 w 407"/>
                <a:gd name="T27" fmla="*/ 453 h 463"/>
                <a:gd name="T28" fmla="*/ 8 w 407"/>
                <a:gd name="T29" fmla="*/ 463 h 463"/>
                <a:gd name="T30" fmla="*/ 167 w 407"/>
                <a:gd name="T31" fmla="*/ 463 h 463"/>
                <a:gd name="T32" fmla="*/ 176 w 407"/>
                <a:gd name="T33" fmla="*/ 453 h 463"/>
                <a:gd name="T34" fmla="*/ 176 w 407"/>
                <a:gd name="T35" fmla="*/ 440 h 463"/>
                <a:gd name="T36" fmla="*/ 158 w 407"/>
                <a:gd name="T37" fmla="*/ 424 h 463"/>
                <a:gd name="T38" fmla="*/ 129 w 407"/>
                <a:gd name="T39" fmla="*/ 417 h 463"/>
                <a:gd name="T40" fmla="*/ 129 w 407"/>
                <a:gd name="T41" fmla="*/ 242 h 463"/>
                <a:gd name="T42" fmla="*/ 171 w 407"/>
                <a:gd name="T43" fmla="*/ 242 h 463"/>
                <a:gd name="T44" fmla="*/ 287 w 407"/>
                <a:gd name="T45" fmla="*/ 452 h 463"/>
                <a:gd name="T46" fmla="*/ 309 w 407"/>
                <a:gd name="T47" fmla="*/ 463 h 463"/>
                <a:gd name="T48" fmla="*/ 398 w 407"/>
                <a:gd name="T49" fmla="*/ 463 h 463"/>
                <a:gd name="T50" fmla="*/ 407 w 407"/>
                <a:gd name="T51" fmla="*/ 453 h 463"/>
                <a:gd name="T52" fmla="*/ 407 w 407"/>
                <a:gd name="T53" fmla="*/ 440 h 463"/>
                <a:gd name="T54" fmla="*/ 389 w 407"/>
                <a:gd name="T55" fmla="*/ 424 h 463"/>
                <a:gd name="T56" fmla="*/ 145 w 407"/>
                <a:gd name="T57" fmla="*/ 203 h 463"/>
                <a:gd name="T58" fmla="*/ 130 w 407"/>
                <a:gd name="T59" fmla="*/ 203 h 463"/>
                <a:gd name="T60" fmla="*/ 130 w 407"/>
                <a:gd name="T61" fmla="*/ 43 h 463"/>
                <a:gd name="T62" fmla="*/ 162 w 407"/>
                <a:gd name="T63" fmla="*/ 43 h 463"/>
                <a:gd name="T64" fmla="*/ 257 w 407"/>
                <a:gd name="T65" fmla="*/ 121 h 463"/>
                <a:gd name="T66" fmla="*/ 145 w 407"/>
                <a:gd name="T67" fmla="*/ 203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07" h="463">
                  <a:moveTo>
                    <a:pt x="389" y="424"/>
                  </a:moveTo>
                  <a:cubicBezTo>
                    <a:pt x="371" y="420"/>
                    <a:pt x="367" y="417"/>
                    <a:pt x="352" y="397"/>
                  </a:cubicBezTo>
                  <a:cubicBezTo>
                    <a:pt x="330" y="367"/>
                    <a:pt x="278" y="292"/>
                    <a:pt x="248" y="229"/>
                  </a:cubicBezTo>
                  <a:cubicBezTo>
                    <a:pt x="304" y="209"/>
                    <a:pt x="346" y="170"/>
                    <a:pt x="346" y="108"/>
                  </a:cubicBezTo>
                  <a:cubicBezTo>
                    <a:pt x="346" y="20"/>
                    <a:pt x="261" y="0"/>
                    <a:pt x="18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" y="0"/>
                    <a:pt x="0" y="4"/>
                    <a:pt x="0" y="11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35"/>
                    <a:pt x="4" y="35"/>
                    <a:pt x="17" y="39"/>
                  </a:cubicBezTo>
                  <a:cubicBezTo>
                    <a:pt x="46" y="47"/>
                    <a:pt x="46" y="47"/>
                    <a:pt x="46" y="47"/>
                  </a:cubicBezTo>
                  <a:cubicBezTo>
                    <a:pt x="46" y="417"/>
                    <a:pt x="46" y="417"/>
                    <a:pt x="46" y="417"/>
                  </a:cubicBezTo>
                  <a:cubicBezTo>
                    <a:pt x="17" y="424"/>
                    <a:pt x="17" y="424"/>
                    <a:pt x="17" y="424"/>
                  </a:cubicBezTo>
                  <a:cubicBezTo>
                    <a:pt x="4" y="428"/>
                    <a:pt x="0" y="429"/>
                    <a:pt x="0" y="440"/>
                  </a:cubicBezTo>
                  <a:cubicBezTo>
                    <a:pt x="0" y="453"/>
                    <a:pt x="0" y="453"/>
                    <a:pt x="0" y="453"/>
                  </a:cubicBezTo>
                  <a:cubicBezTo>
                    <a:pt x="0" y="459"/>
                    <a:pt x="1" y="463"/>
                    <a:pt x="8" y="463"/>
                  </a:cubicBezTo>
                  <a:cubicBezTo>
                    <a:pt x="167" y="463"/>
                    <a:pt x="167" y="463"/>
                    <a:pt x="167" y="463"/>
                  </a:cubicBezTo>
                  <a:cubicBezTo>
                    <a:pt x="175" y="463"/>
                    <a:pt x="176" y="459"/>
                    <a:pt x="176" y="453"/>
                  </a:cubicBezTo>
                  <a:cubicBezTo>
                    <a:pt x="176" y="440"/>
                    <a:pt x="176" y="440"/>
                    <a:pt x="176" y="440"/>
                  </a:cubicBezTo>
                  <a:cubicBezTo>
                    <a:pt x="176" y="429"/>
                    <a:pt x="172" y="428"/>
                    <a:pt x="158" y="424"/>
                  </a:cubicBezTo>
                  <a:cubicBezTo>
                    <a:pt x="129" y="417"/>
                    <a:pt x="129" y="417"/>
                    <a:pt x="129" y="417"/>
                  </a:cubicBezTo>
                  <a:cubicBezTo>
                    <a:pt x="129" y="242"/>
                    <a:pt x="129" y="242"/>
                    <a:pt x="129" y="242"/>
                  </a:cubicBezTo>
                  <a:cubicBezTo>
                    <a:pt x="171" y="242"/>
                    <a:pt x="171" y="242"/>
                    <a:pt x="171" y="242"/>
                  </a:cubicBezTo>
                  <a:cubicBezTo>
                    <a:pt x="201" y="311"/>
                    <a:pt x="266" y="424"/>
                    <a:pt x="287" y="452"/>
                  </a:cubicBezTo>
                  <a:cubicBezTo>
                    <a:pt x="295" y="463"/>
                    <a:pt x="298" y="463"/>
                    <a:pt x="309" y="463"/>
                  </a:cubicBezTo>
                  <a:cubicBezTo>
                    <a:pt x="398" y="463"/>
                    <a:pt x="398" y="463"/>
                    <a:pt x="398" y="463"/>
                  </a:cubicBezTo>
                  <a:cubicBezTo>
                    <a:pt x="406" y="463"/>
                    <a:pt x="407" y="459"/>
                    <a:pt x="407" y="453"/>
                  </a:cubicBezTo>
                  <a:cubicBezTo>
                    <a:pt x="407" y="440"/>
                    <a:pt x="407" y="440"/>
                    <a:pt x="407" y="440"/>
                  </a:cubicBezTo>
                  <a:cubicBezTo>
                    <a:pt x="407" y="427"/>
                    <a:pt x="400" y="428"/>
                    <a:pt x="389" y="424"/>
                  </a:cubicBezTo>
                  <a:close/>
                  <a:moveTo>
                    <a:pt x="145" y="203"/>
                  </a:moveTo>
                  <a:cubicBezTo>
                    <a:pt x="130" y="203"/>
                    <a:pt x="130" y="203"/>
                    <a:pt x="130" y="203"/>
                  </a:cubicBezTo>
                  <a:cubicBezTo>
                    <a:pt x="130" y="43"/>
                    <a:pt x="130" y="43"/>
                    <a:pt x="130" y="43"/>
                  </a:cubicBezTo>
                  <a:cubicBezTo>
                    <a:pt x="162" y="43"/>
                    <a:pt x="162" y="43"/>
                    <a:pt x="162" y="43"/>
                  </a:cubicBezTo>
                  <a:cubicBezTo>
                    <a:pt x="222" y="43"/>
                    <a:pt x="257" y="66"/>
                    <a:pt x="257" y="121"/>
                  </a:cubicBezTo>
                  <a:cubicBezTo>
                    <a:pt x="257" y="189"/>
                    <a:pt x="205" y="203"/>
                    <a:pt x="145" y="20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1"/>
            <p:cNvSpPr>
              <a:spLocks noEditPoints="1"/>
            </p:cNvSpPr>
            <p:nvPr userDrawn="1"/>
          </p:nvSpPr>
          <p:spPr bwMode="auto">
            <a:xfrm>
              <a:off x="6350000" y="6264275"/>
              <a:ext cx="220663" cy="301625"/>
            </a:xfrm>
            <a:custGeom>
              <a:avLst/>
              <a:gdLst>
                <a:gd name="T0" fmla="*/ 331 w 348"/>
                <a:gd name="T1" fmla="*/ 428 h 473"/>
                <a:gd name="T2" fmla="*/ 299 w 348"/>
                <a:gd name="T3" fmla="*/ 418 h 473"/>
                <a:gd name="T4" fmla="*/ 299 w 348"/>
                <a:gd name="T5" fmla="*/ 16 h 473"/>
                <a:gd name="T6" fmla="*/ 284 w 348"/>
                <a:gd name="T7" fmla="*/ 0 h 473"/>
                <a:gd name="T8" fmla="*/ 186 w 348"/>
                <a:gd name="T9" fmla="*/ 0 h 473"/>
                <a:gd name="T10" fmla="*/ 178 w 348"/>
                <a:gd name="T11" fmla="*/ 11 h 473"/>
                <a:gd name="T12" fmla="*/ 178 w 348"/>
                <a:gd name="T13" fmla="*/ 19 h 473"/>
                <a:gd name="T14" fmla="*/ 196 w 348"/>
                <a:gd name="T15" fmla="*/ 36 h 473"/>
                <a:gd name="T16" fmla="*/ 227 w 348"/>
                <a:gd name="T17" fmla="*/ 45 h 473"/>
                <a:gd name="T18" fmla="*/ 227 w 348"/>
                <a:gd name="T19" fmla="*/ 158 h 473"/>
                <a:gd name="T20" fmla="*/ 153 w 348"/>
                <a:gd name="T21" fmla="*/ 133 h 473"/>
                <a:gd name="T22" fmla="*/ 0 w 348"/>
                <a:gd name="T23" fmla="*/ 313 h 473"/>
                <a:gd name="T24" fmla="*/ 123 w 348"/>
                <a:gd name="T25" fmla="*/ 473 h 473"/>
                <a:gd name="T26" fmla="*/ 227 w 348"/>
                <a:gd name="T27" fmla="*/ 420 h 473"/>
                <a:gd name="T28" fmla="*/ 227 w 348"/>
                <a:gd name="T29" fmla="*/ 447 h 473"/>
                <a:gd name="T30" fmla="*/ 242 w 348"/>
                <a:gd name="T31" fmla="*/ 463 h 473"/>
                <a:gd name="T32" fmla="*/ 340 w 348"/>
                <a:gd name="T33" fmla="*/ 463 h 473"/>
                <a:gd name="T34" fmla="*/ 348 w 348"/>
                <a:gd name="T35" fmla="*/ 453 h 473"/>
                <a:gd name="T36" fmla="*/ 348 w 348"/>
                <a:gd name="T37" fmla="*/ 444 h 473"/>
                <a:gd name="T38" fmla="*/ 331 w 348"/>
                <a:gd name="T39" fmla="*/ 428 h 473"/>
                <a:gd name="T40" fmla="*/ 227 w 348"/>
                <a:gd name="T41" fmla="*/ 379 h 473"/>
                <a:gd name="T42" fmla="*/ 153 w 348"/>
                <a:gd name="T43" fmla="*/ 418 h 473"/>
                <a:gd name="T44" fmla="*/ 77 w 348"/>
                <a:gd name="T45" fmla="*/ 299 h 473"/>
                <a:gd name="T46" fmla="*/ 158 w 348"/>
                <a:gd name="T47" fmla="*/ 179 h 473"/>
                <a:gd name="T48" fmla="*/ 227 w 348"/>
                <a:gd name="T49" fmla="*/ 299 h 473"/>
                <a:gd name="T50" fmla="*/ 227 w 348"/>
                <a:gd name="T51" fmla="*/ 379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48" h="473">
                  <a:moveTo>
                    <a:pt x="331" y="428"/>
                  </a:moveTo>
                  <a:cubicBezTo>
                    <a:pt x="299" y="418"/>
                    <a:pt x="299" y="418"/>
                    <a:pt x="299" y="418"/>
                  </a:cubicBezTo>
                  <a:cubicBezTo>
                    <a:pt x="299" y="16"/>
                    <a:pt x="299" y="16"/>
                    <a:pt x="299" y="16"/>
                  </a:cubicBezTo>
                  <a:cubicBezTo>
                    <a:pt x="299" y="6"/>
                    <a:pt x="296" y="0"/>
                    <a:pt x="284" y="0"/>
                  </a:cubicBezTo>
                  <a:cubicBezTo>
                    <a:pt x="186" y="0"/>
                    <a:pt x="186" y="0"/>
                    <a:pt x="186" y="0"/>
                  </a:cubicBezTo>
                  <a:cubicBezTo>
                    <a:pt x="179" y="0"/>
                    <a:pt x="178" y="4"/>
                    <a:pt x="178" y="11"/>
                  </a:cubicBezTo>
                  <a:cubicBezTo>
                    <a:pt x="178" y="19"/>
                    <a:pt x="178" y="19"/>
                    <a:pt x="178" y="19"/>
                  </a:cubicBezTo>
                  <a:cubicBezTo>
                    <a:pt x="178" y="31"/>
                    <a:pt x="182" y="32"/>
                    <a:pt x="196" y="36"/>
                  </a:cubicBezTo>
                  <a:cubicBezTo>
                    <a:pt x="227" y="45"/>
                    <a:pt x="227" y="45"/>
                    <a:pt x="227" y="45"/>
                  </a:cubicBezTo>
                  <a:cubicBezTo>
                    <a:pt x="227" y="158"/>
                    <a:pt x="227" y="158"/>
                    <a:pt x="227" y="158"/>
                  </a:cubicBezTo>
                  <a:cubicBezTo>
                    <a:pt x="215" y="148"/>
                    <a:pt x="190" y="133"/>
                    <a:pt x="153" y="133"/>
                  </a:cubicBezTo>
                  <a:cubicBezTo>
                    <a:pt x="81" y="133"/>
                    <a:pt x="0" y="185"/>
                    <a:pt x="0" y="313"/>
                  </a:cubicBezTo>
                  <a:cubicBezTo>
                    <a:pt x="0" y="425"/>
                    <a:pt x="62" y="473"/>
                    <a:pt x="123" y="473"/>
                  </a:cubicBezTo>
                  <a:cubicBezTo>
                    <a:pt x="162" y="473"/>
                    <a:pt x="195" y="453"/>
                    <a:pt x="227" y="420"/>
                  </a:cubicBezTo>
                  <a:cubicBezTo>
                    <a:pt x="227" y="447"/>
                    <a:pt x="227" y="447"/>
                    <a:pt x="227" y="447"/>
                  </a:cubicBezTo>
                  <a:cubicBezTo>
                    <a:pt x="227" y="457"/>
                    <a:pt x="230" y="463"/>
                    <a:pt x="242" y="463"/>
                  </a:cubicBezTo>
                  <a:cubicBezTo>
                    <a:pt x="340" y="463"/>
                    <a:pt x="340" y="463"/>
                    <a:pt x="340" y="463"/>
                  </a:cubicBezTo>
                  <a:cubicBezTo>
                    <a:pt x="347" y="463"/>
                    <a:pt x="348" y="459"/>
                    <a:pt x="348" y="453"/>
                  </a:cubicBezTo>
                  <a:cubicBezTo>
                    <a:pt x="348" y="444"/>
                    <a:pt x="348" y="444"/>
                    <a:pt x="348" y="444"/>
                  </a:cubicBezTo>
                  <a:cubicBezTo>
                    <a:pt x="348" y="432"/>
                    <a:pt x="344" y="432"/>
                    <a:pt x="331" y="428"/>
                  </a:cubicBezTo>
                  <a:close/>
                  <a:moveTo>
                    <a:pt x="227" y="379"/>
                  </a:moveTo>
                  <a:cubicBezTo>
                    <a:pt x="205" y="401"/>
                    <a:pt x="181" y="418"/>
                    <a:pt x="153" y="418"/>
                  </a:cubicBezTo>
                  <a:cubicBezTo>
                    <a:pt x="100" y="418"/>
                    <a:pt x="77" y="362"/>
                    <a:pt x="77" y="299"/>
                  </a:cubicBezTo>
                  <a:cubicBezTo>
                    <a:pt x="77" y="225"/>
                    <a:pt x="109" y="179"/>
                    <a:pt x="158" y="179"/>
                  </a:cubicBezTo>
                  <a:cubicBezTo>
                    <a:pt x="209" y="179"/>
                    <a:pt x="227" y="229"/>
                    <a:pt x="227" y="299"/>
                  </a:cubicBezTo>
                  <a:lnTo>
                    <a:pt x="227" y="3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2"/>
            <p:cNvSpPr>
              <a:spLocks/>
            </p:cNvSpPr>
            <p:nvPr userDrawn="1"/>
          </p:nvSpPr>
          <p:spPr bwMode="auto">
            <a:xfrm>
              <a:off x="7032625" y="6354763"/>
              <a:ext cx="234950" cy="211138"/>
            </a:xfrm>
            <a:custGeom>
              <a:avLst/>
              <a:gdLst>
                <a:gd name="T0" fmla="*/ 323 w 372"/>
                <a:gd name="T1" fmla="*/ 15 h 330"/>
                <a:gd name="T2" fmla="*/ 308 w 372"/>
                <a:gd name="T3" fmla="*/ 0 h 330"/>
                <a:gd name="T4" fmla="*/ 210 w 372"/>
                <a:gd name="T5" fmla="*/ 0 h 330"/>
                <a:gd name="T6" fmla="*/ 202 w 372"/>
                <a:gd name="T7" fmla="*/ 10 h 330"/>
                <a:gd name="T8" fmla="*/ 202 w 372"/>
                <a:gd name="T9" fmla="*/ 19 h 330"/>
                <a:gd name="T10" fmla="*/ 219 w 372"/>
                <a:gd name="T11" fmla="*/ 35 h 330"/>
                <a:gd name="T12" fmla="*/ 251 w 372"/>
                <a:gd name="T13" fmla="*/ 44 h 330"/>
                <a:gd name="T14" fmla="*/ 251 w 372"/>
                <a:gd name="T15" fmla="*/ 236 h 330"/>
                <a:gd name="T16" fmla="*/ 176 w 372"/>
                <a:gd name="T17" fmla="*/ 275 h 330"/>
                <a:gd name="T18" fmla="*/ 121 w 372"/>
                <a:gd name="T19" fmla="*/ 169 h 330"/>
                <a:gd name="T20" fmla="*/ 121 w 372"/>
                <a:gd name="T21" fmla="*/ 15 h 330"/>
                <a:gd name="T22" fmla="*/ 106 w 372"/>
                <a:gd name="T23" fmla="*/ 0 h 330"/>
                <a:gd name="T24" fmla="*/ 8 w 372"/>
                <a:gd name="T25" fmla="*/ 0 h 330"/>
                <a:gd name="T26" fmla="*/ 0 w 372"/>
                <a:gd name="T27" fmla="*/ 10 h 330"/>
                <a:gd name="T28" fmla="*/ 0 w 372"/>
                <a:gd name="T29" fmla="*/ 19 h 330"/>
                <a:gd name="T30" fmla="*/ 18 w 372"/>
                <a:gd name="T31" fmla="*/ 35 h 330"/>
                <a:gd name="T32" fmla="*/ 49 w 372"/>
                <a:gd name="T33" fmla="*/ 44 h 330"/>
                <a:gd name="T34" fmla="*/ 49 w 372"/>
                <a:gd name="T35" fmla="*/ 207 h 330"/>
                <a:gd name="T36" fmla="*/ 145 w 372"/>
                <a:gd name="T37" fmla="*/ 330 h 330"/>
                <a:gd name="T38" fmla="*/ 251 w 372"/>
                <a:gd name="T39" fmla="*/ 277 h 330"/>
                <a:gd name="T40" fmla="*/ 251 w 372"/>
                <a:gd name="T41" fmla="*/ 304 h 330"/>
                <a:gd name="T42" fmla="*/ 266 w 372"/>
                <a:gd name="T43" fmla="*/ 320 h 330"/>
                <a:gd name="T44" fmla="*/ 364 w 372"/>
                <a:gd name="T45" fmla="*/ 320 h 330"/>
                <a:gd name="T46" fmla="*/ 372 w 372"/>
                <a:gd name="T47" fmla="*/ 310 h 330"/>
                <a:gd name="T48" fmla="*/ 372 w 372"/>
                <a:gd name="T49" fmla="*/ 301 h 330"/>
                <a:gd name="T50" fmla="*/ 354 w 372"/>
                <a:gd name="T51" fmla="*/ 285 h 330"/>
                <a:gd name="T52" fmla="*/ 323 w 372"/>
                <a:gd name="T53" fmla="*/ 275 h 330"/>
                <a:gd name="T54" fmla="*/ 323 w 372"/>
                <a:gd name="T55" fmla="*/ 15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72" h="330">
                  <a:moveTo>
                    <a:pt x="323" y="15"/>
                  </a:moveTo>
                  <a:cubicBezTo>
                    <a:pt x="323" y="6"/>
                    <a:pt x="320" y="0"/>
                    <a:pt x="308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02" y="0"/>
                    <a:pt x="202" y="4"/>
                    <a:pt x="202" y="10"/>
                  </a:cubicBezTo>
                  <a:cubicBezTo>
                    <a:pt x="202" y="19"/>
                    <a:pt x="202" y="19"/>
                    <a:pt x="202" y="19"/>
                  </a:cubicBezTo>
                  <a:cubicBezTo>
                    <a:pt x="202" y="31"/>
                    <a:pt x="206" y="31"/>
                    <a:pt x="219" y="35"/>
                  </a:cubicBezTo>
                  <a:cubicBezTo>
                    <a:pt x="251" y="44"/>
                    <a:pt x="251" y="44"/>
                    <a:pt x="251" y="44"/>
                  </a:cubicBezTo>
                  <a:cubicBezTo>
                    <a:pt x="251" y="236"/>
                    <a:pt x="251" y="236"/>
                    <a:pt x="251" y="236"/>
                  </a:cubicBezTo>
                  <a:cubicBezTo>
                    <a:pt x="224" y="264"/>
                    <a:pt x="204" y="275"/>
                    <a:pt x="176" y="275"/>
                  </a:cubicBezTo>
                  <a:cubicBezTo>
                    <a:pt x="125" y="275"/>
                    <a:pt x="121" y="236"/>
                    <a:pt x="121" y="169"/>
                  </a:cubicBezTo>
                  <a:cubicBezTo>
                    <a:pt x="121" y="15"/>
                    <a:pt x="121" y="15"/>
                    <a:pt x="121" y="15"/>
                  </a:cubicBezTo>
                  <a:cubicBezTo>
                    <a:pt x="121" y="6"/>
                    <a:pt x="118" y="0"/>
                    <a:pt x="106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" y="0"/>
                    <a:pt x="0" y="4"/>
                    <a:pt x="0" y="1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1"/>
                    <a:pt x="18" y="35"/>
                  </a:cubicBezTo>
                  <a:cubicBezTo>
                    <a:pt x="49" y="44"/>
                    <a:pt x="49" y="44"/>
                    <a:pt x="49" y="44"/>
                  </a:cubicBezTo>
                  <a:cubicBezTo>
                    <a:pt x="49" y="207"/>
                    <a:pt x="49" y="207"/>
                    <a:pt x="49" y="207"/>
                  </a:cubicBezTo>
                  <a:cubicBezTo>
                    <a:pt x="49" y="309"/>
                    <a:pt x="96" y="330"/>
                    <a:pt x="145" y="330"/>
                  </a:cubicBezTo>
                  <a:cubicBezTo>
                    <a:pt x="188" y="330"/>
                    <a:pt x="220" y="312"/>
                    <a:pt x="251" y="277"/>
                  </a:cubicBezTo>
                  <a:cubicBezTo>
                    <a:pt x="251" y="304"/>
                    <a:pt x="251" y="304"/>
                    <a:pt x="251" y="304"/>
                  </a:cubicBezTo>
                  <a:cubicBezTo>
                    <a:pt x="251" y="314"/>
                    <a:pt x="254" y="320"/>
                    <a:pt x="266" y="320"/>
                  </a:cubicBezTo>
                  <a:cubicBezTo>
                    <a:pt x="364" y="320"/>
                    <a:pt x="364" y="320"/>
                    <a:pt x="364" y="320"/>
                  </a:cubicBezTo>
                  <a:cubicBezTo>
                    <a:pt x="371" y="320"/>
                    <a:pt x="372" y="316"/>
                    <a:pt x="372" y="310"/>
                  </a:cubicBezTo>
                  <a:cubicBezTo>
                    <a:pt x="372" y="301"/>
                    <a:pt x="372" y="301"/>
                    <a:pt x="372" y="301"/>
                  </a:cubicBezTo>
                  <a:cubicBezTo>
                    <a:pt x="372" y="289"/>
                    <a:pt x="368" y="289"/>
                    <a:pt x="354" y="285"/>
                  </a:cubicBezTo>
                  <a:cubicBezTo>
                    <a:pt x="323" y="275"/>
                    <a:pt x="323" y="275"/>
                    <a:pt x="323" y="275"/>
                  </a:cubicBezTo>
                  <a:lnTo>
                    <a:pt x="323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3"/>
            <p:cNvSpPr>
              <a:spLocks noEditPoints="1"/>
            </p:cNvSpPr>
            <p:nvPr userDrawn="1"/>
          </p:nvSpPr>
          <p:spPr bwMode="auto">
            <a:xfrm>
              <a:off x="6140450" y="6348413"/>
              <a:ext cx="195263" cy="217488"/>
            </a:xfrm>
            <a:custGeom>
              <a:avLst/>
              <a:gdLst>
                <a:gd name="T0" fmla="*/ 289 w 307"/>
                <a:gd name="T1" fmla="*/ 295 h 340"/>
                <a:gd name="T2" fmla="*/ 258 w 307"/>
                <a:gd name="T3" fmla="*/ 285 h 340"/>
                <a:gd name="T4" fmla="*/ 258 w 307"/>
                <a:gd name="T5" fmla="*/ 106 h 340"/>
                <a:gd name="T6" fmla="*/ 130 w 307"/>
                <a:gd name="T7" fmla="*/ 0 h 340"/>
                <a:gd name="T8" fmla="*/ 45 w 307"/>
                <a:gd name="T9" fmla="*/ 12 h 340"/>
                <a:gd name="T10" fmla="*/ 22 w 307"/>
                <a:gd name="T11" fmla="*/ 39 h 340"/>
                <a:gd name="T12" fmla="*/ 18 w 307"/>
                <a:gd name="T13" fmla="*/ 74 h 340"/>
                <a:gd name="T14" fmla="*/ 24 w 307"/>
                <a:gd name="T15" fmla="*/ 84 h 340"/>
                <a:gd name="T16" fmla="*/ 43 w 307"/>
                <a:gd name="T17" fmla="*/ 76 h 340"/>
                <a:gd name="T18" fmla="*/ 125 w 307"/>
                <a:gd name="T19" fmla="*/ 54 h 340"/>
                <a:gd name="T20" fmla="*/ 185 w 307"/>
                <a:gd name="T21" fmla="*/ 118 h 340"/>
                <a:gd name="T22" fmla="*/ 185 w 307"/>
                <a:gd name="T23" fmla="*/ 151 h 340"/>
                <a:gd name="T24" fmla="*/ 63 w 307"/>
                <a:gd name="T25" fmla="*/ 176 h 340"/>
                <a:gd name="T26" fmla="*/ 0 w 307"/>
                <a:gd name="T27" fmla="*/ 250 h 340"/>
                <a:gd name="T28" fmla="*/ 83 w 307"/>
                <a:gd name="T29" fmla="*/ 340 h 340"/>
                <a:gd name="T30" fmla="*/ 185 w 307"/>
                <a:gd name="T31" fmla="*/ 290 h 340"/>
                <a:gd name="T32" fmla="*/ 185 w 307"/>
                <a:gd name="T33" fmla="*/ 314 h 340"/>
                <a:gd name="T34" fmla="*/ 200 w 307"/>
                <a:gd name="T35" fmla="*/ 330 h 340"/>
                <a:gd name="T36" fmla="*/ 298 w 307"/>
                <a:gd name="T37" fmla="*/ 330 h 340"/>
                <a:gd name="T38" fmla="*/ 307 w 307"/>
                <a:gd name="T39" fmla="*/ 320 h 340"/>
                <a:gd name="T40" fmla="*/ 307 w 307"/>
                <a:gd name="T41" fmla="*/ 311 h 340"/>
                <a:gd name="T42" fmla="*/ 289 w 307"/>
                <a:gd name="T43" fmla="*/ 295 h 340"/>
                <a:gd name="T44" fmla="*/ 185 w 307"/>
                <a:gd name="T45" fmla="*/ 254 h 340"/>
                <a:gd name="T46" fmla="*/ 116 w 307"/>
                <a:gd name="T47" fmla="*/ 285 h 340"/>
                <a:gd name="T48" fmla="*/ 78 w 307"/>
                <a:gd name="T49" fmla="*/ 244 h 340"/>
                <a:gd name="T50" fmla="*/ 114 w 307"/>
                <a:gd name="T51" fmla="*/ 201 h 340"/>
                <a:gd name="T52" fmla="*/ 185 w 307"/>
                <a:gd name="T53" fmla="*/ 184 h 340"/>
                <a:gd name="T54" fmla="*/ 185 w 307"/>
                <a:gd name="T55" fmla="*/ 254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07" h="340">
                  <a:moveTo>
                    <a:pt x="289" y="295"/>
                  </a:moveTo>
                  <a:cubicBezTo>
                    <a:pt x="258" y="285"/>
                    <a:pt x="258" y="285"/>
                    <a:pt x="258" y="285"/>
                  </a:cubicBezTo>
                  <a:cubicBezTo>
                    <a:pt x="258" y="106"/>
                    <a:pt x="258" y="106"/>
                    <a:pt x="258" y="106"/>
                  </a:cubicBezTo>
                  <a:cubicBezTo>
                    <a:pt x="258" y="27"/>
                    <a:pt x="202" y="0"/>
                    <a:pt x="130" y="0"/>
                  </a:cubicBezTo>
                  <a:cubicBezTo>
                    <a:pt x="87" y="0"/>
                    <a:pt x="52" y="10"/>
                    <a:pt x="45" y="12"/>
                  </a:cubicBezTo>
                  <a:cubicBezTo>
                    <a:pt x="27" y="17"/>
                    <a:pt x="24" y="21"/>
                    <a:pt x="22" y="39"/>
                  </a:cubicBezTo>
                  <a:cubicBezTo>
                    <a:pt x="18" y="74"/>
                    <a:pt x="18" y="74"/>
                    <a:pt x="18" y="74"/>
                  </a:cubicBezTo>
                  <a:cubicBezTo>
                    <a:pt x="18" y="81"/>
                    <a:pt x="20" y="84"/>
                    <a:pt x="24" y="84"/>
                  </a:cubicBezTo>
                  <a:cubicBezTo>
                    <a:pt x="30" y="84"/>
                    <a:pt x="38" y="79"/>
                    <a:pt x="43" y="76"/>
                  </a:cubicBezTo>
                  <a:cubicBezTo>
                    <a:pt x="65" y="64"/>
                    <a:pt x="98" y="54"/>
                    <a:pt x="125" y="54"/>
                  </a:cubicBezTo>
                  <a:cubicBezTo>
                    <a:pt x="182" y="54"/>
                    <a:pt x="185" y="92"/>
                    <a:pt x="185" y="118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63" y="176"/>
                    <a:pt x="63" y="176"/>
                    <a:pt x="63" y="176"/>
                  </a:cubicBezTo>
                  <a:cubicBezTo>
                    <a:pt x="22" y="184"/>
                    <a:pt x="0" y="203"/>
                    <a:pt x="0" y="250"/>
                  </a:cubicBezTo>
                  <a:cubicBezTo>
                    <a:pt x="0" y="302"/>
                    <a:pt x="27" y="340"/>
                    <a:pt x="83" y="340"/>
                  </a:cubicBezTo>
                  <a:cubicBezTo>
                    <a:pt x="119" y="340"/>
                    <a:pt x="145" y="328"/>
                    <a:pt x="185" y="290"/>
                  </a:cubicBezTo>
                  <a:cubicBezTo>
                    <a:pt x="185" y="314"/>
                    <a:pt x="185" y="314"/>
                    <a:pt x="185" y="314"/>
                  </a:cubicBezTo>
                  <a:cubicBezTo>
                    <a:pt x="185" y="324"/>
                    <a:pt x="188" y="330"/>
                    <a:pt x="200" y="330"/>
                  </a:cubicBezTo>
                  <a:cubicBezTo>
                    <a:pt x="298" y="330"/>
                    <a:pt x="298" y="330"/>
                    <a:pt x="298" y="330"/>
                  </a:cubicBezTo>
                  <a:cubicBezTo>
                    <a:pt x="305" y="330"/>
                    <a:pt x="307" y="326"/>
                    <a:pt x="307" y="320"/>
                  </a:cubicBezTo>
                  <a:cubicBezTo>
                    <a:pt x="307" y="311"/>
                    <a:pt x="307" y="311"/>
                    <a:pt x="307" y="311"/>
                  </a:cubicBezTo>
                  <a:cubicBezTo>
                    <a:pt x="307" y="299"/>
                    <a:pt x="303" y="299"/>
                    <a:pt x="289" y="295"/>
                  </a:cubicBezTo>
                  <a:close/>
                  <a:moveTo>
                    <a:pt x="185" y="254"/>
                  </a:moveTo>
                  <a:cubicBezTo>
                    <a:pt x="160" y="276"/>
                    <a:pt x="135" y="285"/>
                    <a:pt x="116" y="285"/>
                  </a:cubicBezTo>
                  <a:cubicBezTo>
                    <a:pt x="99" y="285"/>
                    <a:pt x="78" y="278"/>
                    <a:pt x="78" y="244"/>
                  </a:cubicBezTo>
                  <a:cubicBezTo>
                    <a:pt x="78" y="211"/>
                    <a:pt x="97" y="205"/>
                    <a:pt x="114" y="201"/>
                  </a:cubicBezTo>
                  <a:cubicBezTo>
                    <a:pt x="185" y="184"/>
                    <a:pt x="185" y="184"/>
                    <a:pt x="185" y="184"/>
                  </a:cubicBezTo>
                  <a:cubicBezTo>
                    <a:pt x="185" y="254"/>
                    <a:pt x="185" y="254"/>
                    <a:pt x="185" y="25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Freeform 14"/>
            <p:cNvSpPr>
              <a:spLocks noEditPoints="1"/>
            </p:cNvSpPr>
            <p:nvPr userDrawn="1"/>
          </p:nvSpPr>
          <p:spPr bwMode="auto">
            <a:xfrm>
              <a:off x="6565900" y="6264275"/>
              <a:ext cx="222250" cy="301625"/>
            </a:xfrm>
            <a:custGeom>
              <a:avLst/>
              <a:gdLst>
                <a:gd name="T0" fmla="*/ 226 w 349"/>
                <a:gd name="T1" fmla="*/ 133 h 473"/>
                <a:gd name="T2" fmla="*/ 122 w 349"/>
                <a:gd name="T3" fmla="*/ 185 h 473"/>
                <a:gd name="T4" fmla="*/ 122 w 349"/>
                <a:gd name="T5" fmla="*/ 16 h 473"/>
                <a:gd name="T6" fmla="*/ 107 w 349"/>
                <a:gd name="T7" fmla="*/ 0 h 473"/>
                <a:gd name="T8" fmla="*/ 9 w 349"/>
                <a:gd name="T9" fmla="*/ 0 h 473"/>
                <a:gd name="T10" fmla="*/ 0 w 349"/>
                <a:gd name="T11" fmla="*/ 11 h 473"/>
                <a:gd name="T12" fmla="*/ 0 w 349"/>
                <a:gd name="T13" fmla="*/ 19 h 473"/>
                <a:gd name="T14" fmla="*/ 18 w 349"/>
                <a:gd name="T15" fmla="*/ 36 h 473"/>
                <a:gd name="T16" fmla="*/ 49 w 349"/>
                <a:gd name="T17" fmla="*/ 45 h 473"/>
                <a:gd name="T18" fmla="*/ 49 w 349"/>
                <a:gd name="T19" fmla="*/ 422 h 473"/>
                <a:gd name="T20" fmla="*/ 62 w 349"/>
                <a:gd name="T21" fmla="*/ 445 h 473"/>
                <a:gd name="T22" fmla="*/ 182 w 349"/>
                <a:gd name="T23" fmla="*/ 473 h 473"/>
                <a:gd name="T24" fmla="*/ 349 w 349"/>
                <a:gd name="T25" fmla="*/ 291 h 473"/>
                <a:gd name="T26" fmla="*/ 226 w 349"/>
                <a:gd name="T27" fmla="*/ 133 h 473"/>
                <a:gd name="T28" fmla="*/ 181 w 349"/>
                <a:gd name="T29" fmla="*/ 430 h 473"/>
                <a:gd name="T30" fmla="*/ 122 w 349"/>
                <a:gd name="T31" fmla="*/ 337 h 473"/>
                <a:gd name="T32" fmla="*/ 122 w 349"/>
                <a:gd name="T33" fmla="*/ 227 h 473"/>
                <a:gd name="T34" fmla="*/ 196 w 349"/>
                <a:gd name="T35" fmla="*/ 188 h 473"/>
                <a:gd name="T36" fmla="*/ 271 w 349"/>
                <a:gd name="T37" fmla="*/ 305 h 473"/>
                <a:gd name="T38" fmla="*/ 181 w 349"/>
                <a:gd name="T39" fmla="*/ 430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49" h="473">
                  <a:moveTo>
                    <a:pt x="226" y="133"/>
                  </a:moveTo>
                  <a:cubicBezTo>
                    <a:pt x="188" y="133"/>
                    <a:pt x="154" y="153"/>
                    <a:pt x="122" y="185"/>
                  </a:cubicBezTo>
                  <a:cubicBezTo>
                    <a:pt x="122" y="16"/>
                    <a:pt x="122" y="16"/>
                    <a:pt x="122" y="16"/>
                  </a:cubicBezTo>
                  <a:cubicBezTo>
                    <a:pt x="122" y="6"/>
                    <a:pt x="119" y="0"/>
                    <a:pt x="107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2" y="0"/>
                    <a:pt x="0" y="4"/>
                    <a:pt x="0" y="11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2"/>
                    <a:pt x="18" y="36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22"/>
                    <a:pt x="49" y="422"/>
                    <a:pt x="49" y="422"/>
                  </a:cubicBezTo>
                  <a:cubicBezTo>
                    <a:pt x="49" y="431"/>
                    <a:pt x="50" y="438"/>
                    <a:pt x="62" y="445"/>
                  </a:cubicBezTo>
                  <a:cubicBezTo>
                    <a:pt x="83" y="458"/>
                    <a:pt x="135" y="473"/>
                    <a:pt x="182" y="473"/>
                  </a:cubicBezTo>
                  <a:cubicBezTo>
                    <a:pt x="287" y="473"/>
                    <a:pt x="349" y="399"/>
                    <a:pt x="349" y="291"/>
                  </a:cubicBezTo>
                  <a:cubicBezTo>
                    <a:pt x="349" y="182"/>
                    <a:pt x="287" y="133"/>
                    <a:pt x="226" y="133"/>
                  </a:cubicBezTo>
                  <a:close/>
                  <a:moveTo>
                    <a:pt x="181" y="430"/>
                  </a:moveTo>
                  <a:cubicBezTo>
                    <a:pt x="131" y="430"/>
                    <a:pt x="122" y="385"/>
                    <a:pt x="122" y="337"/>
                  </a:cubicBezTo>
                  <a:cubicBezTo>
                    <a:pt x="122" y="227"/>
                    <a:pt x="122" y="227"/>
                    <a:pt x="122" y="227"/>
                  </a:cubicBezTo>
                  <a:cubicBezTo>
                    <a:pt x="143" y="205"/>
                    <a:pt x="168" y="188"/>
                    <a:pt x="196" y="188"/>
                  </a:cubicBezTo>
                  <a:cubicBezTo>
                    <a:pt x="249" y="188"/>
                    <a:pt x="271" y="244"/>
                    <a:pt x="271" y="305"/>
                  </a:cubicBezTo>
                  <a:cubicBezTo>
                    <a:pt x="271" y="390"/>
                    <a:pt x="229" y="430"/>
                    <a:pt x="181" y="4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Freeform 15"/>
            <p:cNvSpPr>
              <a:spLocks noEditPoints="1"/>
            </p:cNvSpPr>
            <p:nvPr userDrawn="1"/>
          </p:nvSpPr>
          <p:spPr bwMode="auto">
            <a:xfrm>
              <a:off x="7283450" y="6264275"/>
              <a:ext cx="222250" cy="301625"/>
            </a:xfrm>
            <a:custGeom>
              <a:avLst/>
              <a:gdLst>
                <a:gd name="T0" fmla="*/ 331 w 349"/>
                <a:gd name="T1" fmla="*/ 428 h 473"/>
                <a:gd name="T2" fmla="*/ 300 w 349"/>
                <a:gd name="T3" fmla="*/ 418 h 473"/>
                <a:gd name="T4" fmla="*/ 300 w 349"/>
                <a:gd name="T5" fmla="*/ 16 h 473"/>
                <a:gd name="T6" fmla="*/ 285 w 349"/>
                <a:gd name="T7" fmla="*/ 0 h 473"/>
                <a:gd name="T8" fmla="*/ 187 w 349"/>
                <a:gd name="T9" fmla="*/ 0 h 473"/>
                <a:gd name="T10" fmla="*/ 178 w 349"/>
                <a:gd name="T11" fmla="*/ 11 h 473"/>
                <a:gd name="T12" fmla="*/ 178 w 349"/>
                <a:gd name="T13" fmla="*/ 19 h 473"/>
                <a:gd name="T14" fmla="*/ 196 w 349"/>
                <a:gd name="T15" fmla="*/ 36 h 473"/>
                <a:gd name="T16" fmla="*/ 227 w 349"/>
                <a:gd name="T17" fmla="*/ 45 h 473"/>
                <a:gd name="T18" fmla="*/ 227 w 349"/>
                <a:gd name="T19" fmla="*/ 158 h 473"/>
                <a:gd name="T20" fmla="*/ 153 w 349"/>
                <a:gd name="T21" fmla="*/ 133 h 473"/>
                <a:gd name="T22" fmla="*/ 0 w 349"/>
                <a:gd name="T23" fmla="*/ 313 h 473"/>
                <a:gd name="T24" fmla="*/ 123 w 349"/>
                <a:gd name="T25" fmla="*/ 473 h 473"/>
                <a:gd name="T26" fmla="*/ 227 w 349"/>
                <a:gd name="T27" fmla="*/ 420 h 473"/>
                <a:gd name="T28" fmla="*/ 227 w 349"/>
                <a:gd name="T29" fmla="*/ 447 h 473"/>
                <a:gd name="T30" fmla="*/ 242 w 349"/>
                <a:gd name="T31" fmla="*/ 463 h 473"/>
                <a:gd name="T32" fmla="*/ 340 w 349"/>
                <a:gd name="T33" fmla="*/ 463 h 473"/>
                <a:gd name="T34" fmla="*/ 349 w 349"/>
                <a:gd name="T35" fmla="*/ 453 h 473"/>
                <a:gd name="T36" fmla="*/ 349 w 349"/>
                <a:gd name="T37" fmla="*/ 444 h 473"/>
                <a:gd name="T38" fmla="*/ 331 w 349"/>
                <a:gd name="T39" fmla="*/ 428 h 473"/>
                <a:gd name="T40" fmla="*/ 227 w 349"/>
                <a:gd name="T41" fmla="*/ 379 h 473"/>
                <a:gd name="T42" fmla="*/ 153 w 349"/>
                <a:gd name="T43" fmla="*/ 418 h 473"/>
                <a:gd name="T44" fmla="*/ 78 w 349"/>
                <a:gd name="T45" fmla="*/ 299 h 473"/>
                <a:gd name="T46" fmla="*/ 158 w 349"/>
                <a:gd name="T47" fmla="*/ 179 h 473"/>
                <a:gd name="T48" fmla="*/ 227 w 349"/>
                <a:gd name="T49" fmla="*/ 299 h 473"/>
                <a:gd name="T50" fmla="*/ 227 w 349"/>
                <a:gd name="T51" fmla="*/ 379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49" h="473">
                  <a:moveTo>
                    <a:pt x="331" y="428"/>
                  </a:moveTo>
                  <a:cubicBezTo>
                    <a:pt x="300" y="418"/>
                    <a:pt x="300" y="418"/>
                    <a:pt x="300" y="418"/>
                  </a:cubicBezTo>
                  <a:cubicBezTo>
                    <a:pt x="300" y="16"/>
                    <a:pt x="300" y="16"/>
                    <a:pt x="300" y="16"/>
                  </a:cubicBezTo>
                  <a:cubicBezTo>
                    <a:pt x="300" y="6"/>
                    <a:pt x="297" y="0"/>
                    <a:pt x="285" y="0"/>
                  </a:cubicBezTo>
                  <a:cubicBezTo>
                    <a:pt x="187" y="0"/>
                    <a:pt x="187" y="0"/>
                    <a:pt x="187" y="0"/>
                  </a:cubicBezTo>
                  <a:cubicBezTo>
                    <a:pt x="179" y="0"/>
                    <a:pt x="178" y="4"/>
                    <a:pt x="178" y="11"/>
                  </a:cubicBezTo>
                  <a:cubicBezTo>
                    <a:pt x="178" y="19"/>
                    <a:pt x="178" y="19"/>
                    <a:pt x="178" y="19"/>
                  </a:cubicBezTo>
                  <a:cubicBezTo>
                    <a:pt x="178" y="31"/>
                    <a:pt x="182" y="32"/>
                    <a:pt x="196" y="36"/>
                  </a:cubicBezTo>
                  <a:cubicBezTo>
                    <a:pt x="227" y="45"/>
                    <a:pt x="227" y="45"/>
                    <a:pt x="227" y="45"/>
                  </a:cubicBezTo>
                  <a:cubicBezTo>
                    <a:pt x="227" y="158"/>
                    <a:pt x="227" y="158"/>
                    <a:pt x="227" y="158"/>
                  </a:cubicBezTo>
                  <a:cubicBezTo>
                    <a:pt x="216" y="148"/>
                    <a:pt x="191" y="133"/>
                    <a:pt x="153" y="133"/>
                  </a:cubicBezTo>
                  <a:cubicBezTo>
                    <a:pt x="82" y="133"/>
                    <a:pt x="0" y="185"/>
                    <a:pt x="0" y="313"/>
                  </a:cubicBezTo>
                  <a:cubicBezTo>
                    <a:pt x="0" y="425"/>
                    <a:pt x="62" y="473"/>
                    <a:pt x="123" y="473"/>
                  </a:cubicBezTo>
                  <a:cubicBezTo>
                    <a:pt x="162" y="473"/>
                    <a:pt x="195" y="453"/>
                    <a:pt x="227" y="420"/>
                  </a:cubicBezTo>
                  <a:cubicBezTo>
                    <a:pt x="227" y="447"/>
                    <a:pt x="227" y="447"/>
                    <a:pt x="227" y="447"/>
                  </a:cubicBezTo>
                  <a:cubicBezTo>
                    <a:pt x="227" y="457"/>
                    <a:pt x="230" y="463"/>
                    <a:pt x="242" y="463"/>
                  </a:cubicBezTo>
                  <a:cubicBezTo>
                    <a:pt x="340" y="463"/>
                    <a:pt x="340" y="463"/>
                    <a:pt x="340" y="463"/>
                  </a:cubicBezTo>
                  <a:cubicBezTo>
                    <a:pt x="347" y="463"/>
                    <a:pt x="349" y="459"/>
                    <a:pt x="349" y="453"/>
                  </a:cubicBezTo>
                  <a:cubicBezTo>
                    <a:pt x="349" y="444"/>
                    <a:pt x="349" y="444"/>
                    <a:pt x="349" y="444"/>
                  </a:cubicBezTo>
                  <a:cubicBezTo>
                    <a:pt x="349" y="432"/>
                    <a:pt x="345" y="432"/>
                    <a:pt x="331" y="428"/>
                  </a:cubicBezTo>
                  <a:close/>
                  <a:moveTo>
                    <a:pt x="227" y="379"/>
                  </a:moveTo>
                  <a:cubicBezTo>
                    <a:pt x="206" y="401"/>
                    <a:pt x="182" y="418"/>
                    <a:pt x="153" y="418"/>
                  </a:cubicBezTo>
                  <a:cubicBezTo>
                    <a:pt x="100" y="418"/>
                    <a:pt x="78" y="362"/>
                    <a:pt x="78" y="299"/>
                  </a:cubicBezTo>
                  <a:cubicBezTo>
                    <a:pt x="78" y="225"/>
                    <a:pt x="110" y="179"/>
                    <a:pt x="158" y="179"/>
                  </a:cubicBezTo>
                  <a:cubicBezTo>
                    <a:pt x="209" y="179"/>
                    <a:pt x="227" y="229"/>
                    <a:pt x="227" y="299"/>
                  </a:cubicBezTo>
                  <a:lnTo>
                    <a:pt x="227" y="3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1" name="Freeform 16"/>
            <p:cNvSpPr>
              <a:spLocks noEditPoints="1"/>
            </p:cNvSpPr>
            <p:nvPr userDrawn="1"/>
          </p:nvSpPr>
          <p:spPr bwMode="auto">
            <a:xfrm>
              <a:off x="6816725" y="6348413"/>
              <a:ext cx="204788" cy="217488"/>
            </a:xfrm>
            <a:custGeom>
              <a:avLst/>
              <a:gdLst>
                <a:gd name="T0" fmla="*/ 168 w 322"/>
                <a:gd name="T1" fmla="*/ 0 h 340"/>
                <a:gd name="T2" fmla="*/ 0 w 322"/>
                <a:gd name="T3" fmla="*/ 178 h 340"/>
                <a:gd name="T4" fmla="*/ 154 w 322"/>
                <a:gd name="T5" fmla="*/ 340 h 340"/>
                <a:gd name="T6" fmla="*/ 322 w 322"/>
                <a:gd name="T7" fmla="*/ 162 h 340"/>
                <a:gd name="T8" fmla="*/ 168 w 322"/>
                <a:gd name="T9" fmla="*/ 0 h 340"/>
                <a:gd name="T10" fmla="*/ 162 w 322"/>
                <a:gd name="T11" fmla="*/ 294 h 340"/>
                <a:gd name="T12" fmla="*/ 76 w 322"/>
                <a:gd name="T13" fmla="*/ 170 h 340"/>
                <a:gd name="T14" fmla="*/ 162 w 322"/>
                <a:gd name="T15" fmla="*/ 46 h 340"/>
                <a:gd name="T16" fmla="*/ 248 w 322"/>
                <a:gd name="T17" fmla="*/ 170 h 340"/>
                <a:gd name="T18" fmla="*/ 162 w 322"/>
                <a:gd name="T19" fmla="*/ 294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2" h="340">
                  <a:moveTo>
                    <a:pt x="168" y="0"/>
                  </a:moveTo>
                  <a:cubicBezTo>
                    <a:pt x="56" y="0"/>
                    <a:pt x="0" y="86"/>
                    <a:pt x="0" y="178"/>
                  </a:cubicBezTo>
                  <a:cubicBezTo>
                    <a:pt x="0" y="264"/>
                    <a:pt x="48" y="340"/>
                    <a:pt x="154" y="340"/>
                  </a:cubicBezTo>
                  <a:cubicBezTo>
                    <a:pt x="266" y="340"/>
                    <a:pt x="322" y="254"/>
                    <a:pt x="322" y="162"/>
                  </a:cubicBezTo>
                  <a:cubicBezTo>
                    <a:pt x="322" y="76"/>
                    <a:pt x="273" y="0"/>
                    <a:pt x="168" y="0"/>
                  </a:cubicBezTo>
                  <a:close/>
                  <a:moveTo>
                    <a:pt x="162" y="294"/>
                  </a:moveTo>
                  <a:cubicBezTo>
                    <a:pt x="108" y="294"/>
                    <a:pt x="76" y="241"/>
                    <a:pt x="76" y="170"/>
                  </a:cubicBezTo>
                  <a:cubicBezTo>
                    <a:pt x="76" y="100"/>
                    <a:pt x="107" y="46"/>
                    <a:pt x="162" y="46"/>
                  </a:cubicBezTo>
                  <a:cubicBezTo>
                    <a:pt x="215" y="46"/>
                    <a:pt x="248" y="98"/>
                    <a:pt x="248" y="170"/>
                  </a:cubicBezTo>
                  <a:cubicBezTo>
                    <a:pt x="248" y="240"/>
                    <a:pt x="216" y="294"/>
                    <a:pt x="162" y="29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2" name="Freeform 17"/>
            <p:cNvSpPr>
              <a:spLocks/>
            </p:cNvSpPr>
            <p:nvPr userDrawn="1"/>
          </p:nvSpPr>
          <p:spPr bwMode="auto">
            <a:xfrm>
              <a:off x="8139113" y="6348413"/>
              <a:ext cx="155575" cy="217488"/>
            </a:xfrm>
            <a:custGeom>
              <a:avLst/>
              <a:gdLst>
                <a:gd name="T0" fmla="*/ 247 w 247"/>
                <a:gd name="T1" fmla="*/ 22 h 340"/>
                <a:gd name="T2" fmla="*/ 238 w 247"/>
                <a:gd name="T3" fmla="*/ 11 h 340"/>
                <a:gd name="T4" fmla="*/ 165 w 247"/>
                <a:gd name="T5" fmla="*/ 0 h 340"/>
                <a:gd name="T6" fmla="*/ 0 w 247"/>
                <a:gd name="T7" fmla="*/ 170 h 340"/>
                <a:gd name="T8" fmla="*/ 165 w 247"/>
                <a:gd name="T9" fmla="*/ 340 h 340"/>
                <a:gd name="T10" fmla="*/ 238 w 247"/>
                <a:gd name="T11" fmla="*/ 329 h 340"/>
                <a:gd name="T12" fmla="*/ 247 w 247"/>
                <a:gd name="T13" fmla="*/ 318 h 340"/>
                <a:gd name="T14" fmla="*/ 247 w 247"/>
                <a:gd name="T15" fmla="*/ 269 h 340"/>
                <a:gd name="T16" fmla="*/ 243 w 247"/>
                <a:gd name="T17" fmla="*/ 262 h 340"/>
                <a:gd name="T18" fmla="*/ 231 w 247"/>
                <a:gd name="T19" fmla="*/ 266 h 340"/>
                <a:gd name="T20" fmla="*/ 169 w 247"/>
                <a:gd name="T21" fmla="*/ 281 h 340"/>
                <a:gd name="T22" fmla="*/ 71 w 247"/>
                <a:gd name="T23" fmla="*/ 170 h 340"/>
                <a:gd name="T24" fmla="*/ 169 w 247"/>
                <a:gd name="T25" fmla="*/ 59 h 340"/>
                <a:gd name="T26" fmla="*/ 231 w 247"/>
                <a:gd name="T27" fmla="*/ 74 h 340"/>
                <a:gd name="T28" fmla="*/ 243 w 247"/>
                <a:gd name="T29" fmla="*/ 78 h 340"/>
                <a:gd name="T30" fmla="*/ 247 w 247"/>
                <a:gd name="T31" fmla="*/ 71 h 340"/>
                <a:gd name="T32" fmla="*/ 247 w 247"/>
                <a:gd name="T33" fmla="*/ 22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7" h="340">
                  <a:moveTo>
                    <a:pt x="247" y="22"/>
                  </a:moveTo>
                  <a:cubicBezTo>
                    <a:pt x="247" y="14"/>
                    <a:pt x="245" y="14"/>
                    <a:pt x="238" y="11"/>
                  </a:cubicBezTo>
                  <a:cubicBezTo>
                    <a:pt x="222" y="5"/>
                    <a:pt x="194" y="0"/>
                    <a:pt x="165" y="0"/>
                  </a:cubicBezTo>
                  <a:cubicBezTo>
                    <a:pt x="34" y="0"/>
                    <a:pt x="0" y="92"/>
                    <a:pt x="0" y="170"/>
                  </a:cubicBezTo>
                  <a:cubicBezTo>
                    <a:pt x="0" y="249"/>
                    <a:pt x="33" y="340"/>
                    <a:pt x="165" y="340"/>
                  </a:cubicBezTo>
                  <a:cubicBezTo>
                    <a:pt x="194" y="340"/>
                    <a:pt x="222" y="335"/>
                    <a:pt x="238" y="329"/>
                  </a:cubicBezTo>
                  <a:cubicBezTo>
                    <a:pt x="245" y="326"/>
                    <a:pt x="247" y="326"/>
                    <a:pt x="247" y="318"/>
                  </a:cubicBezTo>
                  <a:cubicBezTo>
                    <a:pt x="247" y="269"/>
                    <a:pt x="247" y="269"/>
                    <a:pt x="247" y="269"/>
                  </a:cubicBezTo>
                  <a:cubicBezTo>
                    <a:pt x="247" y="264"/>
                    <a:pt x="246" y="262"/>
                    <a:pt x="243" y="262"/>
                  </a:cubicBezTo>
                  <a:cubicBezTo>
                    <a:pt x="241" y="262"/>
                    <a:pt x="237" y="264"/>
                    <a:pt x="231" y="266"/>
                  </a:cubicBezTo>
                  <a:cubicBezTo>
                    <a:pt x="221" y="271"/>
                    <a:pt x="199" y="281"/>
                    <a:pt x="169" y="281"/>
                  </a:cubicBezTo>
                  <a:cubicBezTo>
                    <a:pt x="108" y="281"/>
                    <a:pt x="71" y="244"/>
                    <a:pt x="71" y="170"/>
                  </a:cubicBezTo>
                  <a:cubicBezTo>
                    <a:pt x="71" y="95"/>
                    <a:pt x="108" y="59"/>
                    <a:pt x="169" y="59"/>
                  </a:cubicBezTo>
                  <a:cubicBezTo>
                    <a:pt x="199" y="59"/>
                    <a:pt x="221" y="69"/>
                    <a:pt x="231" y="74"/>
                  </a:cubicBezTo>
                  <a:cubicBezTo>
                    <a:pt x="237" y="76"/>
                    <a:pt x="241" y="78"/>
                    <a:pt x="243" y="78"/>
                  </a:cubicBezTo>
                  <a:cubicBezTo>
                    <a:pt x="246" y="78"/>
                    <a:pt x="247" y="76"/>
                    <a:pt x="247" y="71"/>
                  </a:cubicBezTo>
                  <a:lnTo>
                    <a:pt x="247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18"/>
            <p:cNvSpPr>
              <a:spLocks/>
            </p:cNvSpPr>
            <p:nvPr userDrawn="1"/>
          </p:nvSpPr>
          <p:spPr bwMode="auto">
            <a:xfrm>
              <a:off x="7542213" y="6354763"/>
              <a:ext cx="200025" cy="211138"/>
            </a:xfrm>
            <a:custGeom>
              <a:avLst/>
              <a:gdLst>
                <a:gd name="T0" fmla="*/ 9 w 317"/>
                <a:gd name="T1" fmla="*/ 0 h 330"/>
                <a:gd name="T2" fmla="*/ 0 w 317"/>
                <a:gd name="T3" fmla="*/ 10 h 330"/>
                <a:gd name="T4" fmla="*/ 0 w 317"/>
                <a:gd name="T5" fmla="*/ 19 h 330"/>
                <a:gd name="T6" fmla="*/ 18 w 317"/>
                <a:gd name="T7" fmla="*/ 35 h 330"/>
                <a:gd name="T8" fmla="*/ 49 w 317"/>
                <a:gd name="T9" fmla="*/ 44 h 330"/>
                <a:gd name="T10" fmla="*/ 49 w 317"/>
                <a:gd name="T11" fmla="*/ 193 h 330"/>
                <a:gd name="T12" fmla="*/ 152 w 317"/>
                <a:gd name="T13" fmla="*/ 330 h 330"/>
                <a:gd name="T14" fmla="*/ 247 w 317"/>
                <a:gd name="T15" fmla="*/ 280 h 330"/>
                <a:gd name="T16" fmla="*/ 249 w 317"/>
                <a:gd name="T17" fmla="*/ 280 h 330"/>
                <a:gd name="T18" fmla="*/ 249 w 317"/>
                <a:gd name="T19" fmla="*/ 312 h 330"/>
                <a:gd name="T20" fmla="*/ 257 w 317"/>
                <a:gd name="T21" fmla="*/ 320 h 330"/>
                <a:gd name="T22" fmla="*/ 309 w 317"/>
                <a:gd name="T23" fmla="*/ 320 h 330"/>
                <a:gd name="T24" fmla="*/ 317 w 317"/>
                <a:gd name="T25" fmla="*/ 312 h 330"/>
                <a:gd name="T26" fmla="*/ 317 w 317"/>
                <a:gd name="T27" fmla="*/ 8 h 330"/>
                <a:gd name="T28" fmla="*/ 309 w 317"/>
                <a:gd name="T29" fmla="*/ 0 h 330"/>
                <a:gd name="T30" fmla="*/ 255 w 317"/>
                <a:gd name="T31" fmla="*/ 0 h 330"/>
                <a:gd name="T32" fmla="*/ 247 w 317"/>
                <a:gd name="T33" fmla="*/ 8 h 330"/>
                <a:gd name="T34" fmla="*/ 247 w 317"/>
                <a:gd name="T35" fmla="*/ 226 h 330"/>
                <a:gd name="T36" fmla="*/ 173 w 317"/>
                <a:gd name="T37" fmla="*/ 268 h 330"/>
                <a:gd name="T38" fmla="*/ 119 w 317"/>
                <a:gd name="T39" fmla="*/ 173 h 330"/>
                <a:gd name="T40" fmla="*/ 119 w 317"/>
                <a:gd name="T41" fmla="*/ 8 h 330"/>
                <a:gd name="T42" fmla="*/ 111 w 317"/>
                <a:gd name="T43" fmla="*/ 0 h 330"/>
                <a:gd name="T44" fmla="*/ 9 w 317"/>
                <a:gd name="T45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17" h="330">
                  <a:moveTo>
                    <a:pt x="9" y="0"/>
                  </a:moveTo>
                  <a:cubicBezTo>
                    <a:pt x="1" y="0"/>
                    <a:pt x="0" y="4"/>
                    <a:pt x="0" y="1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1"/>
                    <a:pt x="18" y="35"/>
                  </a:cubicBezTo>
                  <a:cubicBezTo>
                    <a:pt x="49" y="44"/>
                    <a:pt x="49" y="44"/>
                    <a:pt x="49" y="44"/>
                  </a:cubicBezTo>
                  <a:cubicBezTo>
                    <a:pt x="49" y="193"/>
                    <a:pt x="49" y="193"/>
                    <a:pt x="49" y="193"/>
                  </a:cubicBezTo>
                  <a:cubicBezTo>
                    <a:pt x="49" y="306"/>
                    <a:pt x="99" y="330"/>
                    <a:pt x="152" y="330"/>
                  </a:cubicBezTo>
                  <a:cubicBezTo>
                    <a:pt x="194" y="330"/>
                    <a:pt x="221" y="314"/>
                    <a:pt x="247" y="280"/>
                  </a:cubicBezTo>
                  <a:cubicBezTo>
                    <a:pt x="249" y="280"/>
                    <a:pt x="249" y="280"/>
                    <a:pt x="249" y="280"/>
                  </a:cubicBezTo>
                  <a:cubicBezTo>
                    <a:pt x="249" y="312"/>
                    <a:pt x="249" y="312"/>
                    <a:pt x="249" y="312"/>
                  </a:cubicBezTo>
                  <a:cubicBezTo>
                    <a:pt x="249" y="318"/>
                    <a:pt x="251" y="320"/>
                    <a:pt x="257" y="320"/>
                  </a:cubicBezTo>
                  <a:cubicBezTo>
                    <a:pt x="309" y="320"/>
                    <a:pt x="309" y="320"/>
                    <a:pt x="309" y="320"/>
                  </a:cubicBezTo>
                  <a:cubicBezTo>
                    <a:pt x="315" y="320"/>
                    <a:pt x="317" y="318"/>
                    <a:pt x="317" y="312"/>
                  </a:cubicBezTo>
                  <a:cubicBezTo>
                    <a:pt x="317" y="8"/>
                    <a:pt x="317" y="8"/>
                    <a:pt x="317" y="8"/>
                  </a:cubicBezTo>
                  <a:cubicBezTo>
                    <a:pt x="317" y="2"/>
                    <a:pt x="315" y="0"/>
                    <a:pt x="309" y="0"/>
                  </a:cubicBezTo>
                  <a:cubicBezTo>
                    <a:pt x="255" y="0"/>
                    <a:pt x="255" y="0"/>
                    <a:pt x="255" y="0"/>
                  </a:cubicBezTo>
                  <a:cubicBezTo>
                    <a:pt x="249" y="0"/>
                    <a:pt x="247" y="2"/>
                    <a:pt x="247" y="8"/>
                  </a:cubicBezTo>
                  <a:cubicBezTo>
                    <a:pt x="247" y="226"/>
                    <a:pt x="247" y="226"/>
                    <a:pt x="247" y="226"/>
                  </a:cubicBezTo>
                  <a:cubicBezTo>
                    <a:pt x="227" y="255"/>
                    <a:pt x="202" y="268"/>
                    <a:pt x="173" y="268"/>
                  </a:cubicBezTo>
                  <a:cubicBezTo>
                    <a:pt x="122" y="268"/>
                    <a:pt x="119" y="231"/>
                    <a:pt x="119" y="173"/>
                  </a:cubicBezTo>
                  <a:cubicBezTo>
                    <a:pt x="119" y="8"/>
                    <a:pt x="119" y="8"/>
                    <a:pt x="119" y="8"/>
                  </a:cubicBezTo>
                  <a:cubicBezTo>
                    <a:pt x="119" y="2"/>
                    <a:pt x="116" y="0"/>
                    <a:pt x="111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Freeform 19"/>
            <p:cNvSpPr>
              <a:spLocks/>
            </p:cNvSpPr>
            <p:nvPr userDrawn="1"/>
          </p:nvSpPr>
          <p:spPr bwMode="auto">
            <a:xfrm>
              <a:off x="7799388" y="6348413"/>
              <a:ext cx="295275" cy="211138"/>
            </a:xfrm>
            <a:custGeom>
              <a:avLst/>
              <a:gdLst>
                <a:gd name="T0" fmla="*/ 0 w 467"/>
                <a:gd name="T1" fmla="*/ 322 h 330"/>
                <a:gd name="T2" fmla="*/ 8 w 467"/>
                <a:gd name="T3" fmla="*/ 330 h 330"/>
                <a:gd name="T4" fmla="*/ 62 w 467"/>
                <a:gd name="T5" fmla="*/ 330 h 330"/>
                <a:gd name="T6" fmla="*/ 70 w 467"/>
                <a:gd name="T7" fmla="*/ 322 h 330"/>
                <a:gd name="T8" fmla="*/ 70 w 467"/>
                <a:gd name="T9" fmla="*/ 104 h 330"/>
                <a:gd name="T10" fmla="*/ 145 w 467"/>
                <a:gd name="T11" fmla="*/ 62 h 330"/>
                <a:gd name="T12" fmla="*/ 198 w 467"/>
                <a:gd name="T13" fmla="*/ 157 h 330"/>
                <a:gd name="T14" fmla="*/ 198 w 467"/>
                <a:gd name="T15" fmla="*/ 322 h 330"/>
                <a:gd name="T16" fmla="*/ 206 w 467"/>
                <a:gd name="T17" fmla="*/ 330 h 330"/>
                <a:gd name="T18" fmla="*/ 261 w 467"/>
                <a:gd name="T19" fmla="*/ 330 h 330"/>
                <a:gd name="T20" fmla="*/ 268 w 467"/>
                <a:gd name="T21" fmla="*/ 322 h 330"/>
                <a:gd name="T22" fmla="*/ 268 w 467"/>
                <a:gd name="T23" fmla="*/ 104 h 330"/>
                <a:gd name="T24" fmla="*/ 343 w 467"/>
                <a:gd name="T25" fmla="*/ 62 h 330"/>
                <a:gd name="T26" fmla="*/ 397 w 467"/>
                <a:gd name="T27" fmla="*/ 157 h 330"/>
                <a:gd name="T28" fmla="*/ 397 w 467"/>
                <a:gd name="T29" fmla="*/ 322 h 330"/>
                <a:gd name="T30" fmla="*/ 405 w 467"/>
                <a:gd name="T31" fmla="*/ 330 h 330"/>
                <a:gd name="T32" fmla="*/ 459 w 467"/>
                <a:gd name="T33" fmla="*/ 330 h 330"/>
                <a:gd name="T34" fmla="*/ 467 w 467"/>
                <a:gd name="T35" fmla="*/ 322 h 330"/>
                <a:gd name="T36" fmla="*/ 467 w 467"/>
                <a:gd name="T37" fmla="*/ 137 h 330"/>
                <a:gd name="T38" fmla="*/ 363 w 467"/>
                <a:gd name="T39" fmla="*/ 0 h 330"/>
                <a:gd name="T40" fmla="*/ 253 w 467"/>
                <a:gd name="T41" fmla="*/ 54 h 330"/>
                <a:gd name="T42" fmla="*/ 165 w 467"/>
                <a:gd name="T43" fmla="*/ 0 h 330"/>
                <a:gd name="T44" fmla="*/ 70 w 467"/>
                <a:gd name="T45" fmla="*/ 50 h 330"/>
                <a:gd name="T46" fmla="*/ 68 w 467"/>
                <a:gd name="T47" fmla="*/ 50 h 330"/>
                <a:gd name="T48" fmla="*/ 68 w 467"/>
                <a:gd name="T49" fmla="*/ 18 h 330"/>
                <a:gd name="T50" fmla="*/ 60 w 467"/>
                <a:gd name="T51" fmla="*/ 10 h 330"/>
                <a:gd name="T52" fmla="*/ 8 w 467"/>
                <a:gd name="T53" fmla="*/ 10 h 330"/>
                <a:gd name="T54" fmla="*/ 0 w 467"/>
                <a:gd name="T55" fmla="*/ 18 h 330"/>
                <a:gd name="T56" fmla="*/ 0 w 467"/>
                <a:gd name="T57" fmla="*/ 32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67" h="330">
                  <a:moveTo>
                    <a:pt x="0" y="322"/>
                  </a:moveTo>
                  <a:cubicBezTo>
                    <a:pt x="0" y="328"/>
                    <a:pt x="2" y="330"/>
                    <a:pt x="8" y="330"/>
                  </a:cubicBezTo>
                  <a:cubicBezTo>
                    <a:pt x="62" y="330"/>
                    <a:pt x="62" y="330"/>
                    <a:pt x="62" y="330"/>
                  </a:cubicBezTo>
                  <a:cubicBezTo>
                    <a:pt x="68" y="330"/>
                    <a:pt x="70" y="328"/>
                    <a:pt x="70" y="322"/>
                  </a:cubicBezTo>
                  <a:cubicBezTo>
                    <a:pt x="70" y="104"/>
                    <a:pt x="70" y="104"/>
                    <a:pt x="70" y="104"/>
                  </a:cubicBezTo>
                  <a:cubicBezTo>
                    <a:pt x="91" y="75"/>
                    <a:pt x="115" y="62"/>
                    <a:pt x="145" y="62"/>
                  </a:cubicBezTo>
                  <a:cubicBezTo>
                    <a:pt x="196" y="62"/>
                    <a:pt x="198" y="99"/>
                    <a:pt x="198" y="157"/>
                  </a:cubicBezTo>
                  <a:cubicBezTo>
                    <a:pt x="198" y="322"/>
                    <a:pt x="198" y="322"/>
                    <a:pt x="198" y="322"/>
                  </a:cubicBezTo>
                  <a:cubicBezTo>
                    <a:pt x="198" y="328"/>
                    <a:pt x="200" y="330"/>
                    <a:pt x="206" y="330"/>
                  </a:cubicBezTo>
                  <a:cubicBezTo>
                    <a:pt x="261" y="330"/>
                    <a:pt x="261" y="330"/>
                    <a:pt x="261" y="330"/>
                  </a:cubicBezTo>
                  <a:cubicBezTo>
                    <a:pt x="267" y="330"/>
                    <a:pt x="268" y="328"/>
                    <a:pt x="268" y="322"/>
                  </a:cubicBezTo>
                  <a:cubicBezTo>
                    <a:pt x="268" y="104"/>
                    <a:pt x="268" y="104"/>
                    <a:pt x="268" y="104"/>
                  </a:cubicBezTo>
                  <a:cubicBezTo>
                    <a:pt x="289" y="75"/>
                    <a:pt x="313" y="62"/>
                    <a:pt x="343" y="62"/>
                  </a:cubicBezTo>
                  <a:cubicBezTo>
                    <a:pt x="394" y="62"/>
                    <a:pt x="397" y="99"/>
                    <a:pt x="397" y="157"/>
                  </a:cubicBezTo>
                  <a:cubicBezTo>
                    <a:pt x="397" y="322"/>
                    <a:pt x="397" y="322"/>
                    <a:pt x="397" y="322"/>
                  </a:cubicBezTo>
                  <a:cubicBezTo>
                    <a:pt x="397" y="328"/>
                    <a:pt x="399" y="330"/>
                    <a:pt x="405" y="330"/>
                  </a:cubicBezTo>
                  <a:cubicBezTo>
                    <a:pt x="459" y="330"/>
                    <a:pt x="459" y="330"/>
                    <a:pt x="459" y="330"/>
                  </a:cubicBezTo>
                  <a:cubicBezTo>
                    <a:pt x="465" y="330"/>
                    <a:pt x="467" y="328"/>
                    <a:pt x="467" y="322"/>
                  </a:cubicBezTo>
                  <a:cubicBezTo>
                    <a:pt x="467" y="137"/>
                    <a:pt x="467" y="137"/>
                    <a:pt x="467" y="137"/>
                  </a:cubicBezTo>
                  <a:cubicBezTo>
                    <a:pt x="467" y="23"/>
                    <a:pt x="417" y="0"/>
                    <a:pt x="363" y="0"/>
                  </a:cubicBezTo>
                  <a:cubicBezTo>
                    <a:pt x="316" y="0"/>
                    <a:pt x="283" y="18"/>
                    <a:pt x="253" y="54"/>
                  </a:cubicBezTo>
                  <a:cubicBezTo>
                    <a:pt x="235" y="12"/>
                    <a:pt x="201" y="0"/>
                    <a:pt x="165" y="0"/>
                  </a:cubicBezTo>
                  <a:cubicBezTo>
                    <a:pt x="124" y="0"/>
                    <a:pt x="97" y="16"/>
                    <a:pt x="70" y="50"/>
                  </a:cubicBezTo>
                  <a:cubicBezTo>
                    <a:pt x="68" y="50"/>
                    <a:pt x="68" y="50"/>
                    <a:pt x="68" y="50"/>
                  </a:cubicBezTo>
                  <a:cubicBezTo>
                    <a:pt x="68" y="18"/>
                    <a:pt x="68" y="18"/>
                    <a:pt x="68" y="18"/>
                  </a:cubicBezTo>
                  <a:cubicBezTo>
                    <a:pt x="68" y="12"/>
                    <a:pt x="65" y="10"/>
                    <a:pt x="60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2" y="10"/>
                    <a:pt x="0" y="12"/>
                    <a:pt x="0" y="18"/>
                  </a:cubicBezTo>
                  <a:lnTo>
                    <a:pt x="0" y="3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830333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522000" y="1004344"/>
            <a:ext cx="8100000" cy="5334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22000" y="1814635"/>
            <a:ext cx="8100000" cy="412536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1494000" y="6414409"/>
            <a:ext cx="108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790000" y="6414409"/>
            <a:ext cx="396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522000" y="594000"/>
            <a:ext cx="8100000" cy="5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/>
          <p:cNvSpPr/>
          <p:nvPr/>
        </p:nvSpPr>
        <p:spPr>
          <a:xfrm>
            <a:off x="522000" y="6264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9" name="Afbeelding 1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0" y="6415200"/>
            <a:ext cx="1104790" cy="13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01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50" r:id="rId3"/>
    <p:sldLayoutId id="2147483660" r:id="rId4"/>
    <p:sldLayoutId id="2147483652" r:id="rId5"/>
    <p:sldLayoutId id="2147483661" r:id="rId6"/>
    <p:sldLayoutId id="2147483662" r:id="rId7"/>
    <p:sldLayoutId id="2147483663" r:id="rId8"/>
    <p:sldLayoutId id="2147483664" r:id="rId9"/>
    <p:sldLayoutId id="2147483665" r:id="rId10"/>
  </p:sldLayoutIdLst>
  <p:hf sldNum="0" hdr="0" ftr="0" dt="0"/>
  <p:txStyles>
    <p:titleStyle>
      <a:lvl1pPr algn="l" defTabSz="914400" rtl="0" eaLnBrk="1" latinLnBrk="0" hangingPunct="1">
        <a:lnSpc>
          <a:spcPts val="4200"/>
        </a:lnSpc>
        <a:spcBef>
          <a:spcPct val="0"/>
        </a:spcBef>
        <a:buNone/>
        <a:defRPr sz="4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2263" indent="-322263" algn="l" defTabSz="914400" rtl="0" eaLnBrk="1" latinLnBrk="0" hangingPunct="1">
        <a:lnSpc>
          <a:spcPts val="2500"/>
        </a:lnSpc>
        <a:spcBef>
          <a:spcPts val="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47700" indent="-325438" algn="l" defTabSz="914400" rtl="0" eaLnBrk="1" latinLnBrk="0" hangingPunct="1">
        <a:lnSpc>
          <a:spcPts val="2500"/>
        </a:lnSpc>
        <a:spcBef>
          <a:spcPts val="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69963" indent="-323850" algn="l" defTabSz="914400" rtl="0" eaLnBrk="1" latinLnBrk="0" hangingPunct="1">
        <a:lnSpc>
          <a:spcPts val="2500"/>
        </a:lnSpc>
        <a:spcBef>
          <a:spcPts val="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93813" indent="-322263" algn="l" defTabSz="914400" rtl="0" eaLnBrk="1" latinLnBrk="0" hangingPunct="1">
        <a:lnSpc>
          <a:spcPts val="2500"/>
        </a:lnSpc>
        <a:spcBef>
          <a:spcPts val="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19250" indent="-323850" algn="l" defTabSz="914400" rtl="0" eaLnBrk="1" latinLnBrk="0" hangingPunct="1">
        <a:lnSpc>
          <a:spcPts val="2500"/>
        </a:lnSpc>
        <a:spcBef>
          <a:spcPts val="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828044" y="1268760"/>
            <a:ext cx="7920420" cy="288032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42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Ontwikkelingen RLC</a:t>
            </a:r>
          </a:p>
          <a:p>
            <a:pPr marL="0" marR="0" lvl="0" indent="0" algn="l" defTabSz="914400" rtl="0" eaLnBrk="1" fontAlgn="auto" latinLnBrk="0" hangingPunct="1">
              <a:lnSpc>
                <a:spcPts val="4200"/>
              </a:lnSpc>
              <a:spcBef>
                <a:spcPct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SzTx/>
              <a:buFont typeface="Calibri" pitchFamily="34" charset="0"/>
              <a:buChar char="‒"/>
              <a:tabLst/>
              <a:defRPr/>
            </a:pPr>
            <a:r>
              <a:rPr lang="nl-NL" sz="3200" b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voortgang (nieuwe) richtlijnen NfN</a:t>
            </a:r>
          </a:p>
          <a:p>
            <a:pPr marL="0" marR="0" lvl="0" indent="0" algn="l" defTabSz="914400" rtl="0" eaLnBrk="1" fontAlgn="auto" latinLnBrk="0" hangingPunct="1">
              <a:lnSpc>
                <a:spcPts val="4200"/>
              </a:lnSpc>
              <a:spcBef>
                <a:spcPct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SzTx/>
              <a:buFont typeface="Calibri" pitchFamily="34" charset="0"/>
              <a:buChar char="‒"/>
              <a:tabLst/>
              <a:defRPr/>
            </a:pPr>
            <a:r>
              <a:rPr lang="nl-NL" sz="3200" b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MDR contrast deel 2</a:t>
            </a:r>
            <a:endParaRPr lang="nl-NL" sz="3200" b="1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ijdelijke aanduiding voor tekst 3"/>
          <p:cNvSpPr txBox="1">
            <a:spLocks/>
          </p:cNvSpPr>
          <p:nvPr/>
        </p:nvSpPr>
        <p:spPr>
          <a:xfrm>
            <a:off x="828044" y="4378176"/>
            <a:ext cx="5346157" cy="635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nl-NL" sz="20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Henk van Hamersvelt</a:t>
            </a:r>
          </a:p>
          <a:p>
            <a:pPr marL="0" marR="0" lvl="0" indent="0" algn="l" defTabSz="914400" rtl="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itchFamily="34" charset="0"/>
              <a:buNone/>
              <a:tabLst/>
              <a:defRPr/>
            </a:pPr>
            <a:r>
              <a:rPr lang="nl-NL" sz="2000" b="1">
                <a:solidFill>
                  <a:schemeClr val="accent1">
                    <a:lumMod val="75000"/>
                  </a:schemeClr>
                </a:solidFill>
              </a:rPr>
              <a:t>V</a:t>
            </a:r>
            <a:r>
              <a:rPr kumimoji="0" lang="nl-NL" sz="20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oorzitter Richtlijnencommissie (RLC)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3845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87288"/>
            <a:ext cx="6984776" cy="533400"/>
          </a:xfrm>
        </p:spPr>
        <p:txBody>
          <a:bodyPr/>
          <a:lstStyle/>
          <a:p>
            <a:r>
              <a:rPr lang="nl-NL" sz="3200"/>
              <a:t>Uitbreiding en geografische spreiding RLC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5-puntige ster 33"/>
          <p:cNvSpPr/>
          <p:nvPr/>
        </p:nvSpPr>
        <p:spPr>
          <a:xfrm>
            <a:off x="6062463" y="3501008"/>
            <a:ext cx="360040" cy="328811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5-puntige ster 34"/>
          <p:cNvSpPr/>
          <p:nvPr/>
        </p:nvSpPr>
        <p:spPr>
          <a:xfrm>
            <a:off x="6062463" y="2708920"/>
            <a:ext cx="360040" cy="328811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Rechthoek 35"/>
          <p:cNvSpPr/>
          <p:nvPr/>
        </p:nvSpPr>
        <p:spPr>
          <a:xfrm>
            <a:off x="6562434" y="2708920"/>
            <a:ext cx="19498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>
                <a:solidFill>
                  <a:schemeClr val="accent1">
                    <a:lumMod val="75000"/>
                  </a:schemeClr>
                </a:solidFill>
              </a:rPr>
              <a:t>Regionaal centrum</a:t>
            </a:r>
            <a:endParaRPr lang="nl-NL"/>
          </a:p>
        </p:txBody>
      </p:sp>
      <p:sp>
        <p:nvSpPr>
          <p:cNvPr id="37" name="Rechthoek 36"/>
          <p:cNvSpPr/>
          <p:nvPr/>
        </p:nvSpPr>
        <p:spPr>
          <a:xfrm>
            <a:off x="6566519" y="3501008"/>
            <a:ext cx="21099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>
                <a:solidFill>
                  <a:schemeClr val="accent1">
                    <a:lumMod val="75000"/>
                  </a:schemeClr>
                </a:solidFill>
              </a:rPr>
              <a:t>Universitair centrum</a:t>
            </a:r>
            <a:endParaRPr lang="nl-NL"/>
          </a:p>
        </p:txBody>
      </p:sp>
      <p:grpSp>
        <p:nvGrpSpPr>
          <p:cNvPr id="41" name="Groep 40"/>
          <p:cNvGrpSpPr/>
          <p:nvPr/>
        </p:nvGrpSpPr>
        <p:grpSpPr>
          <a:xfrm>
            <a:off x="953244" y="692696"/>
            <a:ext cx="4914900" cy="6048672"/>
            <a:chOff x="953244" y="692696"/>
            <a:chExt cx="4914900" cy="6048672"/>
          </a:xfrm>
        </p:grpSpPr>
        <p:grpSp>
          <p:nvGrpSpPr>
            <p:cNvPr id="33" name="Groep 32"/>
            <p:cNvGrpSpPr/>
            <p:nvPr/>
          </p:nvGrpSpPr>
          <p:grpSpPr>
            <a:xfrm>
              <a:off x="953244" y="702518"/>
              <a:ext cx="4914900" cy="6038850"/>
              <a:chOff x="467544" y="702518"/>
              <a:chExt cx="4914900" cy="6038850"/>
            </a:xfrm>
          </p:grpSpPr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67544" y="702518"/>
                <a:ext cx="4914900" cy="60388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" name="5-puntige ster 7"/>
              <p:cNvSpPr/>
              <p:nvPr/>
            </p:nvSpPr>
            <p:spPr>
              <a:xfrm>
                <a:off x="1619672" y="3645024"/>
                <a:ext cx="360040" cy="328811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9" name="5-puntige ster 8"/>
              <p:cNvSpPr/>
              <p:nvPr/>
            </p:nvSpPr>
            <p:spPr>
              <a:xfrm>
                <a:off x="1619672" y="4869160"/>
                <a:ext cx="360040" cy="328811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0" name="5-puntige ster 9"/>
              <p:cNvSpPr/>
              <p:nvPr/>
            </p:nvSpPr>
            <p:spPr>
              <a:xfrm>
                <a:off x="2843808" y="4437112"/>
                <a:ext cx="360040" cy="328811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1" name="5-puntige ster 10"/>
              <p:cNvSpPr/>
              <p:nvPr/>
            </p:nvSpPr>
            <p:spPr>
              <a:xfrm>
                <a:off x="2195736" y="2564904"/>
                <a:ext cx="360040" cy="328811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2" name="5-puntige ster 11"/>
              <p:cNvSpPr/>
              <p:nvPr/>
            </p:nvSpPr>
            <p:spPr>
              <a:xfrm>
                <a:off x="1763688" y="3933056"/>
                <a:ext cx="360040" cy="328811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3" name="5-puntige ster 12"/>
              <p:cNvSpPr/>
              <p:nvPr/>
            </p:nvSpPr>
            <p:spPr>
              <a:xfrm>
                <a:off x="2987824" y="5013176"/>
                <a:ext cx="360040" cy="328811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4" name="5-puntige ster 13"/>
              <p:cNvSpPr/>
              <p:nvPr/>
            </p:nvSpPr>
            <p:spPr>
              <a:xfrm>
                <a:off x="2771800" y="3068960"/>
                <a:ext cx="360040" cy="328811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0" name="5-puntige ster 19"/>
              <p:cNvSpPr/>
              <p:nvPr/>
            </p:nvSpPr>
            <p:spPr>
              <a:xfrm>
                <a:off x="3635896" y="4293096"/>
                <a:ext cx="360040" cy="328811"/>
              </a:xfrm>
              <a:prstGeom prst="star5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2" name="5-puntige ster 21"/>
              <p:cNvSpPr/>
              <p:nvPr/>
            </p:nvSpPr>
            <p:spPr>
              <a:xfrm>
                <a:off x="4355976" y="1227981"/>
                <a:ext cx="432048" cy="400819"/>
              </a:xfrm>
              <a:prstGeom prst="star5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/>
                  <a:t>2</a:t>
                </a:r>
              </a:p>
            </p:txBody>
          </p:sp>
          <p:sp>
            <p:nvSpPr>
              <p:cNvPr id="25" name="5-puntige ster 24"/>
              <p:cNvSpPr/>
              <p:nvPr/>
            </p:nvSpPr>
            <p:spPr>
              <a:xfrm>
                <a:off x="2771800" y="3356992"/>
                <a:ext cx="360040" cy="328811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6" name="5-puntige ster 25"/>
              <p:cNvSpPr/>
              <p:nvPr/>
            </p:nvSpPr>
            <p:spPr>
              <a:xfrm>
                <a:off x="3275856" y="3501008"/>
                <a:ext cx="360040" cy="328811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7" name="5-puntige ster 26"/>
              <p:cNvSpPr/>
              <p:nvPr/>
            </p:nvSpPr>
            <p:spPr>
              <a:xfrm>
                <a:off x="2051720" y="3284984"/>
                <a:ext cx="360040" cy="328811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8" name="5-puntige ster 27"/>
              <p:cNvSpPr/>
              <p:nvPr/>
            </p:nvSpPr>
            <p:spPr>
              <a:xfrm>
                <a:off x="2051720" y="4509120"/>
                <a:ext cx="360040" cy="328811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9" name="5-puntige ster 28"/>
              <p:cNvSpPr/>
              <p:nvPr/>
            </p:nvSpPr>
            <p:spPr>
              <a:xfrm>
                <a:off x="3347864" y="6165304"/>
                <a:ext cx="360040" cy="328811"/>
              </a:xfrm>
              <a:prstGeom prst="star5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30" name="5-puntige ster 29"/>
              <p:cNvSpPr/>
              <p:nvPr/>
            </p:nvSpPr>
            <p:spPr>
              <a:xfrm>
                <a:off x="2339752" y="3140968"/>
                <a:ext cx="360040" cy="328811"/>
              </a:xfrm>
              <a:prstGeom prst="star5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32" name="5-puntige ster 31"/>
              <p:cNvSpPr/>
              <p:nvPr/>
            </p:nvSpPr>
            <p:spPr>
              <a:xfrm>
                <a:off x="2555776" y="3501008"/>
                <a:ext cx="504056" cy="400819"/>
              </a:xfrm>
              <a:prstGeom prst="star5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/>
                  <a:t>2</a:t>
                </a:r>
              </a:p>
            </p:txBody>
          </p:sp>
        </p:grpSp>
        <p:cxnSp>
          <p:nvCxnSpPr>
            <p:cNvPr id="39" name="Rechte verbindingslijn 38"/>
            <p:cNvCxnSpPr/>
            <p:nvPr/>
          </p:nvCxnSpPr>
          <p:spPr>
            <a:xfrm>
              <a:off x="971600" y="692696"/>
              <a:ext cx="0" cy="60486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522000" y="1196752"/>
            <a:ext cx="8370480" cy="5040560"/>
          </a:xfrm>
        </p:spPr>
        <p:txBody>
          <a:bodyPr/>
          <a:lstStyle/>
          <a:p>
            <a:pPr>
              <a:lnSpc>
                <a:spcPts val="3200"/>
              </a:lnSpc>
              <a:spcBef>
                <a:spcPts val="1800"/>
              </a:spcBef>
            </a:pPr>
            <a:r>
              <a:rPr lang="nl-NL" sz="2000" b="1" u="sng">
                <a:solidFill>
                  <a:schemeClr val="accent1">
                    <a:lumMod val="75000"/>
                  </a:schemeClr>
                </a:solidFill>
              </a:rPr>
              <a:t>Commentaarfase:</a:t>
            </a:r>
          </a:p>
          <a:p>
            <a:pPr>
              <a:lnSpc>
                <a:spcPts val="3200"/>
              </a:lnSpc>
              <a:buClr>
                <a:schemeClr val="accent1"/>
              </a:buClr>
              <a:buSzPct val="150000"/>
              <a:buFont typeface="Arial" pitchFamily="34" charset="0"/>
              <a:buChar char="•"/>
            </a:pPr>
            <a:r>
              <a:rPr lang="nl-NL" sz="2000">
                <a:solidFill>
                  <a:schemeClr val="accent1">
                    <a:lumMod val="75000"/>
                  </a:schemeClr>
                </a:solidFill>
              </a:rPr>
              <a:t> NIV: diabetische nefropathie (2 RLC leden)</a:t>
            </a:r>
          </a:p>
          <a:p>
            <a:pPr>
              <a:lnSpc>
                <a:spcPts val="3200"/>
              </a:lnSpc>
              <a:buClr>
                <a:schemeClr val="accent1"/>
              </a:buClr>
              <a:buSzPct val="150000"/>
              <a:buFont typeface="Arial" pitchFamily="34" charset="0"/>
              <a:buChar char="•"/>
            </a:pPr>
            <a:r>
              <a:rPr lang="nl-NL" sz="2000">
                <a:solidFill>
                  <a:schemeClr val="accent1">
                    <a:lumMod val="75000"/>
                  </a:schemeClr>
                </a:solidFill>
              </a:rPr>
              <a:t> NfN: zorg bij eindstadium nierfalen als aanvulling op MDR chronische nierschade</a:t>
            </a:r>
          </a:p>
          <a:p>
            <a:pPr>
              <a:lnSpc>
                <a:spcPts val="3200"/>
              </a:lnSpc>
              <a:buClr>
                <a:schemeClr val="accent1"/>
              </a:buClr>
              <a:buSzPct val="150000"/>
              <a:buFont typeface="Arial" pitchFamily="34" charset="0"/>
              <a:buChar char="•"/>
            </a:pPr>
            <a:r>
              <a:rPr lang="nl-NL" sz="2000">
                <a:solidFill>
                  <a:schemeClr val="accent1">
                    <a:lumMod val="75000"/>
                  </a:schemeClr>
                </a:solidFill>
              </a:rPr>
              <a:t> Radiologie: contrast deel 2</a:t>
            </a:r>
          </a:p>
          <a:p>
            <a:pPr>
              <a:lnSpc>
                <a:spcPts val="3200"/>
              </a:lnSpc>
              <a:spcBef>
                <a:spcPts val="1800"/>
              </a:spcBef>
            </a:pPr>
            <a:r>
              <a:rPr lang="nl-NL" sz="2000" b="1" u="sng">
                <a:solidFill>
                  <a:schemeClr val="accent1">
                    <a:lumMod val="75000"/>
                  </a:schemeClr>
                </a:solidFill>
              </a:rPr>
              <a:t>Uitwerking (werkgroep)</a:t>
            </a:r>
          </a:p>
          <a:p>
            <a:pPr>
              <a:lnSpc>
                <a:spcPts val="3200"/>
              </a:lnSpc>
              <a:buClr>
                <a:schemeClr val="accent1"/>
              </a:buClr>
              <a:buSzPct val="150000"/>
              <a:buFont typeface="Arial" pitchFamily="34" charset="0"/>
              <a:buChar char="•"/>
            </a:pPr>
            <a:r>
              <a:rPr lang="nl-NL" sz="2000">
                <a:solidFill>
                  <a:schemeClr val="accent1">
                    <a:lumMod val="75000"/>
                  </a:schemeClr>
                </a:solidFill>
              </a:rPr>
              <a:t> NIV: hypertensieve crise (1 RLC lid)</a:t>
            </a:r>
          </a:p>
          <a:p>
            <a:pPr>
              <a:lnSpc>
                <a:spcPts val="3200"/>
              </a:lnSpc>
              <a:buClr>
                <a:schemeClr val="accent1"/>
              </a:buClr>
              <a:buSzPct val="150000"/>
              <a:buFont typeface="Arial" pitchFamily="34" charset="0"/>
              <a:buChar char="•"/>
            </a:pPr>
            <a:r>
              <a:rPr lang="nl-NL" sz="2000" b="1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nl-NL" sz="2000">
                <a:solidFill>
                  <a:schemeClr val="accent1">
                    <a:lumMod val="75000"/>
                  </a:schemeClr>
                </a:solidFill>
              </a:rPr>
              <a:t>NfN: zwangerschap bij nierziekten (samen met NVOG)</a:t>
            </a:r>
          </a:p>
          <a:p>
            <a:pPr>
              <a:lnSpc>
                <a:spcPts val="3200"/>
              </a:lnSpc>
              <a:buClr>
                <a:schemeClr val="accent1"/>
              </a:buClr>
              <a:buSzPct val="150000"/>
              <a:buFont typeface="Arial" pitchFamily="34" charset="0"/>
              <a:buChar char="•"/>
            </a:pPr>
            <a:r>
              <a:rPr lang="nl-NL" sz="2000">
                <a:solidFill>
                  <a:schemeClr val="accent1">
                    <a:lumMod val="75000"/>
                  </a:schemeClr>
                </a:solidFill>
              </a:rPr>
              <a:t> Samen met Heelkunde: nieuwe richtlijn vaattoegang</a:t>
            </a:r>
          </a:p>
          <a:p>
            <a:pPr>
              <a:lnSpc>
                <a:spcPts val="3200"/>
              </a:lnSpc>
            </a:pPr>
            <a:endParaRPr lang="nl-NL" sz="2000" b="1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</a:pPr>
            <a:endParaRPr lang="nl-NL" sz="2000" b="1" u="sng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endParaRPr lang="nl-NL" sz="200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</a:pPr>
            <a:endParaRPr lang="nl-NL" sz="200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</a:pPr>
            <a:endParaRPr lang="nl-NL" sz="200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</a:pPr>
            <a:endParaRPr lang="nl-NL" sz="200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</a:pPr>
            <a:endParaRPr lang="nl-NL" sz="200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</a:pPr>
            <a:endParaRPr lang="nl-NL" sz="200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  <a:buFont typeface="Arial" pitchFamily="34" charset="0"/>
              <a:buChar char="•"/>
            </a:pPr>
            <a:endParaRPr lang="nl-NL" sz="200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</a:pPr>
            <a:endParaRPr lang="nl-NL" sz="20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522000" y="87288"/>
            <a:ext cx="8100000" cy="533400"/>
          </a:xfrm>
        </p:spPr>
        <p:txBody>
          <a:bodyPr/>
          <a:lstStyle/>
          <a:p>
            <a:r>
              <a:rPr lang="nl-NL" sz="3200">
                <a:solidFill>
                  <a:schemeClr val="accent4">
                    <a:lumMod val="75000"/>
                  </a:schemeClr>
                </a:solidFill>
              </a:rPr>
              <a:t>Multidisciplinaire richtlijnen 2.0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87288"/>
            <a:ext cx="8100000" cy="533400"/>
          </a:xfrm>
        </p:spPr>
        <p:txBody>
          <a:bodyPr/>
          <a:lstStyle/>
          <a:p>
            <a:r>
              <a:rPr lang="nl-NL" sz="3200"/>
              <a:t>Nieuwe NfN &amp; LONT richtlijnen in 2019</a:t>
            </a:r>
          </a:p>
        </p:txBody>
      </p:sp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522000" y="980728"/>
            <a:ext cx="8514496" cy="5256584"/>
          </a:xfrm>
        </p:spPr>
        <p:txBody>
          <a:bodyPr/>
          <a:lstStyle/>
          <a:p>
            <a:pPr>
              <a:lnSpc>
                <a:spcPts val="2800"/>
              </a:lnSpc>
              <a:buClr>
                <a:schemeClr val="accent1">
                  <a:lumMod val="75000"/>
                </a:schemeClr>
              </a:buClr>
            </a:pPr>
            <a:r>
              <a:rPr lang="nl-NL" sz="2000" b="1" u="sng">
                <a:solidFill>
                  <a:schemeClr val="accent1">
                    <a:lumMod val="75000"/>
                  </a:schemeClr>
                </a:solidFill>
              </a:rPr>
              <a:t>Richtlijnen gepubliceerd (concept):</a:t>
            </a:r>
          </a:p>
          <a:p>
            <a:pPr marL="182563" indent="-182563">
              <a:lnSpc>
                <a:spcPts val="2800"/>
              </a:lnSpc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2000">
                <a:solidFill>
                  <a:srgbClr val="002060"/>
                </a:solidFill>
              </a:rPr>
              <a:t>PD gerelateerde infecties</a:t>
            </a:r>
          </a:p>
          <a:p>
            <a:pPr marL="182563" indent="-182563">
              <a:lnSpc>
                <a:spcPts val="2800"/>
              </a:lnSpc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2000">
                <a:solidFill>
                  <a:schemeClr val="accent1">
                    <a:lumMod val="75000"/>
                  </a:schemeClr>
                </a:solidFill>
              </a:rPr>
              <a:t>Waterbehandeling voor HD en online HDF </a:t>
            </a:r>
          </a:p>
          <a:p>
            <a:pPr>
              <a:lnSpc>
                <a:spcPts val="2800"/>
              </a:lnSpc>
              <a:spcBef>
                <a:spcPts val="1800"/>
              </a:spcBef>
              <a:buClr>
                <a:schemeClr val="accent1">
                  <a:lumMod val="75000"/>
                </a:schemeClr>
              </a:buClr>
            </a:pPr>
            <a:r>
              <a:rPr lang="nl-NL" sz="2000" b="1" u="sng">
                <a:solidFill>
                  <a:schemeClr val="accent1">
                    <a:lumMod val="75000"/>
                  </a:schemeClr>
                </a:solidFill>
              </a:rPr>
              <a:t>Richtlijnen in ontwikkeling/revisie:</a:t>
            </a:r>
          </a:p>
          <a:p>
            <a:pPr>
              <a:lnSpc>
                <a:spcPts val="28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00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nl-NL" sz="2000">
                <a:solidFill>
                  <a:srgbClr val="FF0000"/>
                </a:solidFill>
              </a:rPr>
              <a:t>Mineraal en botstofwisseling op basis nieuwe KDIGO – Bastiaan van Dam</a:t>
            </a:r>
          </a:p>
          <a:p>
            <a:pPr>
              <a:lnSpc>
                <a:spcPts val="28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000">
                <a:solidFill>
                  <a:srgbClr val="FF0000"/>
                </a:solidFill>
              </a:rPr>
              <a:t> LONT: CVRM na niertransplantatie – Frederiek Heenan-Vos</a:t>
            </a:r>
          </a:p>
          <a:p>
            <a:pPr>
              <a:lnSpc>
                <a:spcPts val="28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000">
                <a:solidFill>
                  <a:schemeClr val="accent1">
                    <a:lumMod val="75000"/>
                  </a:schemeClr>
                </a:solidFill>
              </a:rPr>
              <a:t> Antitrombotisch beleid bij CKD en dialyse (aanvulling op MDR)</a:t>
            </a:r>
          </a:p>
          <a:p>
            <a:pPr>
              <a:lnSpc>
                <a:spcPts val="28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000">
                <a:solidFill>
                  <a:schemeClr val="accent1">
                    <a:lumMod val="75000"/>
                  </a:schemeClr>
                </a:solidFill>
              </a:rPr>
              <a:t> Richtlijn dialysestrategie op basis KDOQI 2015</a:t>
            </a:r>
          </a:p>
          <a:p>
            <a:pPr>
              <a:lnSpc>
                <a:spcPts val="28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000">
                <a:solidFill>
                  <a:schemeClr val="accent1">
                    <a:lumMod val="75000"/>
                  </a:schemeClr>
                </a:solidFill>
              </a:rPr>
              <a:t> Richtlijn veilig werken bij hemodialyse</a:t>
            </a:r>
          </a:p>
          <a:p>
            <a:pPr>
              <a:lnSpc>
                <a:spcPts val="28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endParaRPr lang="nl-NL" sz="200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522000" y="1196752"/>
            <a:ext cx="8514496" cy="4968552"/>
          </a:xfrm>
        </p:spPr>
        <p:txBody>
          <a:bodyPr/>
          <a:lstStyle/>
          <a:p>
            <a:pPr>
              <a:lnSpc>
                <a:spcPts val="2800"/>
              </a:lnSpc>
              <a:buClr>
                <a:schemeClr val="accent1">
                  <a:lumMod val="75000"/>
                </a:schemeClr>
              </a:buClr>
            </a:pPr>
            <a:r>
              <a:rPr lang="nl-NL" sz="2000" b="1" u="sng">
                <a:solidFill>
                  <a:schemeClr val="accent1">
                    <a:lumMod val="75000"/>
                  </a:schemeClr>
                </a:solidFill>
              </a:rPr>
              <a:t>Hoofdstukken:</a:t>
            </a:r>
          </a:p>
          <a:p>
            <a:pPr>
              <a:lnSpc>
                <a:spcPts val="2800"/>
              </a:lnSpc>
              <a:buClr>
                <a:schemeClr val="accent1">
                  <a:lumMod val="75000"/>
                </a:schemeClr>
              </a:buClr>
            </a:pPr>
            <a:r>
              <a:rPr lang="nl-NL" sz="2000" b="1">
                <a:solidFill>
                  <a:schemeClr val="accent1">
                    <a:lumMod val="75000"/>
                  </a:schemeClr>
                </a:solidFill>
              </a:rPr>
              <a:t>1. Overgevoeligheids reacties na toediening contrast</a:t>
            </a:r>
          </a:p>
          <a:p>
            <a:pPr>
              <a:lnSpc>
                <a:spcPts val="2800"/>
              </a:lnSpc>
              <a:buClr>
                <a:schemeClr val="accent1">
                  <a:lumMod val="75000"/>
                </a:schemeClr>
              </a:buClr>
            </a:pPr>
            <a:r>
              <a:rPr lang="nl-NL" sz="2000" b="1">
                <a:solidFill>
                  <a:srgbClr val="002060"/>
                </a:solidFill>
              </a:rPr>
              <a:t>2. Veilig gebruik van gadolineum bevattend contrast</a:t>
            </a:r>
          </a:p>
          <a:p>
            <a:pPr marL="447675">
              <a:lnSpc>
                <a:spcPts val="2800"/>
              </a:lnSpc>
              <a:buClr>
                <a:srgbClr val="FF0000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sz="2100" b="1">
                <a:solidFill>
                  <a:srgbClr val="FF0000"/>
                </a:solidFill>
              </a:rPr>
              <a:t> module 7: preventie NSF (nefrogene systemische fibrose)</a:t>
            </a:r>
          </a:p>
          <a:p>
            <a:pPr>
              <a:lnSpc>
                <a:spcPts val="2800"/>
              </a:lnSpc>
              <a:buClr>
                <a:schemeClr val="accent1">
                  <a:lumMod val="75000"/>
                </a:schemeClr>
              </a:buClr>
            </a:pPr>
            <a:r>
              <a:rPr lang="nl-NL" sz="2000" b="1">
                <a:solidFill>
                  <a:srgbClr val="FF0000"/>
                </a:solidFill>
              </a:rPr>
              <a:t>3. Veilig injecteren van contrast via centraal veneuze catheters</a:t>
            </a:r>
          </a:p>
          <a:p>
            <a:pPr>
              <a:lnSpc>
                <a:spcPts val="2800"/>
              </a:lnSpc>
              <a:buClr>
                <a:schemeClr val="accent1">
                  <a:lumMod val="75000"/>
                </a:schemeClr>
              </a:buClr>
            </a:pPr>
            <a:r>
              <a:rPr lang="nl-NL" sz="2000" b="1">
                <a:solidFill>
                  <a:schemeClr val="accent1">
                    <a:lumMod val="75000"/>
                  </a:schemeClr>
                </a:solidFill>
              </a:rPr>
              <a:t>4. Contrast media extravasatie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522000" y="87288"/>
            <a:ext cx="8100000" cy="533400"/>
          </a:xfrm>
        </p:spPr>
        <p:txBody>
          <a:bodyPr/>
          <a:lstStyle/>
          <a:p>
            <a:r>
              <a:rPr lang="nl-NL" sz="3200"/>
              <a:t>MDR veilig gebruik contrast deel 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522000" y="87288"/>
            <a:ext cx="8100000" cy="533400"/>
          </a:xfrm>
        </p:spPr>
        <p:txBody>
          <a:bodyPr/>
          <a:lstStyle/>
          <a:p>
            <a:r>
              <a:rPr lang="nl-NL" sz="3200"/>
              <a:t>MDR contrast deel 2 – preventie NSF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A59BF0A5-0960-48A1-AC3C-0E19B1782E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068" y="3356992"/>
            <a:ext cx="7256324" cy="1728192"/>
          </a:xfrm>
          <a:prstGeom prst="rect">
            <a:avLst/>
          </a:prstGeom>
        </p:spPr>
      </p:pic>
      <p:sp>
        <p:nvSpPr>
          <p:cNvPr id="10" name="Ondertitel 2">
            <a:extLst>
              <a:ext uri="{FF2B5EF4-FFF2-40B4-BE49-F238E27FC236}">
                <a16:creationId xmlns:a16="http://schemas.microsoft.com/office/drawing/2014/main" id="{41E2EEAE-17DF-4B0D-9DE8-5297FD50E6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2000" y="1196752"/>
            <a:ext cx="8514496" cy="1944216"/>
          </a:xfrm>
        </p:spPr>
        <p:txBody>
          <a:bodyPr/>
          <a:lstStyle/>
          <a:p>
            <a:pPr>
              <a:lnSpc>
                <a:spcPts val="2800"/>
              </a:lnSpc>
              <a:buClr>
                <a:schemeClr val="accent1">
                  <a:lumMod val="75000"/>
                </a:schemeClr>
              </a:buClr>
            </a:pPr>
            <a:r>
              <a:rPr lang="nl-NL" sz="2000" b="1" u="sng">
                <a:solidFill>
                  <a:schemeClr val="accent1">
                    <a:lumMod val="75000"/>
                  </a:schemeClr>
                </a:solidFill>
              </a:rPr>
              <a:t>Uitgangspunten:</a:t>
            </a:r>
          </a:p>
          <a:p>
            <a:pPr marL="342900" indent="-342900">
              <a:lnSpc>
                <a:spcPts val="2800"/>
              </a:lnSpc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2000" b="1">
                <a:solidFill>
                  <a:schemeClr val="accent1">
                    <a:lumMod val="75000"/>
                  </a:schemeClr>
                </a:solidFill>
              </a:rPr>
              <a:t>NSF zeldzame, maar zeer ernstige en vaak dodelijke bijwerking lineair gadolineum bij patiënten met eGFR&lt;30 (met name dialyse)</a:t>
            </a:r>
          </a:p>
          <a:p>
            <a:pPr marL="342900" indent="-342900">
              <a:lnSpc>
                <a:spcPts val="2800"/>
              </a:lnSpc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2000" b="1">
                <a:solidFill>
                  <a:schemeClr val="accent1">
                    <a:lumMod val="75000"/>
                  </a:schemeClr>
                </a:solidFill>
              </a:rPr>
              <a:t>Lineair gadolineum door EMA nog alleen toegestaan voor leverscans (afbeelding biliaire systeem en leveradenomen) en arthrografie</a:t>
            </a:r>
          </a:p>
        </p:txBody>
      </p:sp>
    </p:spTree>
    <p:extLst>
      <p:ext uri="{BB962C8B-B14F-4D97-AF65-F5344CB8AC3E}">
        <p14:creationId xmlns:p14="http://schemas.microsoft.com/office/powerpoint/2010/main" val="4292652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522000" y="87288"/>
            <a:ext cx="8100000" cy="533400"/>
          </a:xfrm>
        </p:spPr>
        <p:txBody>
          <a:bodyPr/>
          <a:lstStyle/>
          <a:p>
            <a:r>
              <a:rPr lang="nl-NL" sz="3200"/>
              <a:t>MDR contrast deel 2 – preventie NSF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6FB0E124-8F5D-4DC9-8FAE-E460B63E32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000" y="1196752"/>
            <a:ext cx="8010440" cy="4823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396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522000" y="87288"/>
            <a:ext cx="8100000" cy="533400"/>
          </a:xfrm>
        </p:spPr>
        <p:txBody>
          <a:bodyPr/>
          <a:lstStyle/>
          <a:p>
            <a:r>
              <a:rPr lang="nl-NL" sz="3200"/>
              <a:t>MDR contrast deel 2 – preventie NSF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F38BC483-32E7-4F7D-A37B-ACF9F0697B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6499" y="3166839"/>
            <a:ext cx="7161885" cy="2854449"/>
          </a:xfrm>
          <a:prstGeom prst="rect">
            <a:avLst/>
          </a:prstGeom>
        </p:spPr>
      </p:pic>
      <p:sp>
        <p:nvSpPr>
          <p:cNvPr id="3" name="Rechthoek 2">
            <a:extLst>
              <a:ext uri="{FF2B5EF4-FFF2-40B4-BE49-F238E27FC236}">
                <a16:creationId xmlns:a16="http://schemas.microsoft.com/office/drawing/2014/main" id="{7271C9FA-F012-480B-897F-0034F1025FAB}"/>
              </a:ext>
            </a:extLst>
          </p:cNvPr>
          <p:cNvSpPr/>
          <p:nvPr/>
        </p:nvSpPr>
        <p:spPr>
          <a:xfrm>
            <a:off x="611560" y="1052736"/>
            <a:ext cx="7560840" cy="1858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buClr>
                <a:schemeClr val="accent1">
                  <a:lumMod val="75000"/>
                </a:schemeClr>
              </a:buClr>
            </a:pPr>
            <a:r>
              <a:rPr lang="nl-NL" b="1" u="sng">
                <a:solidFill>
                  <a:schemeClr val="accent1">
                    <a:lumMod val="75000"/>
                  </a:schemeClr>
                </a:solidFill>
              </a:rPr>
              <a:t>Uitgangspunten:</a:t>
            </a:r>
          </a:p>
          <a:p>
            <a:pPr marL="342900" indent="-342900">
              <a:lnSpc>
                <a:spcPts val="2800"/>
              </a:lnSpc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b="1">
                <a:solidFill>
                  <a:schemeClr val="accent1">
                    <a:lumMod val="75000"/>
                  </a:schemeClr>
                </a:solidFill>
              </a:rPr>
              <a:t>Drie achtereenvolgende hemodialyse sessies verwijderen 98% van circulerende gadolineum (eerste sessie direct na gadolineum 65-97%)</a:t>
            </a:r>
          </a:p>
          <a:p>
            <a:pPr marL="342900" indent="-342900">
              <a:lnSpc>
                <a:spcPts val="2800"/>
              </a:lnSpc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b="1">
                <a:solidFill>
                  <a:schemeClr val="accent1">
                    <a:lumMod val="75000"/>
                  </a:schemeClr>
                </a:solidFill>
              </a:rPr>
              <a:t>Klaring (lineair) gadolineum 40-60% hoger met (high-flux) cellulose tri-acetaat dan met midflux kunstnier</a:t>
            </a:r>
          </a:p>
        </p:txBody>
      </p:sp>
    </p:spTree>
    <p:extLst>
      <p:ext uri="{BB962C8B-B14F-4D97-AF65-F5344CB8AC3E}">
        <p14:creationId xmlns:p14="http://schemas.microsoft.com/office/powerpoint/2010/main" val="465551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522000" y="908720"/>
            <a:ext cx="8514496" cy="2592288"/>
          </a:xfrm>
        </p:spPr>
        <p:txBody>
          <a:bodyPr/>
          <a:lstStyle/>
          <a:p>
            <a:pPr>
              <a:lnSpc>
                <a:spcPts val="2800"/>
              </a:lnSpc>
              <a:buClr>
                <a:schemeClr val="accent1">
                  <a:lumMod val="75000"/>
                </a:schemeClr>
              </a:buClr>
            </a:pPr>
            <a:r>
              <a:rPr lang="nl-NL" sz="1800" b="1" u="sng">
                <a:solidFill>
                  <a:schemeClr val="accent1">
                    <a:lumMod val="75000"/>
                  </a:schemeClr>
                </a:solidFill>
              </a:rPr>
              <a:t>Uitgangspunten:</a:t>
            </a:r>
          </a:p>
          <a:p>
            <a:pPr marL="342900" indent="-342900">
              <a:lnSpc>
                <a:spcPts val="2800"/>
              </a:lnSpc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1800" b="1">
                <a:solidFill>
                  <a:schemeClr val="accent1">
                    <a:lumMod val="75000"/>
                  </a:schemeClr>
                </a:solidFill>
              </a:rPr>
              <a:t>Behoud van dialysetoegang en venepreservatie van levensbelang voor hemodialysepatiënten</a:t>
            </a:r>
          </a:p>
          <a:p>
            <a:pPr marL="342900" indent="-342900">
              <a:lnSpc>
                <a:spcPts val="2800"/>
              </a:lnSpc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1800" b="1">
                <a:solidFill>
                  <a:schemeClr val="accent1">
                    <a:lumMod val="75000"/>
                  </a:schemeClr>
                </a:solidFill>
              </a:rPr>
              <a:t>Perifere toegang vooral voordelen boven CVC bij “low-contrast” situaties (hersenen, hoofd/hals, hepatobiliair, genitourinaal en colorectaal)</a:t>
            </a:r>
          </a:p>
          <a:p>
            <a:pPr marL="342900" indent="-342900">
              <a:lnSpc>
                <a:spcPts val="2800"/>
              </a:lnSpc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1800" b="1">
                <a:solidFill>
                  <a:schemeClr val="accent1">
                    <a:lumMod val="75000"/>
                  </a:schemeClr>
                </a:solidFill>
              </a:rPr>
              <a:t>Alle dialysecatheters en shunts kunnen veilig gebruikt worden voor contrasttoediening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522000" y="87288"/>
            <a:ext cx="8100000" cy="533400"/>
          </a:xfrm>
        </p:spPr>
        <p:txBody>
          <a:bodyPr/>
          <a:lstStyle/>
          <a:p>
            <a:r>
              <a:rPr lang="nl-NL" sz="3200"/>
              <a:t>MDR contrast 2 - gebruik CVC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B7A6F9DB-45EA-4515-A5B3-A54330E3AD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3140968"/>
            <a:ext cx="6696075" cy="1838325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0C30144B-38FB-45C3-81F3-80D4621ED8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9200" y="4936579"/>
            <a:ext cx="6705600" cy="122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840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5B891819-0C39-4943-BDCC-F7A8A7C02B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056" y="757044"/>
            <a:ext cx="8244408" cy="5840308"/>
          </a:xfrm>
          <a:prstGeom prst="rect">
            <a:avLst/>
          </a:prstGeom>
        </p:spPr>
      </p:pic>
      <p:sp>
        <p:nvSpPr>
          <p:cNvPr id="5" name="Titel 1">
            <a:extLst>
              <a:ext uri="{FF2B5EF4-FFF2-40B4-BE49-F238E27FC236}">
                <a16:creationId xmlns:a16="http://schemas.microsoft.com/office/drawing/2014/main" id="{148FB616-39E2-41B6-B969-6DB8D3A05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000" y="87288"/>
            <a:ext cx="8100000" cy="533400"/>
          </a:xfrm>
        </p:spPr>
        <p:txBody>
          <a:bodyPr/>
          <a:lstStyle/>
          <a:p>
            <a:r>
              <a:rPr lang="nl-NL" sz="3200"/>
              <a:t>MDR contrast 2 - gebruik CVC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Radboudumc">
      <a:dk1>
        <a:srgbClr val="000000"/>
      </a:dk1>
      <a:lt1>
        <a:sysClr val="window" lastClr="FFFFFF"/>
      </a:lt1>
      <a:dk2>
        <a:srgbClr val="00AFDC"/>
      </a:dk2>
      <a:lt2>
        <a:srgbClr val="FFFFFF"/>
      </a:lt2>
      <a:accent1>
        <a:srgbClr val="006991"/>
      </a:accent1>
      <a:accent2>
        <a:srgbClr val="7FB4C8"/>
      </a:accent2>
      <a:accent3>
        <a:srgbClr val="00AFDC"/>
      </a:accent3>
      <a:accent4>
        <a:srgbClr val="7FD7ED"/>
      </a:accent4>
      <a:accent5>
        <a:srgbClr val="CCCCCC"/>
      </a:accent5>
      <a:accent6>
        <a:srgbClr val="E6E6E6"/>
      </a:accent6>
      <a:hlink>
        <a:srgbClr val="000000"/>
      </a:hlink>
      <a:folHlink>
        <a:srgbClr val="00AFDC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1106</TotalTime>
  <Words>380</Words>
  <Application>Microsoft Office PowerPoint</Application>
  <PresentationFormat>Diavoorstelling (4:3)</PresentationFormat>
  <Paragraphs>60</Paragraphs>
  <Slides>11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Arial</vt:lpstr>
      <vt:lpstr>Calibri</vt:lpstr>
      <vt:lpstr>Default Theme</vt:lpstr>
      <vt:lpstr>PowerPoint-presentatie</vt:lpstr>
      <vt:lpstr>Multidisciplinaire richtlijnen 2.0</vt:lpstr>
      <vt:lpstr>Nieuwe NfN &amp; LONT richtlijnen in 2019</vt:lpstr>
      <vt:lpstr>MDR veilig gebruik contrast deel 2</vt:lpstr>
      <vt:lpstr>MDR contrast deel 2 – preventie NSF</vt:lpstr>
      <vt:lpstr>MDR contrast deel 2 – preventie NSF</vt:lpstr>
      <vt:lpstr>MDR contrast deel 2 – preventie NSF</vt:lpstr>
      <vt:lpstr>MDR contrast 2 - gebruik CVC</vt:lpstr>
      <vt:lpstr>MDR contrast 2 - gebruik CVC</vt:lpstr>
      <vt:lpstr>PowerPoint-presentatie</vt:lpstr>
      <vt:lpstr>Uitbreiding en geografische spreiding RLC</vt:lpstr>
    </vt:vector>
  </TitlesOfParts>
  <Company>UMC St Radboud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Uitdagingen voor RLC</dc:title>
  <dc:creator>van Hamersvelt</dc:creator>
  <cp:lastModifiedBy>van Hamersvelt</cp:lastModifiedBy>
  <cp:revision>119</cp:revision>
  <dcterms:created xsi:type="dcterms:W3CDTF">2016-12-12T09:50:00Z</dcterms:created>
  <dcterms:modified xsi:type="dcterms:W3CDTF">2019-12-12T05:35:14Z</dcterms:modified>
</cp:coreProperties>
</file>