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310" r:id="rId3"/>
    <p:sldId id="313" r:id="rId4"/>
    <p:sldId id="318" r:id="rId5"/>
    <p:sldId id="324" r:id="rId6"/>
    <p:sldId id="326" r:id="rId7"/>
    <p:sldId id="327" r:id="rId8"/>
    <p:sldId id="325" r:id="rId9"/>
    <p:sldId id="323" r:id="rId10"/>
    <p:sldId id="328" r:id="rId11"/>
    <p:sldId id="314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01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87" autoAdjust="0"/>
    <p:restoredTop sz="94737" autoAdjust="0"/>
  </p:normalViewPr>
  <p:slideViewPr>
    <p:cSldViewPr>
      <p:cViewPr varScale="1">
        <p:scale>
          <a:sx n="105" d="100"/>
          <a:sy n="105" d="100"/>
        </p:scale>
        <p:origin x="13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2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0D61E-4AF7-4ECF-8C13-2CDA819FEB35}" type="datetimeFigureOut">
              <a:rPr lang="nl-NL" smtClean="0"/>
              <a:pPr/>
              <a:t>12-12-2019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6D8AA-F12F-44C2-9091-27520C3E09C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6D8AA-F12F-44C2-9091-27520C3E09C0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196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22000" y="1814635"/>
            <a:ext cx="8100000" cy="41253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494000" y="6414409"/>
            <a:ext cx="108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790000" y="6414409"/>
            <a:ext cx="396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01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50" r:id="rId3"/>
    <p:sldLayoutId id="2147483660" r:id="rId4"/>
    <p:sldLayoutId id="2147483652" r:id="rId5"/>
    <p:sldLayoutId id="2147483661" r:id="rId6"/>
    <p:sldLayoutId id="2147483662" r:id="rId7"/>
    <p:sldLayoutId id="2147483663" r:id="rId8"/>
    <p:sldLayoutId id="2147483664" r:id="rId9"/>
    <p:sldLayoutId id="2147483665" r:id="rId10"/>
  </p:sldLayoutIdLst>
  <p:hf sldNum="0" hdr="0" ftr="0" dt="0"/>
  <p:txStyles>
    <p:titleStyle>
      <a:lvl1pPr algn="l" defTabSz="914400" rtl="0" eaLnBrk="1" latinLnBrk="0" hangingPunct="1">
        <a:lnSpc>
          <a:spcPts val="42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2263" indent="-322263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325438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963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93813" indent="-322263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828044" y="1268760"/>
            <a:ext cx="7920420" cy="288032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4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1" i="0" u="none" strike="noStrike" kern="1200" cap="none" spc="0" normalizeH="0" baseline="0" noProof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Ontwikkelingen RLC</a:t>
            </a:r>
          </a:p>
          <a:p>
            <a:pPr marL="0" marR="0" lvl="0" indent="0" algn="l" defTabSz="914400" rtl="0" eaLnBrk="1" fontAlgn="auto" latinLnBrk="0" hangingPunct="1">
              <a:lnSpc>
                <a:spcPts val="4200"/>
              </a:lnSpc>
              <a:spcBef>
                <a:spcPct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Calibri" pitchFamily="34" charset="0"/>
              <a:buChar char="‒"/>
              <a:tabLst/>
              <a:defRPr/>
            </a:pPr>
            <a:r>
              <a:rPr lang="nl-NL" sz="3200" b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voortgang (nieuwe) richtlijnen NfN</a:t>
            </a:r>
          </a:p>
          <a:p>
            <a:pPr marL="0" marR="0" lvl="0" indent="0" algn="l" defTabSz="914400" rtl="0" eaLnBrk="1" fontAlgn="auto" latinLnBrk="0" hangingPunct="1">
              <a:lnSpc>
                <a:spcPts val="4200"/>
              </a:lnSpc>
              <a:spcBef>
                <a:spcPct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Calibri" pitchFamily="34" charset="0"/>
              <a:buChar char="‒"/>
              <a:tabLst/>
              <a:defRPr/>
            </a:pPr>
            <a:r>
              <a:rPr lang="nl-NL" sz="3200" b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MDR contrast deel 2</a:t>
            </a:r>
            <a:endParaRPr lang="nl-NL" sz="3200" b="1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jdelijke aanduiding voor tekst 3"/>
          <p:cNvSpPr txBox="1">
            <a:spLocks/>
          </p:cNvSpPr>
          <p:nvPr/>
        </p:nvSpPr>
        <p:spPr>
          <a:xfrm>
            <a:off x="828044" y="4378176"/>
            <a:ext cx="5346157" cy="635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Henk van Hamersvelt</a:t>
            </a:r>
          </a:p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lang="nl-NL" sz="2000" b="1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kumimoji="0" lang="nl-NL" sz="2000" b="1" i="0" u="none" strike="noStrike" kern="1200" cap="none" spc="0" normalizeH="0" baseline="0" noProof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oorzitter Richtlijnencommissie (RLC)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3845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87288"/>
            <a:ext cx="6984776" cy="533400"/>
          </a:xfrm>
        </p:spPr>
        <p:txBody>
          <a:bodyPr/>
          <a:lstStyle/>
          <a:p>
            <a:r>
              <a:rPr lang="nl-NL" sz="3200"/>
              <a:t>Uitbreiding en geografische spreiding RLC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5-puntige ster 33"/>
          <p:cNvSpPr/>
          <p:nvPr/>
        </p:nvSpPr>
        <p:spPr>
          <a:xfrm>
            <a:off x="6062463" y="3501008"/>
            <a:ext cx="360040" cy="328811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5-puntige ster 34"/>
          <p:cNvSpPr/>
          <p:nvPr/>
        </p:nvSpPr>
        <p:spPr>
          <a:xfrm>
            <a:off x="6062463" y="2708920"/>
            <a:ext cx="360040" cy="328811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Rechthoek 35"/>
          <p:cNvSpPr/>
          <p:nvPr/>
        </p:nvSpPr>
        <p:spPr>
          <a:xfrm>
            <a:off x="6562434" y="2708920"/>
            <a:ext cx="1949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>
                <a:solidFill>
                  <a:schemeClr val="accent1">
                    <a:lumMod val="75000"/>
                  </a:schemeClr>
                </a:solidFill>
              </a:rPr>
              <a:t>Regionaal centrum</a:t>
            </a:r>
            <a:endParaRPr lang="nl-NL"/>
          </a:p>
        </p:txBody>
      </p:sp>
      <p:sp>
        <p:nvSpPr>
          <p:cNvPr id="37" name="Rechthoek 36"/>
          <p:cNvSpPr/>
          <p:nvPr/>
        </p:nvSpPr>
        <p:spPr>
          <a:xfrm>
            <a:off x="6566519" y="3501008"/>
            <a:ext cx="2109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>
                <a:solidFill>
                  <a:schemeClr val="accent1">
                    <a:lumMod val="75000"/>
                  </a:schemeClr>
                </a:solidFill>
              </a:rPr>
              <a:t>Universitair centrum</a:t>
            </a:r>
            <a:endParaRPr lang="nl-NL"/>
          </a:p>
        </p:txBody>
      </p:sp>
      <p:grpSp>
        <p:nvGrpSpPr>
          <p:cNvPr id="41" name="Groep 40"/>
          <p:cNvGrpSpPr/>
          <p:nvPr/>
        </p:nvGrpSpPr>
        <p:grpSpPr>
          <a:xfrm>
            <a:off x="953244" y="692696"/>
            <a:ext cx="4914900" cy="6048672"/>
            <a:chOff x="953244" y="692696"/>
            <a:chExt cx="4914900" cy="6048672"/>
          </a:xfrm>
        </p:grpSpPr>
        <p:grpSp>
          <p:nvGrpSpPr>
            <p:cNvPr id="33" name="Groep 32"/>
            <p:cNvGrpSpPr/>
            <p:nvPr/>
          </p:nvGrpSpPr>
          <p:grpSpPr>
            <a:xfrm>
              <a:off x="953244" y="702518"/>
              <a:ext cx="4914900" cy="6038850"/>
              <a:chOff x="467544" y="702518"/>
              <a:chExt cx="4914900" cy="6038850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67544" y="702518"/>
                <a:ext cx="4914900" cy="6038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" name="5-puntige ster 7"/>
              <p:cNvSpPr/>
              <p:nvPr/>
            </p:nvSpPr>
            <p:spPr>
              <a:xfrm>
                <a:off x="1619672" y="3645024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" name="5-puntige ster 8"/>
              <p:cNvSpPr/>
              <p:nvPr/>
            </p:nvSpPr>
            <p:spPr>
              <a:xfrm>
                <a:off x="1619672" y="4869160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" name="5-puntige ster 9"/>
              <p:cNvSpPr/>
              <p:nvPr/>
            </p:nvSpPr>
            <p:spPr>
              <a:xfrm>
                <a:off x="2843808" y="4437112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" name="5-puntige ster 10"/>
              <p:cNvSpPr/>
              <p:nvPr/>
            </p:nvSpPr>
            <p:spPr>
              <a:xfrm>
                <a:off x="2195736" y="2564904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" name="5-puntige ster 11"/>
              <p:cNvSpPr/>
              <p:nvPr/>
            </p:nvSpPr>
            <p:spPr>
              <a:xfrm>
                <a:off x="1763688" y="3933056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" name="5-puntige ster 12"/>
              <p:cNvSpPr/>
              <p:nvPr/>
            </p:nvSpPr>
            <p:spPr>
              <a:xfrm>
                <a:off x="2987824" y="5013176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" name="5-puntige ster 13"/>
              <p:cNvSpPr/>
              <p:nvPr/>
            </p:nvSpPr>
            <p:spPr>
              <a:xfrm>
                <a:off x="2771800" y="3068960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0" name="5-puntige ster 19"/>
              <p:cNvSpPr/>
              <p:nvPr/>
            </p:nvSpPr>
            <p:spPr>
              <a:xfrm>
                <a:off x="3635896" y="4293096"/>
                <a:ext cx="360040" cy="328811"/>
              </a:xfrm>
              <a:prstGeom prst="star5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2" name="5-puntige ster 21"/>
              <p:cNvSpPr/>
              <p:nvPr/>
            </p:nvSpPr>
            <p:spPr>
              <a:xfrm>
                <a:off x="4355976" y="1227981"/>
                <a:ext cx="432048" cy="400819"/>
              </a:xfrm>
              <a:prstGeom prst="star5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/>
                  <a:t>2</a:t>
                </a:r>
              </a:p>
            </p:txBody>
          </p:sp>
          <p:sp>
            <p:nvSpPr>
              <p:cNvPr id="25" name="5-puntige ster 24"/>
              <p:cNvSpPr/>
              <p:nvPr/>
            </p:nvSpPr>
            <p:spPr>
              <a:xfrm>
                <a:off x="2771800" y="3356992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6" name="5-puntige ster 25"/>
              <p:cNvSpPr/>
              <p:nvPr/>
            </p:nvSpPr>
            <p:spPr>
              <a:xfrm>
                <a:off x="3275856" y="3501008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7" name="5-puntige ster 26"/>
              <p:cNvSpPr/>
              <p:nvPr/>
            </p:nvSpPr>
            <p:spPr>
              <a:xfrm>
                <a:off x="2051720" y="3284984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8" name="5-puntige ster 27"/>
              <p:cNvSpPr/>
              <p:nvPr/>
            </p:nvSpPr>
            <p:spPr>
              <a:xfrm>
                <a:off x="2051720" y="4509120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9" name="5-puntige ster 28"/>
              <p:cNvSpPr/>
              <p:nvPr/>
            </p:nvSpPr>
            <p:spPr>
              <a:xfrm>
                <a:off x="3347864" y="6165304"/>
                <a:ext cx="360040" cy="328811"/>
              </a:xfrm>
              <a:prstGeom prst="star5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0" name="5-puntige ster 29"/>
              <p:cNvSpPr/>
              <p:nvPr/>
            </p:nvSpPr>
            <p:spPr>
              <a:xfrm>
                <a:off x="2339752" y="3140968"/>
                <a:ext cx="360040" cy="328811"/>
              </a:xfrm>
              <a:prstGeom prst="star5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2" name="5-puntige ster 31"/>
              <p:cNvSpPr/>
              <p:nvPr/>
            </p:nvSpPr>
            <p:spPr>
              <a:xfrm>
                <a:off x="2555776" y="3501008"/>
                <a:ext cx="504056" cy="400819"/>
              </a:xfrm>
              <a:prstGeom prst="star5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/>
                  <a:t>2</a:t>
                </a:r>
              </a:p>
            </p:txBody>
          </p:sp>
        </p:grpSp>
        <p:cxnSp>
          <p:nvCxnSpPr>
            <p:cNvPr id="39" name="Rechte verbindingslijn 38"/>
            <p:cNvCxnSpPr/>
            <p:nvPr/>
          </p:nvCxnSpPr>
          <p:spPr>
            <a:xfrm>
              <a:off x="971600" y="692696"/>
              <a:ext cx="0" cy="60486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522000" y="1196752"/>
            <a:ext cx="8370480" cy="5040560"/>
          </a:xfrm>
        </p:spPr>
        <p:txBody>
          <a:bodyPr/>
          <a:lstStyle/>
          <a:p>
            <a:pPr>
              <a:lnSpc>
                <a:spcPts val="3200"/>
              </a:lnSpc>
              <a:spcBef>
                <a:spcPts val="1800"/>
              </a:spcBef>
            </a:pPr>
            <a:r>
              <a:rPr lang="nl-NL" sz="2000" b="1" u="sng">
                <a:solidFill>
                  <a:schemeClr val="accent1">
                    <a:lumMod val="75000"/>
                  </a:schemeClr>
                </a:solidFill>
              </a:rPr>
              <a:t>Commentaarfase:</a:t>
            </a:r>
          </a:p>
          <a:p>
            <a:pPr>
              <a:lnSpc>
                <a:spcPts val="3200"/>
              </a:lnSpc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nl-NL" sz="2000">
                <a:solidFill>
                  <a:schemeClr val="accent1">
                    <a:lumMod val="75000"/>
                  </a:schemeClr>
                </a:solidFill>
              </a:rPr>
              <a:t> NIV: diabetische nefropathie (2 RLC leden)</a:t>
            </a:r>
          </a:p>
          <a:p>
            <a:pPr>
              <a:lnSpc>
                <a:spcPts val="3200"/>
              </a:lnSpc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nl-NL" sz="2000">
                <a:solidFill>
                  <a:schemeClr val="accent1">
                    <a:lumMod val="75000"/>
                  </a:schemeClr>
                </a:solidFill>
              </a:rPr>
              <a:t> NfN: zorg bij eindstadium nierfalen als aanvulling op MDR chronische nierschade</a:t>
            </a:r>
          </a:p>
          <a:p>
            <a:pPr>
              <a:lnSpc>
                <a:spcPts val="3200"/>
              </a:lnSpc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nl-NL" sz="2000">
                <a:solidFill>
                  <a:schemeClr val="accent1">
                    <a:lumMod val="75000"/>
                  </a:schemeClr>
                </a:solidFill>
              </a:rPr>
              <a:t> Radiologie: contrast deel 2</a:t>
            </a:r>
          </a:p>
          <a:p>
            <a:pPr>
              <a:lnSpc>
                <a:spcPts val="3200"/>
              </a:lnSpc>
              <a:spcBef>
                <a:spcPts val="1800"/>
              </a:spcBef>
            </a:pPr>
            <a:r>
              <a:rPr lang="nl-NL" sz="2000" b="1" u="sng">
                <a:solidFill>
                  <a:schemeClr val="accent1">
                    <a:lumMod val="75000"/>
                  </a:schemeClr>
                </a:solidFill>
              </a:rPr>
              <a:t>Uitwerking (werkgroep)</a:t>
            </a:r>
          </a:p>
          <a:p>
            <a:pPr>
              <a:lnSpc>
                <a:spcPts val="3200"/>
              </a:lnSpc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nl-NL" sz="2000">
                <a:solidFill>
                  <a:schemeClr val="accent1">
                    <a:lumMod val="75000"/>
                  </a:schemeClr>
                </a:solidFill>
              </a:rPr>
              <a:t> NIV: hypertensieve crise (1 RLC lid)</a:t>
            </a:r>
          </a:p>
          <a:p>
            <a:pPr>
              <a:lnSpc>
                <a:spcPts val="3200"/>
              </a:lnSpc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nl-NL" sz="2000" b="1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NL" sz="2000">
                <a:solidFill>
                  <a:schemeClr val="accent1">
                    <a:lumMod val="75000"/>
                  </a:schemeClr>
                </a:solidFill>
              </a:rPr>
              <a:t>NfN: zwangerschap bij nierziekten (samen met NVOG)</a:t>
            </a:r>
          </a:p>
          <a:p>
            <a:pPr>
              <a:lnSpc>
                <a:spcPts val="3200"/>
              </a:lnSpc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nl-NL" sz="2000">
                <a:solidFill>
                  <a:schemeClr val="accent1">
                    <a:lumMod val="75000"/>
                  </a:schemeClr>
                </a:solidFill>
              </a:rPr>
              <a:t> Samen met Heelkunde: nieuwe richtlijn vaattoegang</a:t>
            </a:r>
          </a:p>
          <a:p>
            <a:pPr>
              <a:lnSpc>
                <a:spcPts val="3200"/>
              </a:lnSpc>
            </a:pPr>
            <a:endParaRPr lang="nl-NL" sz="2000" b="1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</a:pPr>
            <a:endParaRPr lang="nl-NL" sz="2000" b="1" u="sng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nl-NL" sz="200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</a:pPr>
            <a:endParaRPr lang="nl-NL" sz="200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</a:pPr>
            <a:endParaRPr lang="nl-NL" sz="200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</a:pPr>
            <a:endParaRPr lang="nl-NL" sz="200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</a:pPr>
            <a:endParaRPr lang="nl-NL" sz="200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</a:pPr>
            <a:endParaRPr lang="nl-NL" sz="200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endParaRPr lang="nl-NL" sz="200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</a:pPr>
            <a:endParaRPr lang="nl-NL" sz="20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>
                <a:solidFill>
                  <a:schemeClr val="accent4">
                    <a:lumMod val="75000"/>
                  </a:schemeClr>
                </a:solidFill>
              </a:rPr>
              <a:t>Multidisciplinaire richtlijnen 2.0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/>
              <a:t>Nieuwe NfN &amp; LONT richtlijnen in 2019</a:t>
            </a:r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522000" y="980728"/>
            <a:ext cx="8514496" cy="5256584"/>
          </a:xfrm>
        </p:spPr>
        <p:txBody>
          <a:bodyPr/>
          <a:lstStyle/>
          <a:p>
            <a:pPr>
              <a:lnSpc>
                <a:spcPts val="2800"/>
              </a:lnSpc>
              <a:buClr>
                <a:schemeClr val="accent1">
                  <a:lumMod val="75000"/>
                </a:schemeClr>
              </a:buClr>
            </a:pPr>
            <a:r>
              <a:rPr lang="nl-NL" sz="2000" b="1" u="sng">
                <a:solidFill>
                  <a:schemeClr val="accent1">
                    <a:lumMod val="75000"/>
                  </a:schemeClr>
                </a:solidFill>
              </a:rPr>
              <a:t>Richtlijnen gepubliceerd (concept):</a:t>
            </a:r>
          </a:p>
          <a:p>
            <a:pPr marL="182563" indent="-182563">
              <a:lnSpc>
                <a:spcPts val="28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2000">
                <a:solidFill>
                  <a:srgbClr val="002060"/>
                </a:solidFill>
              </a:rPr>
              <a:t>PD gerelateerde infecties</a:t>
            </a:r>
          </a:p>
          <a:p>
            <a:pPr marL="182563" indent="-182563">
              <a:lnSpc>
                <a:spcPts val="28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2000">
                <a:solidFill>
                  <a:schemeClr val="accent1">
                    <a:lumMod val="75000"/>
                  </a:schemeClr>
                </a:solidFill>
              </a:rPr>
              <a:t>Waterbehandeling voor HD en online HDF </a:t>
            </a:r>
          </a:p>
          <a:p>
            <a:pPr>
              <a:lnSpc>
                <a:spcPts val="28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</a:pPr>
            <a:r>
              <a:rPr lang="nl-NL" sz="2000" b="1" u="sng">
                <a:solidFill>
                  <a:schemeClr val="accent1">
                    <a:lumMod val="75000"/>
                  </a:schemeClr>
                </a:solidFill>
              </a:rPr>
              <a:t>Richtlijnen in ontwikkeling/revisie:</a:t>
            </a:r>
          </a:p>
          <a:p>
            <a:pPr>
              <a:lnSpc>
                <a:spcPts val="28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0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NL" sz="2000">
                <a:solidFill>
                  <a:srgbClr val="FF0000"/>
                </a:solidFill>
              </a:rPr>
              <a:t>Mineraal en botstofwisseling op basis nieuwe KDIGO – Bastiaan van Dam</a:t>
            </a:r>
          </a:p>
          <a:p>
            <a:pPr>
              <a:lnSpc>
                <a:spcPts val="28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000">
                <a:solidFill>
                  <a:srgbClr val="FF0000"/>
                </a:solidFill>
              </a:rPr>
              <a:t> LONT: CVRM na niertransplantatie – Frederiek Heenan-Vos</a:t>
            </a:r>
          </a:p>
          <a:p>
            <a:pPr>
              <a:lnSpc>
                <a:spcPts val="28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000">
                <a:solidFill>
                  <a:schemeClr val="accent1">
                    <a:lumMod val="75000"/>
                  </a:schemeClr>
                </a:solidFill>
              </a:rPr>
              <a:t> Antitrombotisch beleid bij CKD en dialyse (aanvulling op MDR)</a:t>
            </a:r>
          </a:p>
          <a:p>
            <a:pPr>
              <a:lnSpc>
                <a:spcPts val="28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000">
                <a:solidFill>
                  <a:schemeClr val="accent1">
                    <a:lumMod val="75000"/>
                  </a:schemeClr>
                </a:solidFill>
              </a:rPr>
              <a:t> Richtlijn dialysestrategie op basis KDOQI 2015</a:t>
            </a:r>
          </a:p>
          <a:p>
            <a:pPr>
              <a:lnSpc>
                <a:spcPts val="28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000">
                <a:solidFill>
                  <a:schemeClr val="accent1">
                    <a:lumMod val="75000"/>
                  </a:schemeClr>
                </a:solidFill>
              </a:rPr>
              <a:t> Richtlijn veilig werken bij hemodialyse</a:t>
            </a:r>
          </a:p>
          <a:p>
            <a:pPr>
              <a:lnSpc>
                <a:spcPts val="28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nl-NL" sz="200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522000" y="1196752"/>
            <a:ext cx="8514496" cy="4968552"/>
          </a:xfrm>
        </p:spPr>
        <p:txBody>
          <a:bodyPr/>
          <a:lstStyle/>
          <a:p>
            <a:pPr>
              <a:lnSpc>
                <a:spcPts val="2800"/>
              </a:lnSpc>
              <a:buClr>
                <a:schemeClr val="accent1">
                  <a:lumMod val="75000"/>
                </a:schemeClr>
              </a:buClr>
            </a:pPr>
            <a:r>
              <a:rPr lang="nl-NL" sz="2000" b="1" u="sng">
                <a:solidFill>
                  <a:schemeClr val="accent1">
                    <a:lumMod val="75000"/>
                  </a:schemeClr>
                </a:solidFill>
              </a:rPr>
              <a:t>Hoofdstukken:</a:t>
            </a:r>
          </a:p>
          <a:p>
            <a:pPr>
              <a:lnSpc>
                <a:spcPts val="2800"/>
              </a:lnSpc>
              <a:buClr>
                <a:schemeClr val="accent1">
                  <a:lumMod val="75000"/>
                </a:schemeClr>
              </a:buClr>
            </a:pPr>
            <a:r>
              <a:rPr lang="nl-NL" sz="2000" b="1">
                <a:solidFill>
                  <a:schemeClr val="accent1">
                    <a:lumMod val="75000"/>
                  </a:schemeClr>
                </a:solidFill>
              </a:rPr>
              <a:t>1. Overgevoeligheids reacties na toediening contrast</a:t>
            </a:r>
          </a:p>
          <a:p>
            <a:pPr>
              <a:lnSpc>
                <a:spcPts val="2800"/>
              </a:lnSpc>
              <a:buClr>
                <a:schemeClr val="accent1">
                  <a:lumMod val="75000"/>
                </a:schemeClr>
              </a:buClr>
            </a:pPr>
            <a:r>
              <a:rPr lang="nl-NL" sz="2000" b="1">
                <a:solidFill>
                  <a:srgbClr val="002060"/>
                </a:solidFill>
              </a:rPr>
              <a:t>2. Veilig gebruik van gadolineum bevattend contrast</a:t>
            </a:r>
          </a:p>
          <a:p>
            <a:pPr marL="447675">
              <a:lnSpc>
                <a:spcPts val="2800"/>
              </a:lnSpc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100" b="1">
                <a:solidFill>
                  <a:srgbClr val="FF0000"/>
                </a:solidFill>
              </a:rPr>
              <a:t> module 7: preventie NSF (nefrogene systemische fibrose)</a:t>
            </a:r>
          </a:p>
          <a:p>
            <a:pPr>
              <a:lnSpc>
                <a:spcPts val="2800"/>
              </a:lnSpc>
              <a:buClr>
                <a:schemeClr val="accent1">
                  <a:lumMod val="75000"/>
                </a:schemeClr>
              </a:buClr>
            </a:pPr>
            <a:r>
              <a:rPr lang="nl-NL" sz="2000" b="1">
                <a:solidFill>
                  <a:srgbClr val="FF0000"/>
                </a:solidFill>
              </a:rPr>
              <a:t>3. Veilig injecteren van contrast via centraal veneuze catheters</a:t>
            </a:r>
          </a:p>
          <a:p>
            <a:pPr>
              <a:lnSpc>
                <a:spcPts val="2800"/>
              </a:lnSpc>
              <a:buClr>
                <a:schemeClr val="accent1">
                  <a:lumMod val="75000"/>
                </a:schemeClr>
              </a:buClr>
            </a:pPr>
            <a:r>
              <a:rPr lang="nl-NL" sz="2000" b="1">
                <a:solidFill>
                  <a:schemeClr val="accent1">
                    <a:lumMod val="75000"/>
                  </a:schemeClr>
                </a:solidFill>
              </a:rPr>
              <a:t>4. Contrast media extravasatie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/>
              <a:t>MDR veilig gebruik contrast deel 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/>
              <a:t>MDR contrast deel 2 – preventie NSF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A59BF0A5-0960-48A1-AC3C-0E19B1782E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068" y="3356992"/>
            <a:ext cx="7256324" cy="1728192"/>
          </a:xfrm>
          <a:prstGeom prst="rect">
            <a:avLst/>
          </a:prstGeom>
        </p:spPr>
      </p:pic>
      <p:sp>
        <p:nvSpPr>
          <p:cNvPr id="10" name="Ondertitel 2">
            <a:extLst>
              <a:ext uri="{FF2B5EF4-FFF2-40B4-BE49-F238E27FC236}">
                <a16:creationId xmlns:a16="http://schemas.microsoft.com/office/drawing/2014/main" id="{41E2EEAE-17DF-4B0D-9DE8-5297FD50E6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000" y="1196752"/>
            <a:ext cx="8514496" cy="1944216"/>
          </a:xfrm>
        </p:spPr>
        <p:txBody>
          <a:bodyPr/>
          <a:lstStyle/>
          <a:p>
            <a:pPr>
              <a:lnSpc>
                <a:spcPts val="2800"/>
              </a:lnSpc>
              <a:buClr>
                <a:schemeClr val="accent1">
                  <a:lumMod val="75000"/>
                </a:schemeClr>
              </a:buClr>
            </a:pPr>
            <a:r>
              <a:rPr lang="nl-NL" sz="2000" b="1" u="sng">
                <a:solidFill>
                  <a:schemeClr val="accent1">
                    <a:lumMod val="75000"/>
                  </a:schemeClr>
                </a:solidFill>
              </a:rPr>
              <a:t>Uitgangspunten:</a:t>
            </a:r>
          </a:p>
          <a:p>
            <a:pPr marL="342900" indent="-342900">
              <a:lnSpc>
                <a:spcPts val="28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2000" b="1">
                <a:solidFill>
                  <a:schemeClr val="accent1">
                    <a:lumMod val="75000"/>
                  </a:schemeClr>
                </a:solidFill>
              </a:rPr>
              <a:t>NSF zeldzame, maar zeer ernstige en vaak dodelijke bijwerking lineair gadolineum bij patiënten met eGFR&lt;30 (met name dialyse)</a:t>
            </a:r>
          </a:p>
          <a:p>
            <a:pPr marL="342900" indent="-342900">
              <a:lnSpc>
                <a:spcPts val="28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2000" b="1">
                <a:solidFill>
                  <a:schemeClr val="accent1">
                    <a:lumMod val="75000"/>
                  </a:schemeClr>
                </a:solidFill>
              </a:rPr>
              <a:t>Lineair gadolineum door EMA nog alleen toegestaan voor leverscans (afbeelding biliaire systeem en leveradenomen) en arthrografie</a:t>
            </a:r>
          </a:p>
        </p:txBody>
      </p:sp>
    </p:spTree>
    <p:extLst>
      <p:ext uri="{BB962C8B-B14F-4D97-AF65-F5344CB8AC3E}">
        <p14:creationId xmlns:p14="http://schemas.microsoft.com/office/powerpoint/2010/main" val="4292652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/>
              <a:t>MDR contrast deel 2 – preventie NSF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6FB0E124-8F5D-4DC9-8FAE-E460B63E32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0" y="1196752"/>
            <a:ext cx="8010440" cy="4823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396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/>
              <a:t>MDR contrast deel 2 – preventie NSF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F38BC483-32E7-4F7D-A37B-ACF9F0697B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499" y="3166839"/>
            <a:ext cx="7161885" cy="2854449"/>
          </a:xfrm>
          <a:prstGeom prst="rect">
            <a:avLst/>
          </a:prstGeom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7271C9FA-F012-480B-897F-0034F1025FAB}"/>
              </a:ext>
            </a:extLst>
          </p:cNvPr>
          <p:cNvSpPr/>
          <p:nvPr/>
        </p:nvSpPr>
        <p:spPr>
          <a:xfrm>
            <a:off x="611560" y="1052736"/>
            <a:ext cx="7560840" cy="1858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buClr>
                <a:schemeClr val="accent1">
                  <a:lumMod val="75000"/>
                </a:schemeClr>
              </a:buClr>
            </a:pPr>
            <a:r>
              <a:rPr lang="nl-NL" b="1" u="sng">
                <a:solidFill>
                  <a:schemeClr val="accent1">
                    <a:lumMod val="75000"/>
                  </a:schemeClr>
                </a:solidFill>
              </a:rPr>
              <a:t>Uitgangspunten:</a:t>
            </a:r>
          </a:p>
          <a:p>
            <a:pPr marL="342900" indent="-342900">
              <a:lnSpc>
                <a:spcPts val="28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b="1">
                <a:solidFill>
                  <a:schemeClr val="accent1">
                    <a:lumMod val="75000"/>
                  </a:schemeClr>
                </a:solidFill>
              </a:rPr>
              <a:t>Drie achtereenvolgende hemodialyse sessies verwijderen 98% van circulerende gadolineum (eerste sessie direct na gadolineum 65-97%)</a:t>
            </a:r>
          </a:p>
          <a:p>
            <a:pPr marL="342900" indent="-342900">
              <a:lnSpc>
                <a:spcPts val="28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b="1">
                <a:solidFill>
                  <a:schemeClr val="accent1">
                    <a:lumMod val="75000"/>
                  </a:schemeClr>
                </a:solidFill>
              </a:rPr>
              <a:t>Klaring (lineair) gadolineum 40-60% hoger met (high-flux) cellulose tri-acetaat dan met midflux kunstnier</a:t>
            </a:r>
          </a:p>
        </p:txBody>
      </p:sp>
    </p:spTree>
    <p:extLst>
      <p:ext uri="{BB962C8B-B14F-4D97-AF65-F5344CB8AC3E}">
        <p14:creationId xmlns:p14="http://schemas.microsoft.com/office/powerpoint/2010/main" val="465551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522000" y="908720"/>
            <a:ext cx="8514496" cy="2592288"/>
          </a:xfrm>
        </p:spPr>
        <p:txBody>
          <a:bodyPr/>
          <a:lstStyle/>
          <a:p>
            <a:pPr>
              <a:lnSpc>
                <a:spcPts val="2800"/>
              </a:lnSpc>
              <a:buClr>
                <a:schemeClr val="accent1">
                  <a:lumMod val="75000"/>
                </a:schemeClr>
              </a:buClr>
            </a:pPr>
            <a:r>
              <a:rPr lang="nl-NL" sz="1800" b="1" u="sng">
                <a:solidFill>
                  <a:schemeClr val="accent1">
                    <a:lumMod val="75000"/>
                  </a:schemeClr>
                </a:solidFill>
              </a:rPr>
              <a:t>Uitgangspunten:</a:t>
            </a:r>
          </a:p>
          <a:p>
            <a:pPr marL="342900" indent="-342900">
              <a:lnSpc>
                <a:spcPts val="28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800" b="1">
                <a:solidFill>
                  <a:schemeClr val="accent1">
                    <a:lumMod val="75000"/>
                  </a:schemeClr>
                </a:solidFill>
              </a:rPr>
              <a:t>Behoud van dialysetoegang en venepreservatie van levensbelang voor hemodialysepatiënten</a:t>
            </a:r>
          </a:p>
          <a:p>
            <a:pPr marL="342900" indent="-342900">
              <a:lnSpc>
                <a:spcPts val="28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800" b="1">
                <a:solidFill>
                  <a:schemeClr val="accent1">
                    <a:lumMod val="75000"/>
                  </a:schemeClr>
                </a:solidFill>
              </a:rPr>
              <a:t>Perifere toegang vooral voordelen boven CVC bij “low-contrast” situaties (hersenen, hoofd/hals, hepatobiliair, genitourinaal en colorectaal)</a:t>
            </a:r>
          </a:p>
          <a:p>
            <a:pPr marL="342900" indent="-342900">
              <a:lnSpc>
                <a:spcPts val="28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800" b="1">
                <a:solidFill>
                  <a:schemeClr val="accent1">
                    <a:lumMod val="75000"/>
                  </a:schemeClr>
                </a:solidFill>
              </a:rPr>
              <a:t>Alle dialysecatheters en shunts kunnen veilig gebruikt worden voor contrasttoediening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/>
              <a:t>MDR contrast 2 - gebruik CVC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B7A6F9DB-45EA-4515-A5B3-A54330E3AD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3140968"/>
            <a:ext cx="6696075" cy="1838325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0C30144B-38FB-45C3-81F3-80D4621ED8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4936579"/>
            <a:ext cx="6705600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840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5B891819-0C39-4943-BDCC-F7A8A7C02B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056" y="757044"/>
            <a:ext cx="8244408" cy="5840308"/>
          </a:xfrm>
          <a:prstGeom prst="rect">
            <a:avLst/>
          </a:prstGeom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148FB616-39E2-41B6-B969-6DB8D3A05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/>
              <a:t>MDR contrast 2 - gebruik CVC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Radboudumc">
      <a:dk1>
        <a:srgbClr val="000000"/>
      </a:dk1>
      <a:lt1>
        <a:sysClr val="window" lastClr="FFFFFF"/>
      </a:lt1>
      <a:dk2>
        <a:srgbClr val="00AFDC"/>
      </a:dk2>
      <a:lt2>
        <a:srgbClr val="FFFFFF"/>
      </a:lt2>
      <a:accent1>
        <a:srgbClr val="006991"/>
      </a:accent1>
      <a:accent2>
        <a:srgbClr val="7FB4C8"/>
      </a:accent2>
      <a:accent3>
        <a:srgbClr val="00AFDC"/>
      </a:accent3>
      <a:accent4>
        <a:srgbClr val="7FD7ED"/>
      </a:accent4>
      <a:accent5>
        <a:srgbClr val="CCCCCC"/>
      </a:accent5>
      <a:accent6>
        <a:srgbClr val="E6E6E6"/>
      </a:accent6>
      <a:hlink>
        <a:srgbClr val="000000"/>
      </a:hlink>
      <a:folHlink>
        <a:srgbClr val="00AFDC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1106</TotalTime>
  <Words>380</Words>
  <Application>Microsoft Office PowerPoint</Application>
  <PresentationFormat>Diavoorstelling (4:3)</PresentationFormat>
  <Paragraphs>60</Paragraphs>
  <Slides>11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Default Theme</vt:lpstr>
      <vt:lpstr>PowerPoint-presentatie</vt:lpstr>
      <vt:lpstr>Multidisciplinaire richtlijnen 2.0</vt:lpstr>
      <vt:lpstr>Nieuwe NfN &amp; LONT richtlijnen in 2019</vt:lpstr>
      <vt:lpstr>MDR veilig gebruik contrast deel 2</vt:lpstr>
      <vt:lpstr>MDR contrast deel 2 – preventie NSF</vt:lpstr>
      <vt:lpstr>MDR contrast deel 2 – preventie NSF</vt:lpstr>
      <vt:lpstr>MDR contrast deel 2 – preventie NSF</vt:lpstr>
      <vt:lpstr>MDR contrast 2 - gebruik CVC</vt:lpstr>
      <vt:lpstr>MDR contrast 2 - gebruik CVC</vt:lpstr>
      <vt:lpstr>PowerPoint-presentatie</vt:lpstr>
      <vt:lpstr>Uitbreiding en geografische spreiding RLC</vt:lpstr>
    </vt:vector>
  </TitlesOfParts>
  <Company>UMC St Radboud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Uitdagingen voor RLC</dc:title>
  <dc:creator>van Hamersvelt</dc:creator>
  <cp:lastModifiedBy>van Hamersvelt</cp:lastModifiedBy>
  <cp:revision>119</cp:revision>
  <dcterms:created xsi:type="dcterms:W3CDTF">2016-12-12T09:50:00Z</dcterms:created>
  <dcterms:modified xsi:type="dcterms:W3CDTF">2019-12-12T05:35:14Z</dcterms:modified>
</cp:coreProperties>
</file>