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sldIdLst>
    <p:sldId id="257" r:id="rId2"/>
    <p:sldId id="258" r:id="rId3"/>
    <p:sldId id="275" r:id="rId4"/>
    <p:sldId id="259" r:id="rId5"/>
    <p:sldId id="260" r:id="rId6"/>
    <p:sldId id="266" r:id="rId7"/>
    <p:sldId id="267" r:id="rId8"/>
    <p:sldId id="261" r:id="rId9"/>
    <p:sldId id="262" r:id="rId10"/>
    <p:sldId id="263" r:id="rId11"/>
    <p:sldId id="264" r:id="rId12"/>
    <p:sldId id="269" r:id="rId13"/>
    <p:sldId id="271" r:id="rId14"/>
    <p:sldId id="268" r:id="rId15"/>
    <p:sldId id="272" r:id="rId16"/>
    <p:sldId id="273" r:id="rId17"/>
    <p:sldId id="270" r:id="rId18"/>
    <p:sldId id="274" r:id="rId19"/>
    <p:sldId id="265" r:id="rId20"/>
  </p:sldIdLst>
  <p:sldSz cx="9144000" cy="5715000" type="screen16x1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57EEFF6-2D72-41AC-A528-AE5D2557C501}">
          <p14:sldIdLst>
            <p14:sldId id="257"/>
            <p14:sldId id="258"/>
            <p14:sldId id="275"/>
            <p14:sldId id="259"/>
            <p14:sldId id="260"/>
            <p14:sldId id="266"/>
            <p14:sldId id="267"/>
            <p14:sldId id="261"/>
            <p14:sldId id="262"/>
            <p14:sldId id="263"/>
            <p14:sldId id="264"/>
            <p14:sldId id="269"/>
            <p14:sldId id="271"/>
            <p14:sldId id="268"/>
            <p14:sldId id="272"/>
            <p14:sldId id="273"/>
            <p14:sldId id="270"/>
            <p14:sldId id="27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44" y="-7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5356"/>
            <a:ext cx="7772400" cy="1225021"/>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30D50AE-50E8-41A6-A117-C42FB8DACC09}" type="datetimeFigureOut">
              <a:rPr lang="nl-NL" smtClean="0"/>
              <a:t>11-12-2019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2B5D73-3CD4-448F-9878-D0767D50EFD4}" type="slidenum">
              <a:rPr lang="nl-NL" smtClean="0"/>
              <a:t>‹nr.›</a:t>
            </a:fld>
            <a:endParaRPr lang="nl-NL"/>
          </a:p>
        </p:txBody>
      </p:sp>
      <p:pic>
        <p:nvPicPr>
          <p:cNvPr id="7" name="Afbeelding 6" descr="Acr597319216801283572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2307" y="903959"/>
            <a:ext cx="4207778" cy="3659501"/>
          </a:xfrm>
          <a:prstGeom prst="rect">
            <a:avLst/>
          </a:prstGeom>
        </p:spPr>
      </p:pic>
      <p:pic>
        <p:nvPicPr>
          <p:cNvPr id="8" name="Afbeelding 7"/>
          <p:cNvPicPr>
            <a:picLocks noChangeAspect="1"/>
          </p:cNvPicPr>
          <p:nvPr userDrawn="1"/>
        </p:nvPicPr>
        <p:blipFill>
          <a:blip r:embed="rId3"/>
          <a:stretch>
            <a:fillRect/>
          </a:stretch>
        </p:blipFill>
        <p:spPr>
          <a:xfrm>
            <a:off x="8362950" y="3778250"/>
            <a:ext cx="787400" cy="1943100"/>
          </a:xfrm>
          <a:prstGeom prst="rect">
            <a:avLst/>
          </a:prstGeom>
        </p:spPr>
      </p:pic>
      <p:pic>
        <p:nvPicPr>
          <p:cNvPr id="9" name="Afbeelding 8"/>
          <p:cNvPicPr>
            <a:picLocks noChangeAspect="1"/>
          </p:cNvPicPr>
          <p:nvPr userDrawn="1"/>
        </p:nvPicPr>
        <p:blipFill>
          <a:blip r:embed="rId4"/>
          <a:stretch>
            <a:fillRect/>
          </a:stretch>
        </p:blipFill>
        <p:spPr>
          <a:xfrm>
            <a:off x="0" y="-6350"/>
            <a:ext cx="787400" cy="1943100"/>
          </a:xfrm>
          <a:prstGeom prst="rect">
            <a:avLst/>
          </a:prstGeom>
        </p:spPr>
      </p:pic>
    </p:spTree>
    <p:extLst>
      <p:ext uri="{BB962C8B-B14F-4D97-AF65-F5344CB8AC3E}">
        <p14:creationId xmlns:p14="http://schemas.microsoft.com/office/powerpoint/2010/main" val="206675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30D50AE-50E8-41A6-A117-C42FB8DACC09}" type="datetimeFigureOut">
              <a:rPr lang="nl-NL" smtClean="0"/>
              <a:t>11-12-2019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158765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28866"/>
            <a:ext cx="2057400" cy="4876271"/>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28866"/>
            <a:ext cx="6019800" cy="487627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30D50AE-50E8-41A6-A117-C42FB8DACC09}" type="datetimeFigureOut">
              <a:rPr lang="nl-NL" smtClean="0"/>
              <a:t>11-12-2019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114154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 met  tekst of plaatj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501850"/>
            <a:ext cx="8229600" cy="4464496"/>
          </a:xfrm>
        </p:spPr>
        <p:txBody>
          <a:bodyPr lIns="108000" rIns="10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4" y="5049665"/>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Tree>
    <p:extLst>
      <p:ext uri="{BB962C8B-B14F-4D97-AF65-F5344CB8AC3E}">
        <p14:creationId xmlns:p14="http://schemas.microsoft.com/office/powerpoint/2010/main" val="3051060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 met 2 kolommen">
    <p:spTree>
      <p:nvGrpSpPr>
        <p:cNvPr id="1" name=""/>
        <p:cNvGrpSpPr/>
        <p:nvPr/>
      </p:nvGrpSpPr>
      <p:grpSpPr>
        <a:xfrm>
          <a:off x="0" y="0"/>
          <a:ext cx="0" cy="0"/>
          <a:chOff x="0" y="0"/>
          <a:chExt cx="0" cy="0"/>
        </a:xfrm>
      </p:grpSpPr>
      <p:pic>
        <p:nvPicPr>
          <p:cNvPr id="8" name="Afbeelding 7" descr="NwZ-logo-basi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794" y="5049665"/>
            <a:ext cx="1808633" cy="428851"/>
          </a:xfrm>
          <a:prstGeom prst="rect">
            <a:avLst/>
          </a:prstGeom>
        </p:spPr>
      </p:pic>
      <p:pic>
        <p:nvPicPr>
          <p:cNvPr id="9" name="Afbeelding 8"/>
          <p:cNvPicPr>
            <a:picLocks noChangeAspect="1"/>
          </p:cNvPicPr>
          <p:nvPr userDrawn="1"/>
        </p:nvPicPr>
        <p:blipFill>
          <a:blip r:embed="rId3"/>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4"/>
          <a:stretch>
            <a:fillRect/>
          </a:stretch>
        </p:blipFill>
        <p:spPr>
          <a:xfrm>
            <a:off x="-94" y="0"/>
            <a:ext cx="431800" cy="901700"/>
          </a:xfrm>
          <a:prstGeom prst="rect">
            <a:avLst/>
          </a:prstGeom>
        </p:spPr>
      </p:pic>
      <p:sp>
        <p:nvSpPr>
          <p:cNvPr id="3" name="Tijdelijke aanduiding voor inhoud 2"/>
          <p:cNvSpPr>
            <a:spLocks noGrp="1"/>
          </p:cNvSpPr>
          <p:nvPr>
            <p:ph sz="half" idx="1"/>
          </p:nvPr>
        </p:nvSpPr>
        <p:spPr>
          <a:xfrm>
            <a:off x="457200" y="409229"/>
            <a:ext cx="4038600" cy="4536504"/>
          </a:xfrm>
        </p:spPr>
        <p:txBody>
          <a:bodyPr/>
          <a:lstStyle>
            <a:lvl1pPr>
              <a:defRPr sz="2500">
                <a:solidFill>
                  <a:srgbClr val="3A0000"/>
                </a:solidFill>
              </a:defRPr>
            </a:lvl1pPr>
            <a:lvl2pPr>
              <a:defRPr sz="2200">
                <a:solidFill>
                  <a:srgbClr val="3A0000"/>
                </a:solidFill>
              </a:defRPr>
            </a:lvl2pPr>
            <a:lvl3pPr>
              <a:defRPr sz="1800">
                <a:solidFill>
                  <a:srgbClr val="3A0000"/>
                </a:solidFill>
              </a:defRPr>
            </a:lvl3pPr>
            <a:lvl4pPr>
              <a:defRPr sz="1400">
                <a:solidFill>
                  <a:srgbClr val="3A0000"/>
                </a:solidFill>
              </a:defRPr>
            </a:lvl4pPr>
            <a:lvl5pPr>
              <a:defRPr sz="1100">
                <a:solidFill>
                  <a:srgbClr val="3A0000"/>
                </a:solidFill>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409229"/>
            <a:ext cx="4038600" cy="4536504"/>
          </a:xfrm>
        </p:spPr>
        <p:txBody>
          <a:bodyPr/>
          <a:lstStyle>
            <a:lvl1pPr>
              <a:defRPr sz="2500"/>
            </a:lvl1pPr>
            <a:lvl2pPr>
              <a:defRPr sz="2200"/>
            </a:lvl2pPr>
            <a:lvl3pPr>
              <a:defRPr sz="1800"/>
            </a:lvl3pPr>
            <a:lvl4pPr>
              <a:defRPr sz="1400"/>
            </a:lvl4pPr>
            <a:lvl5pPr>
              <a:defRPr sz="11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4294469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dia met foto">
    <p:spTree>
      <p:nvGrpSpPr>
        <p:cNvPr id="1" name=""/>
        <p:cNvGrpSpPr/>
        <p:nvPr/>
      </p:nvGrpSpPr>
      <p:grpSpPr>
        <a:xfrm>
          <a:off x="0" y="0"/>
          <a:ext cx="0" cy="0"/>
          <a:chOff x="0" y="0"/>
          <a:chExt cx="0" cy="0"/>
        </a:xfrm>
      </p:grpSpPr>
      <p:sp>
        <p:nvSpPr>
          <p:cNvPr id="2" name="Titel 1"/>
          <p:cNvSpPr>
            <a:spLocks noGrp="1"/>
          </p:cNvSpPr>
          <p:nvPr>
            <p:ph type="title"/>
          </p:nvPr>
        </p:nvSpPr>
        <p:spPr>
          <a:xfrm>
            <a:off x="2088576" y="4153645"/>
            <a:ext cx="6875912" cy="864096"/>
          </a:xfrm>
        </p:spPr>
        <p:txBody>
          <a:bodyPr/>
          <a:lstStyle/>
          <a:p>
            <a:r>
              <a:rPr lang="nl-NL" smtClean="0"/>
              <a:t>Klik om de stijl te bewerken</a:t>
            </a:r>
            <a:endParaRPr lang="nl-NL"/>
          </a:p>
        </p:txBody>
      </p:sp>
      <p:pic>
        <p:nvPicPr>
          <p:cNvPr id="6" name="Afbeelding 5" descr="NwZ-beeld-1 retouch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0604" cy="4069957"/>
          </a:xfrm>
          <a:prstGeom prst="rect">
            <a:avLst/>
          </a:prstGeom>
        </p:spPr>
      </p:pic>
      <p:pic>
        <p:nvPicPr>
          <p:cNvPr id="7" name="Afbeelding 6" descr="Acr597319216801283572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45041"/>
            <a:ext cx="2088576" cy="1816432"/>
          </a:xfrm>
          <a:prstGeom prst="rect">
            <a:avLst/>
          </a:prstGeom>
        </p:spPr>
      </p:pic>
      <p:cxnSp>
        <p:nvCxnSpPr>
          <p:cNvPr id="8" name="Rechte verbindingslijn 7"/>
          <p:cNvCxnSpPr/>
          <p:nvPr userDrawn="1"/>
        </p:nvCxnSpPr>
        <p:spPr>
          <a:xfrm flipV="1">
            <a:off x="2088576" y="4276912"/>
            <a:ext cx="0" cy="1279338"/>
          </a:xfrm>
          <a:prstGeom prst="line">
            <a:avLst/>
          </a:prstGeom>
          <a:ln>
            <a:solidFill>
              <a:srgbClr val="45240B"/>
            </a:solidFill>
          </a:ln>
        </p:spPr>
        <p:style>
          <a:lnRef idx="1">
            <a:schemeClr val="dk1"/>
          </a:lnRef>
          <a:fillRef idx="0">
            <a:schemeClr val="dk1"/>
          </a:fillRef>
          <a:effectRef idx="0">
            <a:schemeClr val="dk1"/>
          </a:effectRef>
          <a:fontRef idx="minor">
            <a:schemeClr val="tx1"/>
          </a:fontRef>
        </p:style>
      </p:cxnSp>
      <p:pic>
        <p:nvPicPr>
          <p:cNvPr id="9" name="Afbeelding 8"/>
          <p:cNvPicPr>
            <a:picLocks noChangeAspect="1"/>
          </p:cNvPicPr>
          <p:nvPr userDrawn="1"/>
        </p:nvPicPr>
        <p:blipFill>
          <a:blip r:embed="rId4"/>
          <a:stretch>
            <a:fillRect/>
          </a:stretch>
        </p:blipFill>
        <p:spPr>
          <a:xfrm>
            <a:off x="8718804" y="4822718"/>
            <a:ext cx="431800" cy="901700"/>
          </a:xfrm>
          <a:prstGeom prst="rect">
            <a:avLst/>
          </a:prstGeom>
        </p:spPr>
      </p:pic>
      <p:pic>
        <p:nvPicPr>
          <p:cNvPr id="10" name="Afbeelding 9"/>
          <p:cNvPicPr>
            <a:picLocks noChangeAspect="1"/>
          </p:cNvPicPr>
          <p:nvPr userDrawn="1"/>
        </p:nvPicPr>
        <p:blipFill>
          <a:blip r:embed="rId5"/>
          <a:stretch>
            <a:fillRect/>
          </a:stretch>
        </p:blipFill>
        <p:spPr>
          <a:xfrm>
            <a:off x="-94" y="0"/>
            <a:ext cx="431800" cy="901700"/>
          </a:xfrm>
          <a:prstGeom prst="rect">
            <a:avLst/>
          </a:prstGeom>
        </p:spPr>
      </p:pic>
      <p:sp>
        <p:nvSpPr>
          <p:cNvPr id="11" name="Subtitel 2"/>
          <p:cNvSpPr>
            <a:spLocks noGrp="1"/>
          </p:cNvSpPr>
          <p:nvPr>
            <p:ph type="subTitle" idx="1"/>
          </p:nvPr>
        </p:nvSpPr>
        <p:spPr>
          <a:xfrm>
            <a:off x="2088576" y="5017741"/>
            <a:ext cx="6630228" cy="676205"/>
          </a:xfrm>
        </p:spPr>
        <p:txBody>
          <a:bodyPr>
            <a:normAutofit/>
          </a:bodyPr>
          <a:lstStyle>
            <a:lvl1pPr marL="0" indent="0" algn="l">
              <a:buNone/>
              <a:defRPr sz="2200">
                <a:solidFill>
                  <a:srgbClr val="3A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1698516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dia, foto zelf toevoegen">
    <p:spTree>
      <p:nvGrpSpPr>
        <p:cNvPr id="1" name=""/>
        <p:cNvGrpSpPr/>
        <p:nvPr/>
      </p:nvGrpSpPr>
      <p:grpSpPr>
        <a:xfrm>
          <a:off x="0" y="0"/>
          <a:ext cx="0" cy="0"/>
          <a:chOff x="0" y="0"/>
          <a:chExt cx="0" cy="0"/>
        </a:xfrm>
      </p:grpSpPr>
      <p:sp>
        <p:nvSpPr>
          <p:cNvPr id="2" name="Titel 1"/>
          <p:cNvSpPr>
            <a:spLocks noGrp="1"/>
          </p:cNvSpPr>
          <p:nvPr>
            <p:ph type="title"/>
          </p:nvPr>
        </p:nvSpPr>
        <p:spPr>
          <a:xfrm>
            <a:off x="2094832" y="4153644"/>
            <a:ext cx="6869656" cy="792088"/>
          </a:xfrm>
        </p:spPr>
        <p:txBody>
          <a:bodyPr anchor="ctr" anchorCtr="0">
            <a:noAutofit/>
          </a:bodyPr>
          <a:lstStyle>
            <a:lvl1pPr algn="l">
              <a:defRPr sz="26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2083008" y="337220"/>
            <a:ext cx="6593123"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pic>
        <p:nvPicPr>
          <p:cNvPr id="8" name="Afbeelding 7" descr="Acr597319216801283572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6" y="4014070"/>
            <a:ext cx="2088576" cy="1816432"/>
          </a:xfrm>
          <a:prstGeom prst="rect">
            <a:avLst/>
          </a:prstGeom>
        </p:spPr>
      </p:pic>
      <p:cxnSp>
        <p:nvCxnSpPr>
          <p:cNvPr id="9" name="Rechte verbindingslijn 8"/>
          <p:cNvCxnSpPr/>
          <p:nvPr userDrawn="1"/>
        </p:nvCxnSpPr>
        <p:spPr>
          <a:xfrm flipH="1">
            <a:off x="323528" y="4060763"/>
            <a:ext cx="8396336" cy="0"/>
          </a:xfrm>
          <a:prstGeom prst="line">
            <a:avLst/>
          </a:prstGeom>
          <a:ln>
            <a:solidFill>
              <a:srgbClr val="45240B"/>
            </a:solidFill>
          </a:ln>
        </p:spPr>
        <p:style>
          <a:lnRef idx="1">
            <a:schemeClr val="dk1"/>
          </a:lnRef>
          <a:fillRef idx="0">
            <a:schemeClr val="dk1"/>
          </a:fillRef>
          <a:effectRef idx="0">
            <a:schemeClr val="dk1"/>
          </a:effectRef>
          <a:fontRef idx="minor">
            <a:schemeClr val="tx1"/>
          </a:fontRef>
        </p:style>
      </p:cxnSp>
      <p:pic>
        <p:nvPicPr>
          <p:cNvPr id="10" name="Afbeelding 9"/>
          <p:cNvPicPr>
            <a:picLocks noChangeAspect="1"/>
          </p:cNvPicPr>
          <p:nvPr userDrawn="1"/>
        </p:nvPicPr>
        <p:blipFill>
          <a:blip r:embed="rId3"/>
          <a:stretch>
            <a:fillRect/>
          </a:stretch>
        </p:blipFill>
        <p:spPr>
          <a:xfrm>
            <a:off x="8718804" y="4822718"/>
            <a:ext cx="431800" cy="901700"/>
          </a:xfrm>
          <a:prstGeom prst="rect">
            <a:avLst/>
          </a:prstGeom>
        </p:spPr>
      </p:pic>
      <p:pic>
        <p:nvPicPr>
          <p:cNvPr id="11" name="Afbeelding 10"/>
          <p:cNvPicPr>
            <a:picLocks noChangeAspect="1"/>
          </p:cNvPicPr>
          <p:nvPr userDrawn="1"/>
        </p:nvPicPr>
        <p:blipFill>
          <a:blip r:embed="rId4"/>
          <a:stretch>
            <a:fillRect/>
          </a:stretch>
        </p:blipFill>
        <p:spPr>
          <a:xfrm>
            <a:off x="-94" y="0"/>
            <a:ext cx="431800" cy="901700"/>
          </a:xfrm>
          <a:prstGeom prst="rect">
            <a:avLst/>
          </a:prstGeom>
        </p:spPr>
      </p:pic>
      <p:cxnSp>
        <p:nvCxnSpPr>
          <p:cNvPr id="12" name="Rechte verbindingslijn 11"/>
          <p:cNvCxnSpPr/>
          <p:nvPr userDrawn="1"/>
        </p:nvCxnSpPr>
        <p:spPr>
          <a:xfrm flipV="1">
            <a:off x="2088576" y="4276912"/>
            <a:ext cx="0" cy="1279338"/>
          </a:xfrm>
          <a:prstGeom prst="line">
            <a:avLst/>
          </a:prstGeom>
          <a:ln>
            <a:solidFill>
              <a:srgbClr val="45240B"/>
            </a:solidFill>
          </a:ln>
        </p:spPr>
        <p:style>
          <a:lnRef idx="1">
            <a:schemeClr val="dk1"/>
          </a:lnRef>
          <a:fillRef idx="0">
            <a:schemeClr val="dk1"/>
          </a:fillRef>
          <a:effectRef idx="0">
            <a:schemeClr val="dk1"/>
          </a:effectRef>
          <a:fontRef idx="minor">
            <a:schemeClr val="tx1"/>
          </a:fontRef>
        </p:style>
      </p:cxnSp>
      <p:sp>
        <p:nvSpPr>
          <p:cNvPr id="21" name="Subtitel 2"/>
          <p:cNvSpPr>
            <a:spLocks noGrp="1"/>
          </p:cNvSpPr>
          <p:nvPr>
            <p:ph type="subTitle" idx="10"/>
          </p:nvPr>
        </p:nvSpPr>
        <p:spPr>
          <a:xfrm>
            <a:off x="2094832" y="4945733"/>
            <a:ext cx="6731132" cy="676205"/>
          </a:xfrm>
        </p:spPr>
        <p:txBody>
          <a:bodyPr>
            <a:normAutofit/>
          </a:bodyPr>
          <a:lstStyle>
            <a:lvl1pPr marL="0" indent="0" algn="l">
              <a:buNone/>
              <a:defRPr sz="2200">
                <a:solidFill>
                  <a:srgbClr val="3A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27493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30D50AE-50E8-41A6-A117-C42FB8DACC09}" type="datetimeFigureOut">
              <a:rPr lang="nl-NL" smtClean="0"/>
              <a:t>11-12-2019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76054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672418"/>
            <a:ext cx="7772400" cy="1135063"/>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30D50AE-50E8-41A6-A117-C42FB8DACC09}" type="datetimeFigureOut">
              <a:rPr lang="nl-NL" smtClean="0"/>
              <a:t>11-12-2019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31030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30D50AE-50E8-41A6-A117-C42FB8DACC09}" type="datetimeFigureOut">
              <a:rPr lang="nl-NL" smtClean="0"/>
              <a:t>11-12-2019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182788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30D50AE-50E8-41A6-A117-C42FB8DACC09}" type="datetimeFigureOut">
              <a:rPr lang="nl-NL" smtClean="0"/>
              <a:t>11-12-2019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315592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30D50AE-50E8-41A6-A117-C42FB8DACC09}" type="datetimeFigureOut">
              <a:rPr lang="nl-NL" smtClean="0"/>
              <a:t>11-12-2019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119913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30D50AE-50E8-41A6-A117-C42FB8DACC09}" type="datetimeFigureOut">
              <a:rPr lang="nl-NL" smtClean="0"/>
              <a:t>11-12-2019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13970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27543"/>
            <a:ext cx="3008313" cy="96837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0D50AE-50E8-41A6-A117-C42FB8DACC09}" type="datetimeFigureOut">
              <a:rPr lang="nl-NL" smtClean="0"/>
              <a:t>11-12-2019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410553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000500"/>
            <a:ext cx="5486400" cy="472282"/>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0D50AE-50E8-41A6-A117-C42FB8DACC09}" type="datetimeFigureOut">
              <a:rPr lang="nl-NL" smtClean="0"/>
              <a:t>11-12-2019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2B5D73-3CD4-448F-9878-D0767D50EFD4}" type="slidenum">
              <a:rPr lang="nl-NL" smtClean="0"/>
              <a:t>‹nr.›</a:t>
            </a:fld>
            <a:endParaRPr lang="nl-NL"/>
          </a:p>
        </p:txBody>
      </p:sp>
    </p:spTree>
    <p:extLst>
      <p:ext uri="{BB962C8B-B14F-4D97-AF65-F5344CB8AC3E}">
        <p14:creationId xmlns:p14="http://schemas.microsoft.com/office/powerpoint/2010/main" val="357910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30D50AE-50E8-41A6-A117-C42FB8DACC09}" type="datetimeFigureOut">
              <a:rPr lang="nl-NL" smtClean="0"/>
              <a:t>11-12-2019</a:t>
            </a:fld>
            <a:endParaRPr lang="nl-NL"/>
          </a:p>
        </p:txBody>
      </p:sp>
      <p:sp>
        <p:nvSpPr>
          <p:cNvPr id="5" name="Tijdelijke aanduiding voor voettekst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C32B5D73-3CD4-448F-9878-D0767D50EFD4}" type="slidenum">
              <a:rPr lang="nl-NL" smtClean="0"/>
              <a:t>‹nr.›</a:t>
            </a:fld>
            <a:endParaRPr lang="nl-NL"/>
          </a:p>
        </p:txBody>
      </p:sp>
    </p:spTree>
    <p:extLst>
      <p:ext uri="{BB962C8B-B14F-4D97-AF65-F5344CB8AC3E}">
        <p14:creationId xmlns:p14="http://schemas.microsoft.com/office/powerpoint/2010/main" val="36971447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60" r:id="rId12"/>
    <p:sldLayoutId id="2147483661" r:id="rId13"/>
    <p:sldLayoutId id="2147483654" r:id="rId14"/>
    <p:sldLayoutId id="214748365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28865"/>
            <a:ext cx="8568952" cy="952500"/>
          </a:xfrm>
        </p:spPr>
        <p:txBody>
          <a:bodyPr>
            <a:noAutofit/>
          </a:bodyPr>
          <a:lstStyle/>
          <a:p>
            <a:r>
              <a:rPr lang="nl-NL" sz="3600" dirty="0" smtClean="0"/>
              <a:t>NFN-richtlijn Mineraal-en botstoornis bij CKD</a:t>
            </a:r>
            <a:endParaRPr lang="nl-NL" sz="3600" dirty="0"/>
          </a:p>
        </p:txBody>
      </p:sp>
      <p:sp>
        <p:nvSpPr>
          <p:cNvPr id="3" name="Tijdelijke aanduiding voor inhoud 2"/>
          <p:cNvSpPr>
            <a:spLocks noGrp="1"/>
          </p:cNvSpPr>
          <p:nvPr>
            <p:ph idx="1"/>
          </p:nvPr>
        </p:nvSpPr>
        <p:spPr/>
        <p:txBody>
          <a:bodyPr>
            <a:normAutofit/>
          </a:bodyPr>
          <a:lstStyle/>
          <a:p>
            <a:pPr marL="0" indent="0" algn="ctr">
              <a:buNone/>
            </a:pPr>
            <a:endParaRPr lang="nl-NL" sz="2400" dirty="0" smtClean="0"/>
          </a:p>
          <a:p>
            <a:pPr marL="0" indent="0" algn="ctr">
              <a:buNone/>
            </a:pPr>
            <a:r>
              <a:rPr lang="nl-NL" sz="2400" dirty="0" smtClean="0"/>
              <a:t>gebaseerd op</a:t>
            </a:r>
          </a:p>
          <a:p>
            <a:pPr algn="ctr"/>
            <a:endParaRPr lang="nl-NL" sz="2400" dirty="0" smtClean="0"/>
          </a:p>
          <a:p>
            <a:pPr marL="0" indent="0" algn="ctr">
              <a:buNone/>
            </a:pPr>
            <a:r>
              <a:rPr lang="nl-NL" sz="2400" dirty="0" smtClean="0"/>
              <a:t>KDIGO 2017 </a:t>
            </a:r>
            <a:r>
              <a:rPr lang="nl-NL" sz="2400" dirty="0" err="1" smtClean="0"/>
              <a:t>Clinical</a:t>
            </a:r>
            <a:r>
              <a:rPr lang="nl-NL" sz="2400" dirty="0" smtClean="0"/>
              <a:t> </a:t>
            </a:r>
            <a:r>
              <a:rPr lang="nl-NL" sz="2400" dirty="0" err="1" smtClean="0"/>
              <a:t>Practice</a:t>
            </a:r>
            <a:r>
              <a:rPr lang="nl-NL" sz="2400" dirty="0" smtClean="0"/>
              <a:t> </a:t>
            </a:r>
            <a:r>
              <a:rPr lang="nl-NL" sz="2400" dirty="0" err="1" smtClean="0"/>
              <a:t>Guideline</a:t>
            </a:r>
            <a:r>
              <a:rPr lang="nl-NL" sz="2400" dirty="0" smtClean="0"/>
              <a:t> Update </a:t>
            </a:r>
            <a:r>
              <a:rPr lang="nl-NL" sz="2400" dirty="0" err="1" smtClean="0"/>
              <a:t>for</a:t>
            </a:r>
            <a:r>
              <a:rPr lang="nl-NL" sz="2400" dirty="0" smtClean="0"/>
              <a:t> the Diagnosis, Evaluation, Prevention, and Treatment of </a:t>
            </a:r>
            <a:r>
              <a:rPr lang="nl-NL" sz="2400" dirty="0" err="1" smtClean="0"/>
              <a:t>Chronic</a:t>
            </a:r>
            <a:r>
              <a:rPr lang="nl-NL" sz="2400" dirty="0" smtClean="0"/>
              <a:t> Kidney </a:t>
            </a:r>
            <a:r>
              <a:rPr lang="nl-NL" sz="2400" dirty="0" err="1" smtClean="0"/>
              <a:t>Disease</a:t>
            </a:r>
            <a:r>
              <a:rPr lang="nl-NL" sz="2400" dirty="0" smtClean="0"/>
              <a:t>–</a:t>
            </a:r>
            <a:r>
              <a:rPr lang="nl-NL" sz="2400" dirty="0" err="1" smtClean="0"/>
              <a:t>Mineral</a:t>
            </a:r>
            <a:r>
              <a:rPr lang="nl-NL" sz="2400" dirty="0" smtClean="0"/>
              <a:t> and </a:t>
            </a:r>
            <a:r>
              <a:rPr lang="nl-NL" sz="2400" dirty="0" err="1" smtClean="0"/>
              <a:t>Bone</a:t>
            </a:r>
            <a:r>
              <a:rPr lang="nl-NL" sz="2400" dirty="0" smtClean="0"/>
              <a:t> Disorder (CKD–MBD)</a:t>
            </a:r>
          </a:p>
          <a:p>
            <a:endParaRPr lang="nl-NL" dirty="0" smtClean="0"/>
          </a:p>
          <a:p>
            <a:endParaRPr lang="nl-NL" dirty="0"/>
          </a:p>
        </p:txBody>
      </p:sp>
    </p:spTree>
    <p:extLst>
      <p:ext uri="{BB962C8B-B14F-4D97-AF65-F5344CB8AC3E}">
        <p14:creationId xmlns:p14="http://schemas.microsoft.com/office/powerpoint/2010/main" val="2292040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Behandeling</a:t>
            </a:r>
            <a:endParaRPr lang="nl-NL" dirty="0"/>
          </a:p>
        </p:txBody>
      </p:sp>
      <p:sp>
        <p:nvSpPr>
          <p:cNvPr id="5" name="Tijdelijke aanduiding voor inhoud 4"/>
          <p:cNvSpPr>
            <a:spLocks noGrp="1"/>
          </p:cNvSpPr>
          <p:nvPr>
            <p:ph idx="1"/>
          </p:nvPr>
        </p:nvSpPr>
        <p:spPr>
          <a:xfrm>
            <a:off x="399795" y="1322512"/>
            <a:ext cx="8309318" cy="2172072"/>
          </a:xfrm>
        </p:spPr>
        <p:txBody>
          <a:bodyPr>
            <a:noAutofit/>
          </a:bodyPr>
          <a:lstStyle/>
          <a:p>
            <a:pPr marL="0" indent="0">
              <a:buNone/>
            </a:pPr>
            <a:r>
              <a:rPr lang="nl-NL" sz="2000" dirty="0" smtClean="0"/>
              <a:t>2017:</a:t>
            </a:r>
          </a:p>
          <a:p>
            <a:pPr marL="0" indent="0">
              <a:buNone/>
            </a:pPr>
            <a:r>
              <a:rPr lang="nl-NL" sz="2000" dirty="0" smtClean="0"/>
              <a:t>Bij behandeling CKD-MBD bij G3a-5D overwegen</a:t>
            </a:r>
          </a:p>
          <a:p>
            <a:pPr marL="0" indent="0">
              <a:buNone/>
            </a:pPr>
            <a:r>
              <a:rPr lang="nl-NL" sz="2000" dirty="0" smtClean="0"/>
              <a:t>-     Wat is de </a:t>
            </a:r>
            <a:r>
              <a:rPr lang="nl-NL" sz="2000" b="1" dirty="0" smtClean="0"/>
              <a:t>trend</a:t>
            </a:r>
            <a:r>
              <a:rPr lang="nl-NL" sz="2000" dirty="0" smtClean="0"/>
              <a:t> van de waarde?</a:t>
            </a:r>
          </a:p>
          <a:p>
            <a:pPr>
              <a:buFontTx/>
              <a:buChar char="-"/>
            </a:pPr>
            <a:r>
              <a:rPr lang="nl-NL" sz="2000" dirty="0" smtClean="0"/>
              <a:t>Zijn de waarden binnen de </a:t>
            </a:r>
            <a:r>
              <a:rPr lang="nl-NL" sz="2000" b="1" dirty="0" smtClean="0"/>
              <a:t>targetgrenzen</a:t>
            </a:r>
            <a:r>
              <a:rPr lang="nl-NL" sz="2000" dirty="0" smtClean="0"/>
              <a:t>? </a:t>
            </a:r>
          </a:p>
          <a:p>
            <a:pPr>
              <a:buFontTx/>
              <a:buChar char="-"/>
            </a:pPr>
            <a:r>
              <a:rPr lang="nl-NL" sz="2000" dirty="0" smtClean="0"/>
              <a:t>Wat is de </a:t>
            </a:r>
            <a:r>
              <a:rPr lang="nl-NL" sz="2000" b="1" dirty="0" smtClean="0"/>
              <a:t>samenhang</a:t>
            </a:r>
            <a:r>
              <a:rPr lang="nl-NL" sz="2000" dirty="0" smtClean="0"/>
              <a:t> tussen verschillende waarden? Hierbij kan ook het meten van alkalische fosfatase (AF) van belang zijn.</a:t>
            </a:r>
          </a:p>
          <a:p>
            <a:pPr marL="0" indent="0">
              <a:buNone/>
            </a:pPr>
            <a:r>
              <a:rPr lang="nl-NL" sz="2000" i="1" dirty="0" smtClean="0"/>
              <a:t>Gradatie geen </a:t>
            </a:r>
          </a:p>
        </p:txBody>
      </p:sp>
      <p:sp>
        <p:nvSpPr>
          <p:cNvPr id="7" name="Tekstvak 6"/>
          <p:cNvSpPr txBox="1"/>
          <p:nvPr/>
        </p:nvSpPr>
        <p:spPr>
          <a:xfrm>
            <a:off x="356185" y="4297660"/>
            <a:ext cx="8352928" cy="923330"/>
          </a:xfrm>
          <a:prstGeom prst="rect">
            <a:avLst/>
          </a:prstGeom>
          <a:noFill/>
        </p:spPr>
        <p:txBody>
          <a:bodyPr wrap="square" rtlCol="0">
            <a:spAutoFit/>
          </a:bodyPr>
          <a:lstStyle/>
          <a:p>
            <a:r>
              <a:rPr lang="nl-NL" dirty="0"/>
              <a:t>Opmerking werkgroep: </a:t>
            </a:r>
            <a:r>
              <a:rPr lang="nl-NL" dirty="0" smtClean="0"/>
              <a:t>Prognostische waarde van een bepaalde CKD-MBD </a:t>
            </a:r>
            <a:r>
              <a:rPr lang="nl-NL" dirty="0" err="1" smtClean="0"/>
              <a:t>biomarker</a:t>
            </a:r>
            <a:r>
              <a:rPr lang="nl-NL" dirty="0" smtClean="0"/>
              <a:t> hangt af van de overige </a:t>
            </a:r>
            <a:r>
              <a:rPr lang="nl-NL" dirty="0" err="1" smtClean="0"/>
              <a:t>biomarkers</a:t>
            </a:r>
            <a:r>
              <a:rPr lang="nl-NL" dirty="0" smtClean="0"/>
              <a:t>, behandeling van een </a:t>
            </a:r>
            <a:r>
              <a:rPr lang="nl-NL" dirty="0" err="1" smtClean="0"/>
              <a:t>biomarker</a:t>
            </a:r>
            <a:r>
              <a:rPr lang="nl-NL" dirty="0" smtClean="0"/>
              <a:t> kan onbedoeld effect hebben op andere markers </a:t>
            </a:r>
            <a:endParaRPr lang="nl-NL" dirty="0"/>
          </a:p>
        </p:txBody>
      </p:sp>
      <p:sp>
        <p:nvSpPr>
          <p:cNvPr id="8" name="Tijdelijke aanduiding voor inhoud 4"/>
          <p:cNvSpPr txBox="1">
            <a:spLocks/>
          </p:cNvSpPr>
          <p:nvPr/>
        </p:nvSpPr>
        <p:spPr>
          <a:xfrm>
            <a:off x="4762602" y="1322377"/>
            <a:ext cx="3970784" cy="2172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nl-NL" sz="2000" i="1" dirty="0" smtClean="0"/>
          </a:p>
        </p:txBody>
      </p:sp>
    </p:spTree>
    <p:extLst>
      <p:ext uri="{BB962C8B-B14F-4D97-AF65-F5344CB8AC3E}">
        <p14:creationId xmlns:p14="http://schemas.microsoft.com/office/powerpoint/2010/main" val="1344129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Behandeling: targets</a:t>
            </a:r>
            <a:endParaRPr lang="nl-NL" dirty="0"/>
          </a:p>
        </p:txBody>
      </p:sp>
      <p:sp>
        <p:nvSpPr>
          <p:cNvPr id="5" name="Tijdelijke aanduiding voor inhoud 4"/>
          <p:cNvSpPr>
            <a:spLocks noGrp="1"/>
          </p:cNvSpPr>
          <p:nvPr>
            <p:ph idx="1"/>
          </p:nvPr>
        </p:nvSpPr>
        <p:spPr>
          <a:xfrm>
            <a:off x="399795" y="1322512"/>
            <a:ext cx="3970784" cy="2172072"/>
          </a:xfrm>
        </p:spPr>
        <p:txBody>
          <a:bodyPr>
            <a:noAutofit/>
          </a:bodyPr>
          <a:lstStyle/>
          <a:p>
            <a:pPr marL="0" indent="0">
              <a:buNone/>
            </a:pPr>
            <a:r>
              <a:rPr lang="nl-NL" sz="2000" dirty="0" smtClean="0"/>
              <a:t>2017:</a:t>
            </a:r>
          </a:p>
          <a:p>
            <a:pPr marL="0" indent="0">
              <a:buNone/>
            </a:pPr>
            <a:r>
              <a:rPr lang="nl-NL" sz="2000" dirty="0" smtClean="0"/>
              <a:t>Bij patiënten met CKD G3a-5D:</a:t>
            </a:r>
          </a:p>
          <a:p>
            <a:pPr>
              <a:buFontTx/>
              <a:buChar char="-"/>
            </a:pPr>
            <a:r>
              <a:rPr lang="nl-NL" sz="2000" b="1" dirty="0" smtClean="0"/>
              <a:t>Verlaging</a:t>
            </a:r>
            <a:r>
              <a:rPr lang="nl-NL" sz="2000" dirty="0" smtClean="0"/>
              <a:t> fosfaat richting normaal (&lt;1.3 </a:t>
            </a:r>
            <a:r>
              <a:rPr lang="nl-NL" sz="2000" dirty="0" err="1" smtClean="0"/>
              <a:t>mmol</a:t>
            </a:r>
            <a:r>
              <a:rPr lang="nl-NL" sz="2000" dirty="0" smtClean="0"/>
              <a:t>/L) </a:t>
            </a:r>
            <a:r>
              <a:rPr lang="nl-NL" sz="2000" i="1" dirty="0" smtClean="0"/>
              <a:t>(2C)</a:t>
            </a:r>
          </a:p>
          <a:p>
            <a:pPr>
              <a:buFontTx/>
              <a:buChar char="-"/>
            </a:pPr>
            <a:r>
              <a:rPr lang="nl-NL" sz="2000" dirty="0" smtClean="0"/>
              <a:t>Vermijd </a:t>
            </a:r>
            <a:r>
              <a:rPr lang="nl-NL" sz="2000" dirty="0" err="1" smtClean="0"/>
              <a:t>hypercalciëmie</a:t>
            </a:r>
            <a:r>
              <a:rPr lang="nl-NL" sz="2000" dirty="0" smtClean="0"/>
              <a:t> </a:t>
            </a:r>
            <a:r>
              <a:rPr lang="nl-NL" sz="2000" i="1" dirty="0" smtClean="0"/>
              <a:t>(2C)</a:t>
            </a:r>
          </a:p>
          <a:p>
            <a:pPr>
              <a:buFontTx/>
              <a:buChar char="-"/>
            </a:pPr>
            <a:r>
              <a:rPr lang="nl-NL" sz="2000" dirty="0" smtClean="0"/>
              <a:t>Kinderen: calcium naar waarden normaal voor de leeftijd</a:t>
            </a:r>
            <a:r>
              <a:rPr lang="nl-NL" sz="2000" i="1" dirty="0"/>
              <a:t> </a:t>
            </a:r>
            <a:r>
              <a:rPr lang="nl-NL" sz="2000" i="1" dirty="0" smtClean="0"/>
              <a:t>(2C)</a:t>
            </a:r>
          </a:p>
          <a:p>
            <a:pPr>
              <a:buFontTx/>
              <a:buChar char="-"/>
            </a:pPr>
            <a:r>
              <a:rPr lang="nl-NL" sz="2000" dirty="0" smtClean="0"/>
              <a:t>PTH binnen 2-9x bovengrens normaal</a:t>
            </a:r>
          </a:p>
        </p:txBody>
      </p:sp>
      <p:sp>
        <p:nvSpPr>
          <p:cNvPr id="7" name="Tekstvak 6"/>
          <p:cNvSpPr txBox="1"/>
          <p:nvPr/>
        </p:nvSpPr>
        <p:spPr>
          <a:xfrm>
            <a:off x="356185" y="4513684"/>
            <a:ext cx="8352928" cy="646331"/>
          </a:xfrm>
          <a:prstGeom prst="rect">
            <a:avLst/>
          </a:prstGeom>
          <a:noFill/>
        </p:spPr>
        <p:txBody>
          <a:bodyPr wrap="square" rtlCol="0">
            <a:spAutoFit/>
          </a:bodyPr>
          <a:lstStyle/>
          <a:p>
            <a:r>
              <a:rPr lang="nl-NL" dirty="0"/>
              <a:t>Opmerking werkgroep: </a:t>
            </a:r>
            <a:r>
              <a:rPr lang="nl-NL" dirty="0" smtClean="0"/>
              <a:t>Alleen </a:t>
            </a:r>
            <a:r>
              <a:rPr lang="nl-NL" b="1" dirty="0" err="1" smtClean="0"/>
              <a:t>hyperfosfatemie</a:t>
            </a:r>
            <a:r>
              <a:rPr lang="nl-NL" dirty="0" smtClean="0"/>
              <a:t> behandelen, 3 manieren: dieet, fosfaatbinders, intensiveren dialyseschema</a:t>
            </a:r>
            <a:endParaRPr lang="nl-NL" dirty="0"/>
          </a:p>
        </p:txBody>
      </p:sp>
      <p:sp>
        <p:nvSpPr>
          <p:cNvPr id="8" name="Tijdelijke aanduiding voor inhoud 4"/>
          <p:cNvSpPr txBox="1">
            <a:spLocks/>
          </p:cNvSpPr>
          <p:nvPr/>
        </p:nvSpPr>
        <p:spPr>
          <a:xfrm>
            <a:off x="4762602" y="1322377"/>
            <a:ext cx="3970784" cy="2172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t>2009:</a:t>
            </a:r>
            <a:endParaRPr lang="nl-NL" sz="2000" dirty="0"/>
          </a:p>
          <a:p>
            <a:pPr marL="0" indent="0">
              <a:buNone/>
            </a:pPr>
            <a:r>
              <a:rPr lang="nl-NL" sz="2000" dirty="0"/>
              <a:t>Bij patiënten met CKD </a:t>
            </a:r>
            <a:r>
              <a:rPr lang="nl-NL" sz="2000" dirty="0" smtClean="0"/>
              <a:t>G3a-5D:</a:t>
            </a:r>
            <a:endParaRPr lang="nl-NL" sz="2000" dirty="0"/>
          </a:p>
          <a:p>
            <a:pPr marL="0" indent="0">
              <a:buNone/>
            </a:pPr>
            <a:r>
              <a:rPr lang="nl-NL" sz="2000" b="1" dirty="0" smtClean="0"/>
              <a:t>-   Behoud</a:t>
            </a:r>
            <a:r>
              <a:rPr lang="nl-NL" sz="2000" dirty="0" smtClean="0"/>
              <a:t> </a:t>
            </a:r>
            <a:r>
              <a:rPr lang="nl-NL" sz="2000" dirty="0"/>
              <a:t>fosfaat </a:t>
            </a:r>
            <a:r>
              <a:rPr lang="nl-NL" sz="2000" dirty="0" smtClean="0"/>
              <a:t>normaal (0.9-1.3 </a:t>
            </a:r>
            <a:r>
              <a:rPr lang="nl-NL" sz="2000" dirty="0" err="1"/>
              <a:t>mmol</a:t>
            </a:r>
            <a:r>
              <a:rPr lang="nl-NL" sz="2000" dirty="0"/>
              <a:t>/L</a:t>
            </a:r>
            <a:r>
              <a:rPr lang="nl-NL" sz="2000" dirty="0" smtClean="0"/>
              <a:t>) </a:t>
            </a:r>
            <a:r>
              <a:rPr lang="nl-NL" sz="2000" dirty="0"/>
              <a:t>bij </a:t>
            </a:r>
            <a:r>
              <a:rPr lang="nl-NL" sz="2000" dirty="0" smtClean="0"/>
              <a:t>G3a-5, verlaag richting normaal bij 5D </a:t>
            </a:r>
            <a:r>
              <a:rPr lang="nl-NL" sz="2000" dirty="0"/>
              <a:t>(2C)</a:t>
            </a:r>
          </a:p>
          <a:p>
            <a:pPr marL="0" indent="0">
              <a:buNone/>
            </a:pPr>
            <a:r>
              <a:rPr lang="nl-NL" sz="2000" dirty="0" smtClean="0"/>
              <a:t>-   </a:t>
            </a:r>
            <a:r>
              <a:rPr lang="nl-NL" sz="2000" b="1" dirty="0" smtClean="0"/>
              <a:t>Behoud</a:t>
            </a:r>
            <a:r>
              <a:rPr lang="nl-NL" sz="2000" dirty="0" smtClean="0"/>
              <a:t> calcium 2.1-2.4 </a:t>
            </a:r>
            <a:r>
              <a:rPr lang="nl-NL" sz="2000" dirty="0" err="1" smtClean="0"/>
              <a:t>mmol</a:t>
            </a:r>
            <a:r>
              <a:rPr lang="nl-NL" sz="2000" dirty="0" smtClean="0"/>
              <a:t>/L (2D)</a:t>
            </a:r>
            <a:endParaRPr lang="nl-NL" sz="2000" dirty="0"/>
          </a:p>
          <a:p>
            <a:pPr marL="0" indent="0">
              <a:buNone/>
            </a:pPr>
            <a:r>
              <a:rPr lang="nl-NL" sz="2000" dirty="0"/>
              <a:t>PTH binnen 2-9x bovengrens normaal</a:t>
            </a:r>
          </a:p>
          <a:p>
            <a:pPr marL="0" indent="0">
              <a:buFont typeface="Arial" panose="020B0604020202020204" pitchFamily="34" charset="0"/>
              <a:buNone/>
            </a:pPr>
            <a:endParaRPr lang="nl-NL" sz="2000" dirty="0" smtClean="0"/>
          </a:p>
        </p:txBody>
      </p:sp>
    </p:spTree>
    <p:extLst>
      <p:ext uri="{BB962C8B-B14F-4D97-AF65-F5344CB8AC3E}">
        <p14:creationId xmlns:p14="http://schemas.microsoft.com/office/powerpoint/2010/main" val="3034401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Behandeling </a:t>
            </a:r>
            <a:r>
              <a:rPr lang="nl-NL" dirty="0" err="1" smtClean="0"/>
              <a:t>hyperfosfatemie</a:t>
            </a:r>
            <a:r>
              <a:rPr lang="nl-NL" dirty="0" smtClean="0"/>
              <a:t>: Dieet</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Bij patiënten met CKD G3a-5D suggereren we om primair de dagelijkse fosfaatintake te beperken als behandeling voor </a:t>
            </a:r>
            <a:r>
              <a:rPr lang="nl-NL" dirty="0" err="1" smtClean="0"/>
              <a:t>hyperfosfatemie</a:t>
            </a:r>
            <a:r>
              <a:rPr lang="nl-NL" dirty="0" smtClean="0"/>
              <a:t>, eventueel in combinatie met andere behandelingen. Wij achten het redelijk om de bron van fosfaat (dierlijk, plantaardig</a:t>
            </a:r>
            <a:r>
              <a:rPr lang="nl-NL" smtClean="0"/>
              <a:t>, additieven) </a:t>
            </a:r>
            <a:r>
              <a:rPr lang="nl-NL" dirty="0" smtClean="0"/>
              <a:t>te bespreken tijdens voedingsadviezen. </a:t>
            </a:r>
            <a:endParaRPr lang="nl-NL" dirty="0"/>
          </a:p>
        </p:txBody>
      </p:sp>
    </p:spTree>
    <p:extLst>
      <p:ext uri="{BB962C8B-B14F-4D97-AF65-F5344CB8AC3E}">
        <p14:creationId xmlns:p14="http://schemas.microsoft.com/office/powerpoint/2010/main" val="3575892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Behandeling: </a:t>
            </a:r>
            <a:br>
              <a:rPr lang="nl-NL" dirty="0" smtClean="0"/>
            </a:br>
            <a:r>
              <a:rPr lang="nl-NL" dirty="0" err="1" smtClean="0"/>
              <a:t>calciumhoudende</a:t>
            </a:r>
            <a:r>
              <a:rPr lang="nl-NL" dirty="0" smtClean="0"/>
              <a:t> fosfaatbinders</a:t>
            </a:r>
            <a:endParaRPr lang="nl-NL" dirty="0"/>
          </a:p>
        </p:txBody>
      </p:sp>
      <p:sp>
        <p:nvSpPr>
          <p:cNvPr id="5" name="Tijdelijke aanduiding voor inhoud 4"/>
          <p:cNvSpPr>
            <a:spLocks noGrp="1"/>
          </p:cNvSpPr>
          <p:nvPr>
            <p:ph idx="1"/>
          </p:nvPr>
        </p:nvSpPr>
        <p:spPr>
          <a:xfrm>
            <a:off x="399795" y="1322512"/>
            <a:ext cx="3970784" cy="2172072"/>
          </a:xfrm>
        </p:spPr>
        <p:txBody>
          <a:bodyPr>
            <a:noAutofit/>
          </a:bodyPr>
          <a:lstStyle/>
          <a:p>
            <a:pPr marL="0" indent="0">
              <a:buNone/>
            </a:pPr>
            <a:r>
              <a:rPr lang="nl-NL" sz="2000" dirty="0" smtClean="0"/>
              <a:t>2017:</a:t>
            </a:r>
          </a:p>
          <a:p>
            <a:pPr marL="0" indent="0">
              <a:buNone/>
            </a:pPr>
            <a:r>
              <a:rPr lang="nl-NL" sz="2000" dirty="0" smtClean="0"/>
              <a:t>Volwassenen: </a:t>
            </a:r>
          </a:p>
          <a:p>
            <a:pPr marL="0" indent="0">
              <a:buNone/>
            </a:pPr>
            <a:r>
              <a:rPr lang="nl-NL" sz="2000" b="1" dirty="0" smtClean="0"/>
              <a:t>Beperk altijd</a:t>
            </a:r>
            <a:r>
              <a:rPr lang="nl-NL" sz="2000" dirty="0" smtClean="0"/>
              <a:t> gebruik van calcium-houdende fosfaatbinders (2B)</a:t>
            </a:r>
          </a:p>
          <a:p>
            <a:pPr marL="0" indent="0">
              <a:buNone/>
            </a:pPr>
            <a:r>
              <a:rPr lang="nl-NL" sz="2000" dirty="0" smtClean="0"/>
              <a:t>Kinderen:</a:t>
            </a:r>
          </a:p>
          <a:p>
            <a:pPr marL="0" indent="0">
              <a:buNone/>
            </a:pPr>
            <a:r>
              <a:rPr lang="nl-NL" sz="2000" dirty="0" smtClean="0"/>
              <a:t>Type fosfaatbinder afhankelijk van serum calcium (niet gegradeerd)</a:t>
            </a:r>
          </a:p>
        </p:txBody>
      </p:sp>
      <p:sp>
        <p:nvSpPr>
          <p:cNvPr id="7" name="Tekstvak 6"/>
          <p:cNvSpPr txBox="1"/>
          <p:nvPr/>
        </p:nvSpPr>
        <p:spPr>
          <a:xfrm>
            <a:off x="356185" y="4513684"/>
            <a:ext cx="8352928" cy="923330"/>
          </a:xfrm>
          <a:prstGeom prst="rect">
            <a:avLst/>
          </a:prstGeom>
          <a:noFill/>
        </p:spPr>
        <p:txBody>
          <a:bodyPr wrap="square" rtlCol="0">
            <a:spAutoFit/>
          </a:bodyPr>
          <a:lstStyle/>
          <a:p>
            <a:r>
              <a:rPr lang="nl-NL" dirty="0"/>
              <a:t>Opmerking werkgroep: </a:t>
            </a:r>
            <a:r>
              <a:rPr lang="nl-NL" dirty="0" smtClean="0"/>
              <a:t>In tegenstelling tot eerdere richtlijn, waarbij totale dosis calcium 1500mg redelijk werd geacht </a:t>
            </a:r>
            <a:r>
              <a:rPr lang="nl-NL" b="1" dirty="0" smtClean="0"/>
              <a:t>geen veilige bovengrens</a:t>
            </a:r>
            <a:r>
              <a:rPr lang="nl-NL" dirty="0" smtClean="0"/>
              <a:t>, beperkt bewijs voor schadelijk effect calciumdosis &lt;2500mg</a:t>
            </a:r>
            <a:endParaRPr lang="nl-NL" dirty="0"/>
          </a:p>
        </p:txBody>
      </p:sp>
      <p:sp>
        <p:nvSpPr>
          <p:cNvPr id="8" name="Tijdelijke aanduiding voor inhoud 4"/>
          <p:cNvSpPr txBox="1">
            <a:spLocks/>
          </p:cNvSpPr>
          <p:nvPr/>
        </p:nvSpPr>
        <p:spPr>
          <a:xfrm>
            <a:off x="4762602" y="1273324"/>
            <a:ext cx="3970784" cy="2172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t>2009:</a:t>
            </a:r>
            <a:endParaRPr lang="nl-NL" sz="2000" dirty="0"/>
          </a:p>
          <a:p>
            <a:pPr marL="0" indent="0">
              <a:buNone/>
            </a:pPr>
            <a:endParaRPr lang="nl-NL" sz="2000" b="1" dirty="0" smtClean="0"/>
          </a:p>
          <a:p>
            <a:pPr marL="0" indent="0">
              <a:buNone/>
            </a:pPr>
            <a:r>
              <a:rPr lang="nl-NL" sz="2000" b="1" dirty="0" smtClean="0"/>
              <a:t>Beperk</a:t>
            </a:r>
            <a:r>
              <a:rPr lang="nl-NL" sz="2000" dirty="0" smtClean="0"/>
              <a:t> gebruik </a:t>
            </a:r>
            <a:r>
              <a:rPr lang="nl-NL" sz="2000" dirty="0" err="1" smtClean="0"/>
              <a:t>calciumhoudende</a:t>
            </a:r>
            <a:r>
              <a:rPr lang="nl-NL" sz="2000" dirty="0" smtClean="0"/>
              <a:t> fosfaatbinders </a:t>
            </a:r>
            <a:r>
              <a:rPr lang="nl-NL" sz="2000" b="1" dirty="0" smtClean="0"/>
              <a:t>indien</a:t>
            </a:r>
            <a:r>
              <a:rPr lang="nl-NL" sz="2000" dirty="0"/>
              <a:t> </a:t>
            </a:r>
            <a:r>
              <a:rPr lang="nl-NL" sz="2000" dirty="0" err="1"/>
              <a:t>hypercalciëmie</a:t>
            </a:r>
            <a:r>
              <a:rPr lang="nl-NL" sz="2000" dirty="0" smtClean="0"/>
              <a:t>, vaatcalcificaties, laag PTH, </a:t>
            </a:r>
            <a:r>
              <a:rPr lang="nl-NL" sz="2000" dirty="0" err="1" smtClean="0"/>
              <a:t>adynamisch</a:t>
            </a:r>
            <a:r>
              <a:rPr lang="nl-NL" sz="2000" dirty="0" smtClean="0"/>
              <a:t> bot</a:t>
            </a:r>
            <a:endParaRPr lang="nl-NL" sz="2000" dirty="0"/>
          </a:p>
          <a:p>
            <a:pPr marL="0" indent="0">
              <a:buFont typeface="Arial" panose="020B0604020202020204" pitchFamily="34" charset="0"/>
              <a:buNone/>
            </a:pPr>
            <a:endParaRPr lang="nl-NL" sz="2000" dirty="0" smtClean="0"/>
          </a:p>
        </p:txBody>
      </p:sp>
    </p:spTree>
    <p:extLst>
      <p:ext uri="{BB962C8B-B14F-4D97-AF65-F5344CB8AC3E}">
        <p14:creationId xmlns:p14="http://schemas.microsoft.com/office/powerpoint/2010/main" val="4236768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Dialysaatcalcium</a:t>
            </a:r>
            <a:r>
              <a:rPr lang="nl-NL" dirty="0" smtClean="0"/>
              <a:t> (</a:t>
            </a:r>
            <a:r>
              <a:rPr lang="nl-NL" dirty="0" err="1" smtClean="0"/>
              <a:t>incl</a:t>
            </a:r>
            <a:r>
              <a:rPr lang="nl-NL" dirty="0" smtClean="0"/>
              <a:t> PD)</a:t>
            </a:r>
            <a:endParaRPr lang="nl-NL" dirty="0"/>
          </a:p>
        </p:txBody>
      </p:sp>
      <p:sp>
        <p:nvSpPr>
          <p:cNvPr id="3" name="Tijdelijke aanduiding voor inhoud 2"/>
          <p:cNvSpPr>
            <a:spLocks noGrp="1"/>
          </p:cNvSpPr>
          <p:nvPr>
            <p:ph idx="1"/>
          </p:nvPr>
        </p:nvSpPr>
        <p:spPr/>
        <p:txBody>
          <a:bodyPr/>
          <a:lstStyle/>
          <a:p>
            <a:r>
              <a:rPr lang="nl-NL" dirty="0" smtClean="0"/>
              <a:t>Bij patiënten met CKD G5D suggereren we om een </a:t>
            </a:r>
            <a:r>
              <a:rPr lang="nl-NL" dirty="0" err="1" smtClean="0"/>
              <a:t>dialysaatcalcium</a:t>
            </a:r>
            <a:r>
              <a:rPr lang="nl-NL" dirty="0" smtClean="0"/>
              <a:t> tussen 1.25 en 1.50 </a:t>
            </a:r>
            <a:r>
              <a:rPr lang="nl-NL" dirty="0" err="1" smtClean="0"/>
              <a:t>mmol</a:t>
            </a:r>
            <a:r>
              <a:rPr lang="nl-NL" dirty="0" smtClean="0"/>
              <a:t>/l in te stellen.</a:t>
            </a:r>
          </a:p>
          <a:p>
            <a:endParaRPr lang="nl-NL" dirty="0"/>
          </a:p>
          <a:p>
            <a:r>
              <a:rPr lang="nl-NL" sz="2400" i="1" dirty="0" smtClean="0"/>
              <a:t>Gradatie 2C (was 2D)</a:t>
            </a:r>
            <a:endParaRPr lang="nl-NL" sz="2400" i="1" dirty="0"/>
          </a:p>
        </p:txBody>
      </p:sp>
    </p:spTree>
    <p:extLst>
      <p:ext uri="{BB962C8B-B14F-4D97-AF65-F5344CB8AC3E}">
        <p14:creationId xmlns:p14="http://schemas.microsoft.com/office/powerpoint/2010/main" val="2962970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Behandeling: “actief” vitamine D</a:t>
            </a:r>
            <a:endParaRPr lang="nl-NL" dirty="0"/>
          </a:p>
        </p:txBody>
      </p:sp>
      <p:sp>
        <p:nvSpPr>
          <p:cNvPr id="5" name="Tijdelijke aanduiding voor inhoud 4"/>
          <p:cNvSpPr>
            <a:spLocks noGrp="1"/>
          </p:cNvSpPr>
          <p:nvPr>
            <p:ph idx="1"/>
          </p:nvPr>
        </p:nvSpPr>
        <p:spPr>
          <a:xfrm>
            <a:off x="399795" y="1189484"/>
            <a:ext cx="3970784" cy="2172072"/>
          </a:xfrm>
        </p:spPr>
        <p:txBody>
          <a:bodyPr>
            <a:noAutofit/>
          </a:bodyPr>
          <a:lstStyle/>
          <a:p>
            <a:pPr marL="0" indent="0">
              <a:buNone/>
            </a:pPr>
            <a:r>
              <a:rPr lang="nl-NL" sz="2000" dirty="0" smtClean="0"/>
              <a:t>2017:</a:t>
            </a:r>
          </a:p>
          <a:p>
            <a:pPr marL="0" indent="0">
              <a:buNone/>
            </a:pPr>
            <a:r>
              <a:rPr lang="nl-NL" sz="2000" dirty="0" smtClean="0"/>
              <a:t>Volwassenen:</a:t>
            </a:r>
          </a:p>
          <a:p>
            <a:pPr marL="0" indent="0">
              <a:buNone/>
            </a:pPr>
            <a:r>
              <a:rPr lang="nl-NL" sz="2000" dirty="0" smtClean="0"/>
              <a:t>CKD, geen dialyse &gt;</a:t>
            </a:r>
          </a:p>
          <a:p>
            <a:pPr marL="0" indent="0">
              <a:buNone/>
            </a:pPr>
            <a:r>
              <a:rPr lang="nl-NL" sz="2000" dirty="0" smtClean="0"/>
              <a:t>Alleen bij </a:t>
            </a:r>
            <a:r>
              <a:rPr lang="nl-NL" sz="2000" b="1" dirty="0" smtClean="0"/>
              <a:t>ernstige en progressieve </a:t>
            </a:r>
            <a:r>
              <a:rPr lang="nl-NL" sz="2000" dirty="0" err="1" smtClean="0"/>
              <a:t>hyperparathyroidie</a:t>
            </a:r>
            <a:endParaRPr lang="nl-NL" sz="2000" dirty="0" smtClean="0"/>
          </a:p>
          <a:p>
            <a:pPr marL="0" indent="0">
              <a:buNone/>
            </a:pPr>
            <a:r>
              <a:rPr lang="nl-NL" sz="2000" dirty="0" smtClean="0"/>
              <a:t>Kinderen:</a:t>
            </a:r>
          </a:p>
          <a:p>
            <a:pPr marL="0" indent="0">
              <a:buNone/>
            </a:pPr>
            <a:r>
              <a:rPr lang="nl-NL" sz="2000" dirty="0" smtClean="0"/>
              <a:t>Actief vitamine D kan overwogen worden om calcium in de normale range te houden</a:t>
            </a:r>
          </a:p>
        </p:txBody>
      </p:sp>
      <p:sp>
        <p:nvSpPr>
          <p:cNvPr id="7" name="Tekstvak 6"/>
          <p:cNvSpPr txBox="1"/>
          <p:nvPr/>
        </p:nvSpPr>
        <p:spPr>
          <a:xfrm>
            <a:off x="408112" y="4441676"/>
            <a:ext cx="8352928" cy="923330"/>
          </a:xfrm>
          <a:prstGeom prst="rect">
            <a:avLst/>
          </a:prstGeom>
          <a:noFill/>
        </p:spPr>
        <p:txBody>
          <a:bodyPr wrap="square" rtlCol="0">
            <a:spAutoFit/>
          </a:bodyPr>
          <a:lstStyle/>
          <a:p>
            <a:r>
              <a:rPr lang="nl-NL" dirty="0" smtClean="0"/>
              <a:t>Opmerking werkgroep: naast </a:t>
            </a:r>
            <a:r>
              <a:rPr lang="nl-NL" dirty="0"/>
              <a:t>calcitriol geldt dit ook voor alfacalcidol, </a:t>
            </a:r>
            <a:r>
              <a:rPr lang="nl-NL" dirty="0" err="1"/>
              <a:t>paricalcitol</a:t>
            </a:r>
            <a:r>
              <a:rPr lang="nl-NL" dirty="0"/>
              <a:t>. </a:t>
            </a:r>
            <a:endParaRPr lang="nl-NL" dirty="0" smtClean="0"/>
          </a:p>
          <a:p>
            <a:r>
              <a:rPr lang="nl-NL" dirty="0" smtClean="0"/>
              <a:t>In </a:t>
            </a:r>
            <a:r>
              <a:rPr lang="nl-NL" dirty="0"/>
              <a:t>recente RCT werd geen verbetering bij gebruik actief vitamine D gevonden, maar wel verhoogd risico </a:t>
            </a:r>
            <a:r>
              <a:rPr lang="nl-NL" dirty="0" err="1"/>
              <a:t>hypercalciëmie</a:t>
            </a:r>
            <a:r>
              <a:rPr lang="nl-NL" dirty="0"/>
              <a:t>. </a:t>
            </a:r>
          </a:p>
        </p:txBody>
      </p:sp>
      <p:sp>
        <p:nvSpPr>
          <p:cNvPr id="8" name="Tijdelijke aanduiding voor inhoud 4"/>
          <p:cNvSpPr txBox="1">
            <a:spLocks/>
          </p:cNvSpPr>
          <p:nvPr/>
        </p:nvSpPr>
        <p:spPr>
          <a:xfrm>
            <a:off x="4762602" y="1140296"/>
            <a:ext cx="3970784" cy="2172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t>2009:</a:t>
            </a:r>
            <a:endParaRPr lang="nl-NL" sz="2000" dirty="0"/>
          </a:p>
          <a:p>
            <a:pPr marL="0" indent="0">
              <a:buNone/>
            </a:pPr>
            <a:endParaRPr lang="nl-NL" sz="2000" b="1" dirty="0" smtClean="0"/>
          </a:p>
          <a:p>
            <a:pPr marL="0" indent="0">
              <a:buNone/>
            </a:pPr>
            <a:r>
              <a:rPr lang="nl-NL" sz="2000" dirty="0" smtClean="0"/>
              <a:t>CKD, geen dialyse:</a:t>
            </a:r>
          </a:p>
          <a:p>
            <a:pPr marL="0" indent="0">
              <a:buNone/>
            </a:pPr>
            <a:r>
              <a:rPr lang="nl-NL" sz="2000" dirty="0" smtClean="0"/>
              <a:t>Bij </a:t>
            </a:r>
            <a:r>
              <a:rPr lang="nl-NL" sz="2000" dirty="0" err="1" smtClean="0"/>
              <a:t>hyperparathyroidie</a:t>
            </a:r>
            <a:r>
              <a:rPr lang="nl-NL" sz="2000" dirty="0" smtClean="0"/>
              <a:t> na correctie andere factoren</a:t>
            </a:r>
            <a:endParaRPr lang="nl-NL" sz="2000" dirty="0"/>
          </a:p>
          <a:p>
            <a:pPr marL="0" indent="0">
              <a:buFont typeface="Arial" panose="020B0604020202020204" pitchFamily="34" charset="0"/>
              <a:buNone/>
            </a:pPr>
            <a:endParaRPr lang="nl-NL" sz="2000" dirty="0" smtClean="0"/>
          </a:p>
        </p:txBody>
      </p:sp>
    </p:spTree>
    <p:extLst>
      <p:ext uri="{BB962C8B-B14F-4D97-AF65-F5344CB8AC3E}">
        <p14:creationId xmlns:p14="http://schemas.microsoft.com/office/powerpoint/2010/main" val="51703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Behandeling: </a:t>
            </a:r>
            <a:r>
              <a:rPr lang="nl-NL" dirty="0" err="1" smtClean="0"/>
              <a:t>hyperparathyroidie</a:t>
            </a:r>
            <a:r>
              <a:rPr lang="nl-NL" dirty="0" smtClean="0"/>
              <a:t/>
            </a:r>
            <a:br>
              <a:rPr lang="nl-NL" dirty="0" smtClean="0"/>
            </a:br>
            <a:r>
              <a:rPr lang="nl-NL" sz="3100" dirty="0" smtClean="0"/>
              <a:t>(Dialyse: &gt; 9X bovengrens of progressief stijgend)</a:t>
            </a:r>
            <a:endParaRPr lang="nl-NL" sz="3100" dirty="0"/>
          </a:p>
        </p:txBody>
      </p:sp>
      <p:sp>
        <p:nvSpPr>
          <p:cNvPr id="5" name="Tijdelijke aanduiding voor inhoud 4"/>
          <p:cNvSpPr>
            <a:spLocks noGrp="1"/>
          </p:cNvSpPr>
          <p:nvPr>
            <p:ph idx="1"/>
          </p:nvPr>
        </p:nvSpPr>
        <p:spPr>
          <a:xfrm>
            <a:off x="399795" y="1322512"/>
            <a:ext cx="3970784" cy="2172072"/>
          </a:xfrm>
        </p:spPr>
        <p:txBody>
          <a:bodyPr>
            <a:noAutofit/>
          </a:bodyPr>
          <a:lstStyle/>
          <a:p>
            <a:pPr marL="0" indent="0">
              <a:buNone/>
            </a:pPr>
            <a:r>
              <a:rPr lang="nl-NL" sz="2000" dirty="0" smtClean="0"/>
              <a:t>2017:</a:t>
            </a:r>
          </a:p>
          <a:p>
            <a:pPr marL="0" indent="0">
              <a:buNone/>
            </a:pPr>
            <a:r>
              <a:rPr lang="nl-NL" sz="2000" dirty="0" err="1" smtClean="0"/>
              <a:t>Dialysepatienten</a:t>
            </a:r>
            <a:r>
              <a:rPr lang="nl-NL" sz="2000" dirty="0" smtClean="0"/>
              <a:t>:</a:t>
            </a:r>
          </a:p>
          <a:p>
            <a:pPr marL="0" indent="0">
              <a:buNone/>
            </a:pPr>
            <a:r>
              <a:rPr lang="nl-NL" sz="2000" dirty="0" err="1" smtClean="0"/>
              <a:t>Calcimimetica</a:t>
            </a:r>
            <a:r>
              <a:rPr lang="nl-NL" sz="2000" dirty="0" smtClean="0"/>
              <a:t>, “actief” vitamine D of combinatie</a:t>
            </a:r>
          </a:p>
        </p:txBody>
      </p:sp>
      <p:sp>
        <p:nvSpPr>
          <p:cNvPr id="7" name="Tekstvak 6"/>
          <p:cNvSpPr txBox="1"/>
          <p:nvPr/>
        </p:nvSpPr>
        <p:spPr>
          <a:xfrm>
            <a:off x="380458" y="4081636"/>
            <a:ext cx="8352928" cy="1754326"/>
          </a:xfrm>
          <a:prstGeom prst="rect">
            <a:avLst/>
          </a:prstGeom>
          <a:noFill/>
        </p:spPr>
        <p:txBody>
          <a:bodyPr wrap="square" rtlCol="0">
            <a:spAutoFit/>
          </a:bodyPr>
          <a:lstStyle/>
          <a:p>
            <a:r>
              <a:rPr lang="nl-NL" dirty="0" smtClean="0"/>
              <a:t>Opmerking werkgroep: Bij </a:t>
            </a:r>
            <a:r>
              <a:rPr lang="nl-NL" dirty="0"/>
              <a:t>patiënten met CKD G3a-5 niet-aan-dialyse is de optimale PTH-waarde niet bekend. We suggereren dat bij patiënten met progressief stijgende of persisterende PTH-waarden boven de bovengrens geëvalueerd wordt of behandelbare factoren aanwezig zijn, zoals </a:t>
            </a:r>
            <a:r>
              <a:rPr lang="nl-NL" dirty="0" err="1"/>
              <a:t>hyperfosfatemie</a:t>
            </a:r>
            <a:r>
              <a:rPr lang="nl-NL" dirty="0"/>
              <a:t>, </a:t>
            </a:r>
            <a:r>
              <a:rPr lang="nl-NL" dirty="0" err="1"/>
              <a:t>hypocalciëmie</a:t>
            </a:r>
            <a:r>
              <a:rPr lang="nl-NL" dirty="0"/>
              <a:t>, hoge fosfaatintake, en vitamine D-deficiëntie</a:t>
            </a:r>
          </a:p>
          <a:p>
            <a:endParaRPr lang="nl-NL" dirty="0"/>
          </a:p>
        </p:txBody>
      </p:sp>
      <p:sp>
        <p:nvSpPr>
          <p:cNvPr id="8" name="Tijdelijke aanduiding voor inhoud 4"/>
          <p:cNvSpPr txBox="1">
            <a:spLocks/>
          </p:cNvSpPr>
          <p:nvPr/>
        </p:nvSpPr>
        <p:spPr>
          <a:xfrm>
            <a:off x="4762602" y="1273324"/>
            <a:ext cx="3970784" cy="2172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t>2009:</a:t>
            </a:r>
            <a:endParaRPr lang="nl-NL" sz="2000" dirty="0"/>
          </a:p>
          <a:p>
            <a:pPr marL="0" indent="0">
              <a:buNone/>
            </a:pPr>
            <a:r>
              <a:rPr lang="nl-NL" sz="2000" dirty="0" err="1" smtClean="0"/>
              <a:t>Dialysepatienten</a:t>
            </a:r>
            <a:endParaRPr lang="nl-NL" sz="2000" dirty="0" smtClean="0"/>
          </a:p>
          <a:p>
            <a:pPr marL="0" indent="0">
              <a:buNone/>
            </a:pPr>
            <a:r>
              <a:rPr lang="nl-NL" sz="2000" dirty="0" smtClean="0"/>
              <a:t>“Actief” vitamine D, </a:t>
            </a:r>
            <a:r>
              <a:rPr lang="nl-NL" sz="2000" dirty="0" err="1" smtClean="0"/>
              <a:t>calcimimetica</a:t>
            </a:r>
            <a:r>
              <a:rPr lang="nl-NL" sz="2000" dirty="0" smtClean="0"/>
              <a:t> of combinatie</a:t>
            </a:r>
          </a:p>
          <a:p>
            <a:pPr marL="0" indent="0">
              <a:buNone/>
            </a:pPr>
            <a:r>
              <a:rPr lang="nl-NL" sz="2000" dirty="0" smtClean="0"/>
              <a:t>Tevens</a:t>
            </a:r>
          </a:p>
          <a:p>
            <a:pPr marL="0" indent="0">
              <a:buNone/>
            </a:pPr>
            <a:r>
              <a:rPr lang="nl-NL" sz="2000" dirty="0" smtClean="0"/>
              <a:t>aanpassen </a:t>
            </a:r>
            <a:r>
              <a:rPr lang="nl-NL" sz="2000" dirty="0" err="1" smtClean="0"/>
              <a:t>calciumhoudende</a:t>
            </a:r>
            <a:r>
              <a:rPr lang="nl-NL" sz="2000" dirty="0" smtClean="0"/>
              <a:t> fosfaatbinders, </a:t>
            </a:r>
            <a:r>
              <a:rPr lang="nl-NL" sz="2000" dirty="0" err="1" smtClean="0"/>
              <a:t>calcimimetica</a:t>
            </a:r>
            <a:r>
              <a:rPr lang="nl-NL" sz="2000" dirty="0" smtClean="0"/>
              <a:t>, vit D afhankelijk van lab-waarden</a:t>
            </a:r>
          </a:p>
          <a:p>
            <a:pPr marL="0" indent="0">
              <a:buNone/>
            </a:pPr>
            <a:endParaRPr lang="nl-NL" sz="2000" dirty="0"/>
          </a:p>
          <a:p>
            <a:pPr marL="0" indent="0">
              <a:buFont typeface="Arial" panose="020B0604020202020204" pitchFamily="34" charset="0"/>
              <a:buNone/>
            </a:pPr>
            <a:endParaRPr lang="nl-NL" sz="2000" dirty="0" smtClean="0"/>
          </a:p>
        </p:txBody>
      </p:sp>
    </p:spTree>
    <p:extLst>
      <p:ext uri="{BB962C8B-B14F-4D97-AF65-F5344CB8AC3E}">
        <p14:creationId xmlns:p14="http://schemas.microsoft.com/office/powerpoint/2010/main" val="371200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Behandeling: </a:t>
            </a:r>
            <a:r>
              <a:rPr lang="nl-NL" dirty="0" err="1" smtClean="0"/>
              <a:t>parathyroidectomie</a:t>
            </a:r>
            <a:endParaRPr lang="nl-NL" dirty="0"/>
          </a:p>
        </p:txBody>
      </p:sp>
      <p:sp>
        <p:nvSpPr>
          <p:cNvPr id="3" name="Tijdelijke aanduiding voor inhoud 2"/>
          <p:cNvSpPr>
            <a:spLocks noGrp="1"/>
          </p:cNvSpPr>
          <p:nvPr>
            <p:ph idx="1"/>
          </p:nvPr>
        </p:nvSpPr>
        <p:spPr/>
        <p:txBody>
          <a:bodyPr/>
          <a:lstStyle/>
          <a:p>
            <a:r>
              <a:rPr lang="nl-NL" dirty="0" smtClean="0"/>
              <a:t>Bij ernstige </a:t>
            </a:r>
            <a:r>
              <a:rPr lang="nl-NL" dirty="0" err="1" smtClean="0"/>
              <a:t>hyperparathyroidie</a:t>
            </a:r>
            <a:r>
              <a:rPr lang="nl-NL" dirty="0" smtClean="0"/>
              <a:t> en onvoldoende respons medicamenteuze behandeling</a:t>
            </a:r>
            <a:endParaRPr lang="nl-NL" dirty="0"/>
          </a:p>
        </p:txBody>
      </p:sp>
    </p:spTree>
    <p:extLst>
      <p:ext uri="{BB962C8B-B14F-4D97-AF65-F5344CB8AC3E}">
        <p14:creationId xmlns:p14="http://schemas.microsoft.com/office/powerpoint/2010/main" val="389839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Behandeling: osteoporose</a:t>
            </a:r>
            <a:endParaRPr lang="nl-NL" sz="3100" dirty="0"/>
          </a:p>
        </p:txBody>
      </p:sp>
      <p:sp>
        <p:nvSpPr>
          <p:cNvPr id="5" name="Tijdelijke aanduiding voor inhoud 4"/>
          <p:cNvSpPr>
            <a:spLocks noGrp="1"/>
          </p:cNvSpPr>
          <p:nvPr>
            <p:ph idx="1"/>
          </p:nvPr>
        </p:nvSpPr>
        <p:spPr>
          <a:xfrm>
            <a:off x="399794" y="1322512"/>
            <a:ext cx="8132645" cy="2172072"/>
          </a:xfrm>
        </p:spPr>
        <p:txBody>
          <a:bodyPr>
            <a:noAutofit/>
          </a:bodyPr>
          <a:lstStyle/>
          <a:p>
            <a:pPr marL="0" indent="0">
              <a:buNone/>
            </a:pPr>
            <a:r>
              <a:rPr lang="nl-NL" sz="2000" dirty="0" smtClean="0"/>
              <a:t>Bij CKD3 + normaal PTH: </a:t>
            </a:r>
          </a:p>
          <a:p>
            <a:pPr marL="0" indent="0">
              <a:buNone/>
            </a:pPr>
            <a:r>
              <a:rPr lang="nl-NL" sz="2000" dirty="0"/>
              <a:t>	</a:t>
            </a:r>
            <a:r>
              <a:rPr lang="nl-NL" sz="2000" dirty="0" smtClean="0"/>
              <a:t>als bij de gewone bevolking.</a:t>
            </a:r>
          </a:p>
          <a:p>
            <a:pPr marL="0" indent="0">
              <a:buNone/>
            </a:pPr>
            <a:r>
              <a:rPr lang="nl-NL" sz="2000" dirty="0" smtClean="0"/>
              <a:t>Bij CKD G3a-5D + CKD-MBD + lage </a:t>
            </a:r>
            <a:r>
              <a:rPr lang="nl-NL" sz="2000" dirty="0" err="1" smtClean="0"/>
              <a:t>botdensitometrie</a:t>
            </a:r>
            <a:r>
              <a:rPr lang="nl-NL" sz="2000" dirty="0" smtClean="0"/>
              <a:t> en/of fracturen: 	suggereren we dat er bij de behandelkeuze rekening wordt 	gehouden met de grootte en de omkeerbaarheid van de 	biochemische afwijkingen en de progressie van CKD met daarnaast 	de overweging van een </a:t>
            </a:r>
            <a:r>
              <a:rPr lang="nl-NL" sz="2000" dirty="0" err="1" smtClean="0"/>
              <a:t>botbiopt</a:t>
            </a:r>
            <a:r>
              <a:rPr lang="nl-NL" sz="2000" dirty="0" smtClean="0"/>
              <a:t>. </a:t>
            </a:r>
          </a:p>
          <a:p>
            <a:pPr marL="0" indent="0">
              <a:buNone/>
            </a:pPr>
            <a:r>
              <a:rPr lang="nl-NL" sz="2000" dirty="0" smtClean="0"/>
              <a:t>Eerste 12 </a:t>
            </a:r>
            <a:r>
              <a:rPr lang="nl-NL" sz="2000" dirty="0" err="1" smtClean="0"/>
              <a:t>mnd</a:t>
            </a:r>
            <a:r>
              <a:rPr lang="nl-NL" sz="2000" dirty="0" smtClean="0"/>
              <a:t> post transplantatie en </a:t>
            </a:r>
            <a:r>
              <a:rPr lang="nl-NL" sz="2000" dirty="0" err="1" smtClean="0"/>
              <a:t>eGFR</a:t>
            </a:r>
            <a:r>
              <a:rPr lang="nl-NL" sz="2000" dirty="0" smtClean="0"/>
              <a:t> &gt; 30 ml/min + lage BMD:</a:t>
            </a:r>
          </a:p>
          <a:p>
            <a:pPr marL="0" indent="0">
              <a:buNone/>
            </a:pPr>
            <a:endParaRPr lang="nl-NL" sz="2000" dirty="0" smtClean="0"/>
          </a:p>
          <a:p>
            <a:pPr marL="0" indent="0">
              <a:buNone/>
            </a:pPr>
            <a:r>
              <a:rPr lang="nl-NL" sz="2000" dirty="0"/>
              <a:t>	</a:t>
            </a:r>
            <a:endParaRPr lang="nl-NL" sz="2000" dirty="0" smtClean="0"/>
          </a:p>
        </p:txBody>
      </p:sp>
      <p:sp>
        <p:nvSpPr>
          <p:cNvPr id="7" name="Tekstvak 6"/>
          <p:cNvSpPr txBox="1"/>
          <p:nvPr/>
        </p:nvSpPr>
        <p:spPr>
          <a:xfrm>
            <a:off x="415819" y="4081129"/>
            <a:ext cx="8352928" cy="707886"/>
          </a:xfrm>
          <a:prstGeom prst="rect">
            <a:avLst/>
          </a:prstGeom>
          <a:noFill/>
        </p:spPr>
        <p:txBody>
          <a:bodyPr wrap="square" rtlCol="0">
            <a:spAutoFit/>
          </a:bodyPr>
          <a:lstStyle/>
          <a:p>
            <a:r>
              <a:rPr lang="nl-NL" dirty="0" smtClean="0"/>
              <a:t>		</a:t>
            </a:r>
            <a:r>
              <a:rPr lang="nl-NL" sz="2000" dirty="0" smtClean="0"/>
              <a:t>suggereren </a:t>
            </a:r>
            <a:r>
              <a:rPr lang="nl-NL" sz="2000" dirty="0"/>
              <a:t>we dat behandeling met vitamine D, calcitriol/alfacalcidol, </a:t>
            </a:r>
            <a:r>
              <a:rPr lang="nl-NL" sz="2000" dirty="0" smtClean="0"/>
              <a:t>		en/of </a:t>
            </a:r>
            <a:r>
              <a:rPr lang="nl-NL" sz="2000" dirty="0" err="1" smtClean="0"/>
              <a:t>antiresorptiemiddelen</a:t>
            </a:r>
            <a:r>
              <a:rPr lang="nl-NL" sz="2000" dirty="0" smtClean="0"/>
              <a:t> </a:t>
            </a:r>
            <a:r>
              <a:rPr lang="nl-NL" sz="2000" dirty="0"/>
              <a:t>overwogen wordt</a:t>
            </a:r>
          </a:p>
        </p:txBody>
      </p:sp>
    </p:spTree>
    <p:extLst>
      <p:ext uri="{BB962C8B-B14F-4D97-AF65-F5344CB8AC3E}">
        <p14:creationId xmlns:p14="http://schemas.microsoft.com/office/powerpoint/2010/main" val="9490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Kwaliteitsparameter: percentage patiënten met fosfaat &lt; 1.5 </a:t>
            </a:r>
            <a:r>
              <a:rPr lang="nl-NL" dirty="0" err="1" smtClean="0"/>
              <a:t>mmol</a:t>
            </a:r>
            <a:r>
              <a:rPr lang="nl-NL" dirty="0" smtClean="0"/>
              <a:t>/L</a:t>
            </a:r>
            <a:endParaRPr lang="nl-NL" dirty="0"/>
          </a:p>
        </p:txBody>
      </p:sp>
      <p:sp>
        <p:nvSpPr>
          <p:cNvPr id="3" name="Tijdelijke aanduiding voor inhoud 2"/>
          <p:cNvSpPr>
            <a:spLocks noGrp="1"/>
          </p:cNvSpPr>
          <p:nvPr>
            <p:ph idx="1"/>
          </p:nvPr>
        </p:nvSpPr>
        <p:spPr>
          <a:xfrm>
            <a:off x="467544" y="1921396"/>
            <a:ext cx="8229600" cy="3543780"/>
          </a:xfrm>
        </p:spPr>
        <p:txBody>
          <a:bodyPr/>
          <a:lstStyle/>
          <a:p>
            <a:r>
              <a:rPr lang="nl-NL" dirty="0" smtClean="0"/>
              <a:t>Suggestie streef naar normaal fosfaat</a:t>
            </a:r>
          </a:p>
          <a:p>
            <a:r>
              <a:rPr lang="nl-NL" dirty="0" smtClean="0"/>
              <a:t>Echter: niet bij patiënten met beperkte levensverwachting</a:t>
            </a:r>
          </a:p>
          <a:p>
            <a:r>
              <a:rPr lang="nl-NL" dirty="0" smtClean="0"/>
              <a:t>Onderlinge vergelijkbaarheid centra &gt; toch gehele groep</a:t>
            </a:r>
            <a:endParaRPr lang="nl-NL" dirty="0"/>
          </a:p>
        </p:txBody>
      </p:sp>
    </p:spTree>
    <p:extLst>
      <p:ext uri="{BB962C8B-B14F-4D97-AF65-F5344CB8AC3E}">
        <p14:creationId xmlns:p14="http://schemas.microsoft.com/office/powerpoint/2010/main" val="210223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Werkgroepleden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Dr. A. Adema</a:t>
            </a:r>
          </a:p>
          <a:p>
            <a:r>
              <a:rPr lang="nl-NL" dirty="0" smtClean="0"/>
              <a:t>Prof. dr. M.H. de Borst</a:t>
            </a:r>
          </a:p>
          <a:p>
            <a:r>
              <a:rPr lang="nl-NL" dirty="0" smtClean="0"/>
              <a:t>Dr. B. van Dam </a:t>
            </a:r>
          </a:p>
          <a:p>
            <a:r>
              <a:rPr lang="nl-NL" dirty="0" smtClean="0"/>
              <a:t>Dr. J.W. Groothoff</a:t>
            </a:r>
          </a:p>
          <a:p>
            <a:r>
              <a:rPr lang="nl-NL" dirty="0" smtClean="0"/>
              <a:t>Dr. S.A. Nurmohamed</a:t>
            </a:r>
          </a:p>
          <a:p>
            <a:r>
              <a:rPr lang="nl-NL" b="1" dirty="0" smtClean="0"/>
              <a:t>Drs. M.K. Schoutteten</a:t>
            </a:r>
          </a:p>
          <a:p>
            <a:r>
              <a:rPr lang="nl-NL" dirty="0" smtClean="0"/>
              <a:t>Prof. dr. M. Vervloet</a:t>
            </a:r>
          </a:p>
          <a:p>
            <a:endParaRPr lang="nl-NL" dirty="0"/>
          </a:p>
        </p:txBody>
      </p:sp>
    </p:spTree>
    <p:extLst>
      <p:ext uri="{BB962C8B-B14F-4D97-AF65-F5344CB8AC3E}">
        <p14:creationId xmlns:p14="http://schemas.microsoft.com/office/powerpoint/2010/main" val="2970230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823694" y="853277"/>
            <a:ext cx="5280587" cy="3960440"/>
          </a:xfrm>
        </p:spPr>
      </p:pic>
    </p:spTree>
    <p:extLst>
      <p:ext uri="{BB962C8B-B14F-4D97-AF65-F5344CB8AC3E}">
        <p14:creationId xmlns:p14="http://schemas.microsoft.com/office/powerpoint/2010/main" val="3421627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Gradatie aanbevelingen</a:t>
            </a:r>
            <a:endParaRPr lang="nl-NL" dirty="0"/>
          </a:p>
        </p:txBody>
      </p:sp>
      <p:graphicFrame>
        <p:nvGraphicFramePr>
          <p:cNvPr id="4" name="Tijdelijke aanduiding voor inhoud 3"/>
          <p:cNvGraphicFramePr>
            <a:graphicFrameLocks noGrp="1"/>
          </p:cNvGraphicFramePr>
          <p:nvPr>
            <p:ph idx="1"/>
          </p:nvPr>
        </p:nvGraphicFramePr>
        <p:xfrm>
          <a:off x="1682114" y="1571625"/>
          <a:ext cx="5779771" cy="3295650"/>
        </p:xfrm>
        <a:graphic>
          <a:graphicData uri="http://schemas.openxmlformats.org/drawingml/2006/table">
            <a:tbl>
              <a:tblPr>
                <a:tableStyleId>{5C22544A-7EE6-4342-B048-85BDC9FD1C3A}</a:tableStyleId>
              </a:tblPr>
              <a:tblGrid>
                <a:gridCol w="1395117"/>
                <a:gridCol w="1454276"/>
                <a:gridCol w="1465189"/>
                <a:gridCol w="1465189"/>
              </a:tblGrid>
              <a:tr h="266700">
                <a:tc rowSpan="2">
                  <a:txBody>
                    <a:bodyPr/>
                    <a:lstStyle/>
                    <a:p>
                      <a:pPr>
                        <a:spcAft>
                          <a:spcPts val="0"/>
                        </a:spcAft>
                      </a:pPr>
                      <a:r>
                        <a:rPr lang="en-US" sz="1000">
                          <a:effectLst/>
                        </a:rPr>
                        <a:t>Grade</a:t>
                      </a:r>
                      <a:endParaRPr lang="nl-NL" sz="1000">
                        <a:effectLst/>
                        <a:latin typeface="Arial"/>
                        <a:ea typeface="Times New Roman"/>
                      </a:endParaRPr>
                    </a:p>
                  </a:txBody>
                  <a:tcPr marL="0" marR="0" marT="0" marB="0" anchor="ctr"/>
                </a:tc>
                <a:tc gridSpan="3">
                  <a:txBody>
                    <a:bodyPr/>
                    <a:lstStyle/>
                    <a:p>
                      <a:pPr>
                        <a:spcAft>
                          <a:spcPts val="0"/>
                        </a:spcAft>
                      </a:pPr>
                      <a:r>
                        <a:rPr lang="en-US" sz="1000">
                          <a:effectLst/>
                        </a:rPr>
                        <a:t>Implications</a:t>
                      </a:r>
                      <a:endParaRPr lang="nl-NL" sz="1000">
                        <a:effectLst/>
                        <a:latin typeface="Arial"/>
                        <a:ea typeface="Times New Roman"/>
                      </a:endParaRPr>
                    </a:p>
                  </a:txBody>
                  <a:tcPr marL="0" marR="0" marT="0" marB="0"/>
                </a:tc>
                <a:tc hMerge="1">
                  <a:txBody>
                    <a:bodyPr/>
                    <a:lstStyle/>
                    <a:p>
                      <a:endParaRPr lang="nl-NL"/>
                    </a:p>
                  </a:txBody>
                  <a:tcPr/>
                </a:tc>
                <a:tc hMerge="1">
                  <a:txBody>
                    <a:bodyPr/>
                    <a:lstStyle/>
                    <a:p>
                      <a:endParaRPr lang="nl-NL"/>
                    </a:p>
                  </a:txBody>
                  <a:tcPr/>
                </a:tc>
              </a:tr>
              <a:tr h="266700">
                <a:tc vMerge="1">
                  <a:txBody>
                    <a:bodyPr/>
                    <a:lstStyle/>
                    <a:p>
                      <a:endParaRPr lang="nl-NL"/>
                    </a:p>
                  </a:txBody>
                  <a:tcPr/>
                </a:tc>
                <a:tc>
                  <a:txBody>
                    <a:bodyPr/>
                    <a:lstStyle/>
                    <a:p>
                      <a:pPr>
                        <a:spcAft>
                          <a:spcPts val="0"/>
                        </a:spcAft>
                      </a:pPr>
                      <a:r>
                        <a:rPr lang="en-US" sz="1000">
                          <a:effectLst/>
                        </a:rPr>
                        <a:t>Patients</a:t>
                      </a:r>
                      <a:endParaRPr lang="nl-NL" sz="1000">
                        <a:effectLst/>
                        <a:latin typeface="Arial"/>
                        <a:ea typeface="Times New Roman"/>
                      </a:endParaRPr>
                    </a:p>
                  </a:txBody>
                  <a:tcPr marL="0" marR="0" marT="0" marB="0"/>
                </a:tc>
                <a:tc>
                  <a:txBody>
                    <a:bodyPr/>
                    <a:lstStyle/>
                    <a:p>
                      <a:pPr>
                        <a:spcAft>
                          <a:spcPts val="0"/>
                        </a:spcAft>
                      </a:pPr>
                      <a:r>
                        <a:rPr lang="en-US" sz="1000">
                          <a:effectLst/>
                        </a:rPr>
                        <a:t>Clinicians</a:t>
                      </a:r>
                      <a:endParaRPr lang="nl-NL" sz="1000">
                        <a:effectLst/>
                        <a:latin typeface="Arial"/>
                        <a:ea typeface="Times New Roman"/>
                      </a:endParaRPr>
                    </a:p>
                  </a:txBody>
                  <a:tcPr marL="0" marR="0" marT="0" marB="0"/>
                </a:tc>
                <a:tc>
                  <a:txBody>
                    <a:bodyPr/>
                    <a:lstStyle/>
                    <a:p>
                      <a:pPr>
                        <a:spcAft>
                          <a:spcPts val="0"/>
                        </a:spcAft>
                      </a:pPr>
                      <a:r>
                        <a:rPr lang="en-US" sz="1000">
                          <a:effectLst/>
                        </a:rPr>
                        <a:t>Policy</a:t>
                      </a:r>
                      <a:endParaRPr lang="nl-NL" sz="1000">
                        <a:effectLst/>
                        <a:latin typeface="Arial"/>
                        <a:ea typeface="Times New Roman"/>
                      </a:endParaRPr>
                    </a:p>
                  </a:txBody>
                  <a:tcPr marL="0" marR="0" marT="0" marB="0"/>
                </a:tc>
              </a:tr>
              <a:tr h="1028700">
                <a:tc>
                  <a:txBody>
                    <a:bodyPr/>
                    <a:lstStyle/>
                    <a:p>
                      <a:pPr>
                        <a:spcAft>
                          <a:spcPts val="0"/>
                        </a:spcAft>
                      </a:pPr>
                      <a:r>
                        <a:rPr lang="en-US" sz="1000">
                          <a:effectLst/>
                        </a:rPr>
                        <a:t>Level 1</a:t>
                      </a:r>
                      <a:endParaRPr lang="nl-NL" sz="1000">
                        <a:effectLst/>
                      </a:endParaRPr>
                    </a:p>
                    <a:p>
                      <a:pPr>
                        <a:spcAft>
                          <a:spcPts val="0"/>
                        </a:spcAft>
                      </a:pPr>
                      <a:r>
                        <a:rPr lang="en-US" sz="1000">
                          <a:effectLst/>
                        </a:rPr>
                        <a:t>“We recommend”</a:t>
                      </a:r>
                      <a:endParaRPr lang="nl-NL" sz="1000">
                        <a:effectLst/>
                        <a:latin typeface="Arial"/>
                        <a:ea typeface="Times New Roman"/>
                      </a:endParaRPr>
                    </a:p>
                  </a:txBody>
                  <a:tcPr marL="0" marR="0" marT="0" marB="0"/>
                </a:tc>
                <a:tc>
                  <a:txBody>
                    <a:bodyPr/>
                    <a:lstStyle/>
                    <a:p>
                      <a:pPr>
                        <a:spcAft>
                          <a:spcPts val="0"/>
                        </a:spcAft>
                      </a:pPr>
                      <a:r>
                        <a:rPr lang="en-US" sz="1000">
                          <a:effectLst/>
                        </a:rPr>
                        <a:t>Most people in your situation would want the recommended course of action and only a small proportion would not.</a:t>
                      </a:r>
                      <a:endParaRPr lang="nl-NL" sz="1000">
                        <a:effectLst/>
                        <a:latin typeface="Arial"/>
                        <a:ea typeface="Times New Roman"/>
                      </a:endParaRPr>
                    </a:p>
                  </a:txBody>
                  <a:tcPr marL="0" marR="0" marT="0" marB="0"/>
                </a:tc>
                <a:tc>
                  <a:txBody>
                    <a:bodyPr/>
                    <a:lstStyle/>
                    <a:p>
                      <a:pPr>
                        <a:spcAft>
                          <a:spcPts val="0"/>
                        </a:spcAft>
                      </a:pPr>
                      <a:r>
                        <a:rPr lang="en-US" sz="1000">
                          <a:effectLst/>
                        </a:rPr>
                        <a:t>Most patients should receive the recommended course of action.</a:t>
                      </a:r>
                      <a:endParaRPr lang="nl-NL" sz="1000">
                        <a:effectLst/>
                        <a:latin typeface="Arial"/>
                        <a:ea typeface="Times New Roman"/>
                      </a:endParaRPr>
                    </a:p>
                  </a:txBody>
                  <a:tcPr marL="0" marR="0" marT="0" marB="0"/>
                </a:tc>
                <a:tc>
                  <a:txBody>
                    <a:bodyPr/>
                    <a:lstStyle/>
                    <a:p>
                      <a:pPr>
                        <a:spcAft>
                          <a:spcPts val="0"/>
                        </a:spcAft>
                      </a:pPr>
                      <a:r>
                        <a:rPr lang="en-US" sz="1000">
                          <a:effectLst/>
                        </a:rPr>
                        <a:t>The recommendation can be adopted as a policy in most situations.</a:t>
                      </a:r>
                      <a:endParaRPr lang="nl-NL" sz="1000">
                        <a:effectLst/>
                        <a:latin typeface="Arial"/>
                        <a:ea typeface="Times New Roman"/>
                      </a:endParaRPr>
                    </a:p>
                  </a:txBody>
                  <a:tcPr marL="0" marR="0" marT="0" marB="0"/>
                </a:tc>
              </a:tr>
              <a:tr h="1733550">
                <a:tc>
                  <a:txBody>
                    <a:bodyPr/>
                    <a:lstStyle/>
                    <a:p>
                      <a:pPr>
                        <a:spcAft>
                          <a:spcPts val="0"/>
                        </a:spcAft>
                      </a:pPr>
                      <a:r>
                        <a:rPr lang="en-US" sz="1000">
                          <a:effectLst/>
                        </a:rPr>
                        <a:t>Level 2</a:t>
                      </a:r>
                      <a:endParaRPr lang="nl-NL" sz="1000">
                        <a:effectLst/>
                      </a:endParaRPr>
                    </a:p>
                    <a:p>
                      <a:pPr>
                        <a:spcAft>
                          <a:spcPts val="0"/>
                        </a:spcAft>
                      </a:pPr>
                      <a:r>
                        <a:rPr lang="en-US" sz="1000">
                          <a:effectLst/>
                        </a:rPr>
                        <a:t>“We suggest”</a:t>
                      </a:r>
                      <a:endParaRPr lang="nl-NL" sz="1000">
                        <a:effectLst/>
                        <a:latin typeface="Arial"/>
                        <a:ea typeface="Times New Roman"/>
                      </a:endParaRPr>
                    </a:p>
                  </a:txBody>
                  <a:tcPr marL="0" marR="0" marT="0" marB="0"/>
                </a:tc>
                <a:tc>
                  <a:txBody>
                    <a:bodyPr/>
                    <a:lstStyle/>
                    <a:p>
                      <a:pPr>
                        <a:spcAft>
                          <a:spcPts val="0"/>
                        </a:spcAft>
                      </a:pPr>
                      <a:r>
                        <a:rPr lang="en-US" sz="1000">
                          <a:effectLst/>
                        </a:rPr>
                        <a:t>The majority of people in your situation would want the recommended course of action, but many would not.</a:t>
                      </a:r>
                      <a:endParaRPr lang="nl-NL" sz="1000">
                        <a:effectLst/>
                        <a:latin typeface="Arial"/>
                        <a:ea typeface="Times New Roman"/>
                      </a:endParaRPr>
                    </a:p>
                  </a:txBody>
                  <a:tcPr marL="0" marR="0" marT="0" marB="0"/>
                </a:tc>
                <a:tc>
                  <a:txBody>
                    <a:bodyPr/>
                    <a:lstStyle/>
                    <a:p>
                      <a:pPr>
                        <a:spcAft>
                          <a:spcPts val="0"/>
                        </a:spcAft>
                      </a:pPr>
                      <a:r>
                        <a:rPr lang="en-GB" sz="1000">
                          <a:effectLst/>
                        </a:rPr>
                        <a:t>Different choices will be appropriate for different patients</a:t>
                      </a:r>
                      <a:r>
                        <a:rPr lang="en-US" sz="1000">
                          <a:effectLst/>
                        </a:rPr>
                        <a:t>. Each</a:t>
                      </a:r>
                      <a:r>
                        <a:rPr lang="en-GB" sz="1000">
                          <a:effectLst/>
                        </a:rPr>
                        <a:t> patient needs help to arrive at a management decision consistent with her or his values and preferences</a:t>
                      </a:r>
                      <a:r>
                        <a:rPr lang="en-US" sz="1000">
                          <a:effectLst/>
                        </a:rPr>
                        <a:t>.</a:t>
                      </a:r>
                      <a:endParaRPr lang="nl-NL" sz="1000">
                        <a:effectLst/>
                        <a:latin typeface="Arial"/>
                        <a:ea typeface="Times New Roman"/>
                      </a:endParaRPr>
                    </a:p>
                  </a:txBody>
                  <a:tcPr marL="0" marR="0" marT="0" marB="0"/>
                </a:tc>
                <a:tc>
                  <a:txBody>
                    <a:bodyPr/>
                    <a:lstStyle/>
                    <a:p>
                      <a:pPr>
                        <a:spcAft>
                          <a:spcPts val="0"/>
                        </a:spcAft>
                      </a:pPr>
                      <a:r>
                        <a:rPr lang="en-GB" sz="1000" dirty="0">
                          <a:effectLst/>
                        </a:rPr>
                        <a:t>The recommendation is likely to require debate and involvement of stakeholders before policy can be determined.</a:t>
                      </a:r>
                      <a:endParaRPr lang="nl-NL" sz="1000" dirty="0">
                        <a:effectLst/>
                        <a:latin typeface="Arial"/>
                        <a:ea typeface="Times New Roman"/>
                      </a:endParaRPr>
                    </a:p>
                  </a:txBody>
                  <a:tcPr marL="0" marR="0" marT="0" marB="0"/>
                </a:tc>
              </a:tr>
            </a:tbl>
          </a:graphicData>
        </a:graphic>
      </p:graphicFrame>
    </p:spTree>
    <p:extLst>
      <p:ext uri="{BB962C8B-B14F-4D97-AF65-F5344CB8AC3E}">
        <p14:creationId xmlns:p14="http://schemas.microsoft.com/office/powerpoint/2010/main" val="3441375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Gradatie kwaliteit bewijs</a:t>
            </a:r>
            <a:endParaRPr lang="nl-NL"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134" y="2063750"/>
            <a:ext cx="7885731"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209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Diagnostiek: laboratorium</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sz="4100" dirty="0" smtClean="0"/>
              <a:t>Aanbevolen controle intervallen:</a:t>
            </a:r>
          </a:p>
          <a:p>
            <a:pPr marL="0" indent="0">
              <a:buNone/>
            </a:pPr>
            <a:endParaRPr lang="nl-NL" sz="2800" dirty="0" smtClean="0"/>
          </a:p>
          <a:p>
            <a:pPr marL="0" indent="0">
              <a:buNone/>
            </a:pPr>
            <a:endParaRPr lang="nl-NL" sz="2800" dirty="0"/>
          </a:p>
          <a:p>
            <a:pPr marL="0" indent="0">
              <a:buNone/>
            </a:pPr>
            <a:endParaRPr lang="nl-NL" sz="2800" dirty="0"/>
          </a:p>
          <a:p>
            <a:pPr marL="0" indent="0">
              <a:buNone/>
            </a:pPr>
            <a:endParaRPr lang="nl-NL" sz="2800" dirty="0" smtClean="0"/>
          </a:p>
          <a:p>
            <a:pPr marL="0" indent="0">
              <a:buNone/>
            </a:pPr>
            <a:endParaRPr lang="nl-NL" sz="2800" dirty="0"/>
          </a:p>
          <a:p>
            <a:pPr marL="0" indent="0">
              <a:buNone/>
            </a:pPr>
            <a:endParaRPr lang="nl-NL" sz="2800" dirty="0" smtClean="0"/>
          </a:p>
          <a:p>
            <a:pPr marL="0" indent="0">
              <a:buNone/>
            </a:pPr>
            <a:endParaRPr lang="nl-NL" sz="2800" dirty="0"/>
          </a:p>
          <a:p>
            <a:pPr marL="0" indent="0">
              <a:buNone/>
            </a:pPr>
            <a:endParaRPr lang="nl-NL" sz="2800" dirty="0" smtClean="0"/>
          </a:p>
          <a:p>
            <a:pPr marL="0" indent="0">
              <a:buNone/>
            </a:pPr>
            <a:r>
              <a:rPr lang="nl-NL" sz="2800" dirty="0" smtClean="0"/>
              <a:t>Nb: vaker bij CKD-MBD behandeling of bij afwijkingen of bij progressie </a:t>
            </a:r>
            <a:r>
              <a:rPr lang="nl-NL" sz="2800" dirty="0" err="1" smtClean="0"/>
              <a:t>nierschade</a:t>
            </a:r>
            <a:endParaRPr lang="nl-NL" sz="2800" dirty="0"/>
          </a:p>
        </p:txBody>
      </p:sp>
      <p:graphicFrame>
        <p:nvGraphicFramePr>
          <p:cNvPr id="4" name="Tabel 3"/>
          <p:cNvGraphicFramePr>
            <a:graphicFrameLocks noGrp="1"/>
          </p:cNvGraphicFramePr>
          <p:nvPr>
            <p:extLst>
              <p:ext uri="{D42A27DB-BD31-4B8C-83A1-F6EECF244321}">
                <p14:modId xmlns:p14="http://schemas.microsoft.com/office/powerpoint/2010/main" val="1749197090"/>
              </p:ext>
            </p:extLst>
          </p:nvPr>
        </p:nvGraphicFramePr>
        <p:xfrm>
          <a:off x="539552" y="2065412"/>
          <a:ext cx="7920880" cy="2160240"/>
        </p:xfrm>
        <a:graphic>
          <a:graphicData uri="http://schemas.openxmlformats.org/drawingml/2006/table">
            <a:tbl>
              <a:tblPr firstRow="1" bandRow="1">
                <a:tableStyleId>{5C22544A-7EE6-4342-B048-85BDC9FD1C3A}</a:tableStyleId>
              </a:tblPr>
              <a:tblGrid>
                <a:gridCol w="1584176"/>
                <a:gridCol w="1584176"/>
                <a:gridCol w="1584176"/>
                <a:gridCol w="1584176"/>
                <a:gridCol w="1584176"/>
              </a:tblGrid>
              <a:tr h="540060">
                <a:tc>
                  <a:txBody>
                    <a:bodyPr/>
                    <a:lstStyle/>
                    <a:p>
                      <a:endParaRPr lang="nl-NL" dirty="0"/>
                    </a:p>
                  </a:txBody>
                  <a:tcPr/>
                </a:tc>
                <a:tc>
                  <a:txBody>
                    <a:bodyPr/>
                    <a:lstStyle/>
                    <a:p>
                      <a:r>
                        <a:rPr lang="nl-NL" dirty="0" smtClean="0"/>
                        <a:t>calcium</a:t>
                      </a:r>
                      <a:endParaRPr lang="nl-NL" dirty="0"/>
                    </a:p>
                  </a:txBody>
                  <a:tcPr/>
                </a:tc>
                <a:tc>
                  <a:txBody>
                    <a:bodyPr/>
                    <a:lstStyle/>
                    <a:p>
                      <a:r>
                        <a:rPr lang="nl-NL" dirty="0" smtClean="0"/>
                        <a:t>fosfaat</a:t>
                      </a:r>
                      <a:endParaRPr lang="nl-NL" dirty="0"/>
                    </a:p>
                  </a:txBody>
                  <a:tcPr/>
                </a:tc>
                <a:tc>
                  <a:txBody>
                    <a:bodyPr/>
                    <a:lstStyle/>
                    <a:p>
                      <a:r>
                        <a:rPr lang="nl-NL" dirty="0" smtClean="0"/>
                        <a:t>PTH</a:t>
                      </a:r>
                      <a:endParaRPr lang="nl-NL" dirty="0"/>
                    </a:p>
                  </a:txBody>
                  <a:tcPr/>
                </a:tc>
                <a:tc>
                  <a:txBody>
                    <a:bodyPr/>
                    <a:lstStyle/>
                    <a:p>
                      <a:r>
                        <a:rPr lang="nl-NL" dirty="0" smtClean="0"/>
                        <a:t>alk </a:t>
                      </a:r>
                      <a:r>
                        <a:rPr lang="nl-NL" dirty="0" err="1" smtClean="0"/>
                        <a:t>fos</a:t>
                      </a:r>
                      <a:r>
                        <a:rPr lang="nl-NL" dirty="0" smtClean="0"/>
                        <a:t> </a:t>
                      </a:r>
                      <a:endParaRPr lang="nl-NL" dirty="0"/>
                    </a:p>
                  </a:txBody>
                  <a:tcPr/>
                </a:tc>
              </a:tr>
              <a:tr h="540060">
                <a:tc>
                  <a:txBody>
                    <a:bodyPr/>
                    <a:lstStyle/>
                    <a:p>
                      <a:r>
                        <a:rPr lang="nl-NL" dirty="0" smtClean="0"/>
                        <a:t>G3a+b</a:t>
                      </a:r>
                      <a:endParaRPr lang="nl-NL" dirty="0"/>
                    </a:p>
                  </a:txBody>
                  <a:tcPr/>
                </a:tc>
                <a:tc>
                  <a:txBody>
                    <a:bodyPr/>
                    <a:lstStyle/>
                    <a:p>
                      <a:r>
                        <a:rPr lang="nl-NL" dirty="0" smtClean="0"/>
                        <a:t>1x/6-12m</a:t>
                      </a:r>
                      <a:endParaRPr lang="nl-NL" dirty="0"/>
                    </a:p>
                  </a:txBody>
                  <a:tcPr/>
                </a:tc>
                <a:tc>
                  <a:txBody>
                    <a:bodyPr/>
                    <a:lstStyle/>
                    <a:p>
                      <a:r>
                        <a:rPr lang="nl-NL" dirty="0" smtClean="0"/>
                        <a:t>1x/6-12m</a:t>
                      </a:r>
                      <a:endParaRPr lang="nl-NL" dirty="0"/>
                    </a:p>
                  </a:txBody>
                  <a:tcPr/>
                </a:tc>
                <a:tc>
                  <a:txBody>
                    <a:bodyPr/>
                    <a:lstStyle/>
                    <a:p>
                      <a:r>
                        <a:rPr lang="nl-NL" dirty="0" smtClean="0"/>
                        <a:t>?</a:t>
                      </a:r>
                      <a:endParaRPr lang="nl-NL" dirty="0"/>
                    </a:p>
                  </a:txBody>
                  <a:tcPr/>
                </a:tc>
                <a:tc>
                  <a:txBody>
                    <a:bodyPr/>
                    <a:lstStyle/>
                    <a:p>
                      <a:r>
                        <a:rPr lang="nl-NL" dirty="0" smtClean="0"/>
                        <a:t>?</a:t>
                      </a:r>
                      <a:endParaRPr lang="nl-NL" dirty="0"/>
                    </a:p>
                  </a:txBody>
                  <a:tcPr/>
                </a:tc>
              </a:tr>
              <a:tr h="540060">
                <a:tc>
                  <a:txBody>
                    <a:bodyPr/>
                    <a:lstStyle/>
                    <a:p>
                      <a:r>
                        <a:rPr lang="nl-NL" dirty="0" smtClean="0"/>
                        <a:t>G4</a:t>
                      </a:r>
                      <a:endParaRPr lang="nl-NL" dirty="0"/>
                    </a:p>
                  </a:txBody>
                  <a:tcPr/>
                </a:tc>
                <a:tc>
                  <a:txBody>
                    <a:bodyPr/>
                    <a:lstStyle/>
                    <a:p>
                      <a:r>
                        <a:rPr lang="nl-NL" dirty="0" smtClean="0"/>
                        <a:t>1x/3-6m</a:t>
                      </a:r>
                      <a:endParaRPr lang="nl-NL" dirty="0"/>
                    </a:p>
                  </a:txBody>
                  <a:tcPr/>
                </a:tc>
                <a:tc>
                  <a:txBody>
                    <a:bodyPr/>
                    <a:lstStyle/>
                    <a:p>
                      <a:r>
                        <a:rPr lang="nl-NL" dirty="0" smtClean="0"/>
                        <a:t>1x/3-6m</a:t>
                      </a:r>
                    </a:p>
                  </a:txBody>
                  <a:tcPr/>
                </a:tc>
                <a:tc>
                  <a:txBody>
                    <a:bodyPr/>
                    <a:lstStyle/>
                    <a:p>
                      <a:r>
                        <a:rPr lang="nl-NL" dirty="0" smtClean="0"/>
                        <a:t>1x/6-12m</a:t>
                      </a:r>
                    </a:p>
                  </a:txBody>
                  <a:tcPr/>
                </a:tc>
                <a:tc>
                  <a:txBody>
                    <a:bodyPr/>
                    <a:lstStyle/>
                    <a:p>
                      <a:r>
                        <a:rPr lang="nl-NL" dirty="0" smtClean="0"/>
                        <a:t>1x/12m</a:t>
                      </a:r>
                      <a:endParaRPr lang="nl-NL" dirty="0"/>
                    </a:p>
                  </a:txBody>
                  <a:tcPr/>
                </a:tc>
              </a:tr>
              <a:tr h="540060">
                <a:tc>
                  <a:txBody>
                    <a:bodyPr/>
                    <a:lstStyle/>
                    <a:p>
                      <a:r>
                        <a:rPr lang="nl-NL" dirty="0" smtClean="0"/>
                        <a:t>G5+G5D</a:t>
                      </a:r>
                      <a:endParaRPr lang="nl-NL" dirty="0"/>
                    </a:p>
                  </a:txBody>
                  <a:tcPr/>
                </a:tc>
                <a:tc>
                  <a:txBody>
                    <a:bodyPr/>
                    <a:lstStyle/>
                    <a:p>
                      <a:r>
                        <a:rPr lang="nl-NL" dirty="0" smtClean="0"/>
                        <a:t>1x/1-3m</a:t>
                      </a:r>
                      <a:endParaRPr lang="nl-NL" dirty="0"/>
                    </a:p>
                  </a:txBody>
                  <a:tcPr/>
                </a:tc>
                <a:tc>
                  <a:txBody>
                    <a:bodyPr/>
                    <a:lstStyle/>
                    <a:p>
                      <a:r>
                        <a:rPr lang="nl-NL" dirty="0" smtClean="0"/>
                        <a:t>1x/1-3m</a:t>
                      </a:r>
                    </a:p>
                  </a:txBody>
                  <a:tcPr/>
                </a:tc>
                <a:tc>
                  <a:txBody>
                    <a:bodyPr/>
                    <a:lstStyle/>
                    <a:p>
                      <a:r>
                        <a:rPr lang="nl-NL" dirty="0" smtClean="0"/>
                        <a:t>1x/3-6m</a:t>
                      </a:r>
                      <a:endParaRPr lang="nl-NL" dirty="0"/>
                    </a:p>
                  </a:txBody>
                  <a:tcPr/>
                </a:tc>
                <a:tc>
                  <a:txBody>
                    <a:bodyPr/>
                    <a:lstStyle/>
                    <a:p>
                      <a:r>
                        <a:rPr lang="nl-NL" dirty="0" smtClean="0"/>
                        <a:t>1x/12m</a:t>
                      </a:r>
                      <a:endParaRPr lang="nl-NL" dirty="0"/>
                    </a:p>
                  </a:txBody>
                  <a:tcPr/>
                </a:tc>
              </a:tr>
            </a:tbl>
          </a:graphicData>
        </a:graphic>
      </p:graphicFrame>
    </p:spTree>
    <p:extLst>
      <p:ext uri="{BB962C8B-B14F-4D97-AF65-F5344CB8AC3E}">
        <p14:creationId xmlns:p14="http://schemas.microsoft.com/office/powerpoint/2010/main" val="1128462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Diagnostiek: 25-OHD</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Deficiënt &lt; 30 </a:t>
            </a:r>
            <a:r>
              <a:rPr lang="nl-NL" dirty="0" err="1" smtClean="0"/>
              <a:t>nmol</a:t>
            </a:r>
            <a:r>
              <a:rPr lang="nl-NL" dirty="0" smtClean="0"/>
              <a:t>/L</a:t>
            </a:r>
          </a:p>
          <a:p>
            <a:r>
              <a:rPr lang="nl-NL" dirty="0" smtClean="0"/>
              <a:t>Insufficiënt 30-50 </a:t>
            </a:r>
            <a:r>
              <a:rPr lang="nl-NL" dirty="0" err="1" smtClean="0"/>
              <a:t>nmol</a:t>
            </a:r>
            <a:r>
              <a:rPr lang="nl-NL" dirty="0" smtClean="0"/>
              <a:t>/L</a:t>
            </a:r>
          </a:p>
          <a:p>
            <a:endParaRPr lang="nl-NL" dirty="0"/>
          </a:p>
          <a:p>
            <a:r>
              <a:rPr lang="nl-NL" dirty="0" smtClean="0"/>
              <a:t>In Nederland: bij CKD zeer vaak &lt; 50 </a:t>
            </a:r>
            <a:r>
              <a:rPr lang="nl-NL" dirty="0" err="1" smtClean="0"/>
              <a:t>nmol</a:t>
            </a:r>
            <a:r>
              <a:rPr lang="nl-NL" dirty="0" smtClean="0"/>
              <a:t>/L</a:t>
            </a:r>
          </a:p>
          <a:p>
            <a:r>
              <a:rPr lang="nl-NL" dirty="0" smtClean="0"/>
              <a:t>Bij suppletie 800IE/dg of 50.000IE/</a:t>
            </a:r>
            <a:r>
              <a:rPr lang="nl-NL" dirty="0" err="1" smtClean="0"/>
              <a:t>mnd</a:t>
            </a:r>
            <a:r>
              <a:rPr lang="nl-NL" dirty="0" smtClean="0"/>
              <a:t> vrijwel altijd veilige range (30-100nmol/L)</a:t>
            </a:r>
          </a:p>
          <a:p>
            <a:pPr marL="0" indent="0">
              <a:buNone/>
            </a:pPr>
            <a:r>
              <a:rPr lang="nl-NL" dirty="0" smtClean="0"/>
              <a:t>&gt; Overweeg om niet te meten </a:t>
            </a:r>
            <a:endParaRPr lang="nl-NL" dirty="0"/>
          </a:p>
        </p:txBody>
      </p:sp>
    </p:spTree>
    <p:extLst>
      <p:ext uri="{BB962C8B-B14F-4D97-AF65-F5344CB8AC3E}">
        <p14:creationId xmlns:p14="http://schemas.microsoft.com/office/powerpoint/2010/main" val="1623094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Diagnostiek: </a:t>
            </a:r>
            <a:r>
              <a:rPr lang="nl-NL" dirty="0" err="1" smtClean="0"/>
              <a:t>osteoporosis</a:t>
            </a:r>
            <a:endParaRPr lang="nl-NL" dirty="0"/>
          </a:p>
        </p:txBody>
      </p:sp>
      <p:sp>
        <p:nvSpPr>
          <p:cNvPr id="5" name="Tijdelijke aanduiding voor inhoud 4"/>
          <p:cNvSpPr>
            <a:spLocks noGrp="1"/>
          </p:cNvSpPr>
          <p:nvPr>
            <p:ph idx="1"/>
          </p:nvPr>
        </p:nvSpPr>
        <p:spPr>
          <a:xfrm>
            <a:off x="399795" y="1322512"/>
            <a:ext cx="3970784" cy="2172072"/>
          </a:xfrm>
        </p:spPr>
        <p:txBody>
          <a:bodyPr>
            <a:normAutofit fontScale="70000" lnSpcReduction="20000"/>
          </a:bodyPr>
          <a:lstStyle/>
          <a:p>
            <a:pPr marL="0" indent="0">
              <a:buNone/>
            </a:pPr>
            <a:r>
              <a:rPr lang="nl-NL" dirty="0" smtClean="0"/>
              <a:t>2017:</a:t>
            </a:r>
          </a:p>
          <a:p>
            <a:pPr marL="0" indent="0">
              <a:buNone/>
            </a:pPr>
            <a:r>
              <a:rPr lang="nl-NL" dirty="0" smtClean="0"/>
              <a:t>KDIGO suggereert het maken van </a:t>
            </a:r>
            <a:r>
              <a:rPr lang="nl-NL" dirty="0" err="1" smtClean="0"/>
              <a:t>botdensitometrie</a:t>
            </a:r>
            <a:r>
              <a:rPr lang="nl-NL" dirty="0" smtClean="0"/>
              <a:t> bij stadium G3a-5D met risicofactoren voor osteoporose, indien dit effect heeft op de behandelkeuze.</a:t>
            </a:r>
          </a:p>
          <a:p>
            <a:pPr marL="0" indent="0">
              <a:buNone/>
            </a:pPr>
            <a:r>
              <a:rPr lang="nl-NL" i="1" dirty="0" smtClean="0"/>
              <a:t>Gradatie 2B </a:t>
            </a:r>
          </a:p>
        </p:txBody>
      </p:sp>
      <p:sp>
        <p:nvSpPr>
          <p:cNvPr id="7" name="Tekstvak 6"/>
          <p:cNvSpPr txBox="1"/>
          <p:nvPr/>
        </p:nvSpPr>
        <p:spPr>
          <a:xfrm>
            <a:off x="380458" y="3937620"/>
            <a:ext cx="8352928" cy="923330"/>
          </a:xfrm>
          <a:prstGeom prst="rect">
            <a:avLst/>
          </a:prstGeom>
          <a:noFill/>
        </p:spPr>
        <p:txBody>
          <a:bodyPr wrap="square" rtlCol="0">
            <a:spAutoFit/>
          </a:bodyPr>
          <a:lstStyle/>
          <a:p>
            <a:r>
              <a:rPr lang="nl-NL" dirty="0"/>
              <a:t>Opmerking werkgroep: DXA-scan kan heel goed fractuurrisico inschatten, maar zegt helemaal niets over de </a:t>
            </a:r>
            <a:r>
              <a:rPr lang="nl-NL" dirty="0" smtClean="0"/>
              <a:t>histologie</a:t>
            </a:r>
            <a:r>
              <a:rPr lang="nl-NL" dirty="0"/>
              <a:t> </a:t>
            </a:r>
            <a:r>
              <a:rPr lang="nl-NL" dirty="0" smtClean="0"/>
              <a:t>&gt; medebepalend voor indicatie </a:t>
            </a:r>
            <a:r>
              <a:rPr lang="nl-NL" dirty="0" err="1" smtClean="0"/>
              <a:t>botbiopt</a:t>
            </a:r>
            <a:endParaRPr lang="nl-NL" dirty="0" smtClean="0"/>
          </a:p>
          <a:p>
            <a:r>
              <a:rPr lang="nl-NL" dirty="0" smtClean="0"/>
              <a:t>De </a:t>
            </a:r>
            <a:r>
              <a:rPr lang="nl-NL" dirty="0"/>
              <a:t>therapeutische consequentie </a:t>
            </a:r>
            <a:r>
              <a:rPr lang="nl-NL" dirty="0" smtClean="0"/>
              <a:t>&gt; maatregelen </a:t>
            </a:r>
            <a:r>
              <a:rPr lang="nl-NL" dirty="0"/>
              <a:t>voor valpreventie </a:t>
            </a:r>
            <a:r>
              <a:rPr lang="nl-NL" dirty="0" smtClean="0"/>
              <a:t>of </a:t>
            </a:r>
            <a:r>
              <a:rPr lang="nl-NL" dirty="0"/>
              <a:t>medicamenteus.</a:t>
            </a:r>
          </a:p>
        </p:txBody>
      </p:sp>
      <p:sp>
        <p:nvSpPr>
          <p:cNvPr id="8" name="Tijdelijke aanduiding voor inhoud 4"/>
          <p:cNvSpPr txBox="1">
            <a:spLocks/>
          </p:cNvSpPr>
          <p:nvPr/>
        </p:nvSpPr>
        <p:spPr>
          <a:xfrm>
            <a:off x="4762602" y="1322377"/>
            <a:ext cx="3970784" cy="2172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dirty="0" smtClean="0"/>
              <a:t>2009:</a:t>
            </a:r>
          </a:p>
          <a:p>
            <a:pPr marL="0" indent="0">
              <a:buFont typeface="Arial" panose="020B0604020202020204" pitchFamily="34" charset="0"/>
              <a:buNone/>
            </a:pPr>
            <a:r>
              <a:rPr lang="nl-NL" dirty="0" smtClean="0"/>
              <a:t>KDIGO suggereert </a:t>
            </a:r>
            <a:r>
              <a:rPr lang="nl-NL" b="1" dirty="0" smtClean="0"/>
              <a:t>niet </a:t>
            </a:r>
            <a:r>
              <a:rPr lang="nl-NL" dirty="0" smtClean="0"/>
              <a:t>routinematig </a:t>
            </a:r>
            <a:r>
              <a:rPr lang="nl-NL" dirty="0" err="1" smtClean="0"/>
              <a:t>botdensitometrie</a:t>
            </a:r>
            <a:r>
              <a:rPr lang="nl-NL" dirty="0" smtClean="0"/>
              <a:t> te verrichten bij stadium G3a-5D.</a:t>
            </a:r>
          </a:p>
          <a:p>
            <a:pPr marL="0" indent="0">
              <a:buFont typeface="Arial" panose="020B0604020202020204" pitchFamily="34" charset="0"/>
              <a:buNone/>
            </a:pPr>
            <a:r>
              <a:rPr lang="nl-NL" i="1" dirty="0" smtClean="0"/>
              <a:t>Gradatie 2B </a:t>
            </a:r>
          </a:p>
        </p:txBody>
      </p:sp>
    </p:spTree>
    <p:extLst>
      <p:ext uri="{BB962C8B-B14F-4D97-AF65-F5344CB8AC3E}">
        <p14:creationId xmlns:p14="http://schemas.microsoft.com/office/powerpoint/2010/main" val="2929513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Diagnostiek: </a:t>
            </a:r>
            <a:r>
              <a:rPr lang="nl-NL" dirty="0" err="1" smtClean="0"/>
              <a:t>botbiopt</a:t>
            </a:r>
            <a:endParaRPr lang="nl-NL" dirty="0"/>
          </a:p>
        </p:txBody>
      </p:sp>
      <p:sp>
        <p:nvSpPr>
          <p:cNvPr id="5" name="Tijdelijke aanduiding voor inhoud 4"/>
          <p:cNvSpPr>
            <a:spLocks noGrp="1"/>
          </p:cNvSpPr>
          <p:nvPr>
            <p:ph idx="1"/>
          </p:nvPr>
        </p:nvSpPr>
        <p:spPr>
          <a:xfrm>
            <a:off x="399795" y="1322512"/>
            <a:ext cx="3970784" cy="2172072"/>
          </a:xfrm>
        </p:spPr>
        <p:txBody>
          <a:bodyPr>
            <a:noAutofit/>
          </a:bodyPr>
          <a:lstStyle/>
          <a:p>
            <a:pPr marL="0" indent="0">
              <a:buNone/>
            </a:pPr>
            <a:r>
              <a:rPr lang="nl-NL" sz="2000" dirty="0" smtClean="0"/>
              <a:t>2017:</a:t>
            </a:r>
          </a:p>
          <a:p>
            <a:pPr marL="0" indent="0">
              <a:buNone/>
            </a:pPr>
            <a:r>
              <a:rPr lang="nl-NL" sz="2000" dirty="0" smtClean="0"/>
              <a:t>Bij patiënten met CKD G3a-5D acht KDIGO het redelijk om een </a:t>
            </a:r>
            <a:r>
              <a:rPr lang="nl-NL" sz="2000" dirty="0" err="1" smtClean="0"/>
              <a:t>botbiopt</a:t>
            </a:r>
            <a:r>
              <a:rPr lang="nl-NL" sz="2000" dirty="0" smtClean="0"/>
              <a:t> te verrichten als de kennis van het type renale osteodystrofie </a:t>
            </a:r>
            <a:r>
              <a:rPr lang="nl-NL" sz="2000" b="1" dirty="0" smtClean="0"/>
              <a:t>behandelconsequenties </a:t>
            </a:r>
            <a:r>
              <a:rPr lang="nl-NL" sz="2000" dirty="0" smtClean="0"/>
              <a:t>heeft</a:t>
            </a:r>
          </a:p>
          <a:p>
            <a:pPr marL="0" indent="0">
              <a:buNone/>
            </a:pPr>
            <a:r>
              <a:rPr lang="nl-NL" sz="2000" i="1" dirty="0" smtClean="0"/>
              <a:t>Gradatie geen </a:t>
            </a:r>
          </a:p>
        </p:txBody>
      </p:sp>
      <p:sp>
        <p:nvSpPr>
          <p:cNvPr id="7" name="Tekstvak 6"/>
          <p:cNvSpPr txBox="1"/>
          <p:nvPr/>
        </p:nvSpPr>
        <p:spPr>
          <a:xfrm>
            <a:off x="356185" y="4297660"/>
            <a:ext cx="8352928" cy="923330"/>
          </a:xfrm>
          <a:prstGeom prst="rect">
            <a:avLst/>
          </a:prstGeom>
          <a:noFill/>
        </p:spPr>
        <p:txBody>
          <a:bodyPr wrap="square" rtlCol="0">
            <a:spAutoFit/>
          </a:bodyPr>
          <a:lstStyle/>
          <a:p>
            <a:r>
              <a:rPr lang="nl-NL" dirty="0"/>
              <a:t>Opmerking werkgroep: In de praktijk is de indicatie voor een </a:t>
            </a:r>
            <a:r>
              <a:rPr lang="nl-NL" dirty="0" err="1"/>
              <a:t>botbiopt</a:t>
            </a:r>
            <a:r>
              <a:rPr lang="nl-NL" dirty="0"/>
              <a:t> beperkt. Vanwege algemene terughoudendheid in het gebruik van hoge doses </a:t>
            </a:r>
            <a:r>
              <a:rPr lang="nl-NL" dirty="0" err="1"/>
              <a:t>calciumhoudende</a:t>
            </a:r>
            <a:r>
              <a:rPr lang="nl-NL" dirty="0"/>
              <a:t> fosfaatbinders of van bisfosfonaten ontbreken vaak de therapeutische consequenties. </a:t>
            </a:r>
          </a:p>
        </p:txBody>
      </p:sp>
      <p:sp>
        <p:nvSpPr>
          <p:cNvPr id="8" name="Tijdelijke aanduiding voor inhoud 4"/>
          <p:cNvSpPr txBox="1">
            <a:spLocks/>
          </p:cNvSpPr>
          <p:nvPr/>
        </p:nvSpPr>
        <p:spPr>
          <a:xfrm>
            <a:off x="4762602" y="1322377"/>
            <a:ext cx="3970784" cy="2172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t>2009:</a:t>
            </a:r>
          </a:p>
          <a:p>
            <a:pPr marL="0" indent="0">
              <a:buFont typeface="Arial" panose="020B0604020202020204" pitchFamily="34" charset="0"/>
              <a:buNone/>
            </a:pPr>
            <a:r>
              <a:rPr lang="nl-NL" sz="2000" dirty="0" smtClean="0"/>
              <a:t>Indicaties </a:t>
            </a:r>
            <a:r>
              <a:rPr lang="nl-NL" sz="2000" dirty="0" err="1" smtClean="0"/>
              <a:t>oa</a:t>
            </a:r>
            <a:r>
              <a:rPr lang="nl-NL" sz="2000" dirty="0" smtClean="0"/>
              <a:t>:</a:t>
            </a:r>
          </a:p>
          <a:p>
            <a:pPr marL="0" indent="0">
              <a:buNone/>
            </a:pPr>
            <a:r>
              <a:rPr lang="nl-NL" sz="2000" dirty="0"/>
              <a:t>o</a:t>
            </a:r>
            <a:r>
              <a:rPr lang="nl-NL" sz="2000" dirty="0" smtClean="0"/>
              <a:t>nverklaarde fracturen, </a:t>
            </a:r>
            <a:r>
              <a:rPr lang="nl-NL" sz="2000" dirty="0" err="1" smtClean="0"/>
              <a:t>botpijn</a:t>
            </a:r>
            <a:r>
              <a:rPr lang="nl-NL" sz="2000" dirty="0" smtClean="0"/>
              <a:t>, onverklaarde </a:t>
            </a:r>
            <a:r>
              <a:rPr lang="nl-NL" sz="2000" dirty="0" err="1" smtClean="0"/>
              <a:t>hypercalciemie</a:t>
            </a:r>
            <a:r>
              <a:rPr lang="nl-NL" sz="2000" dirty="0" smtClean="0"/>
              <a:t>/</a:t>
            </a:r>
            <a:r>
              <a:rPr lang="nl-NL" sz="2000" dirty="0" err="1" smtClean="0"/>
              <a:t>hypofosfatemie</a:t>
            </a:r>
            <a:r>
              <a:rPr lang="nl-NL" sz="2000" dirty="0" smtClean="0"/>
              <a:t>, verdenking aluminium toxiciteit, mogelijk start bisfosfonaten</a:t>
            </a:r>
          </a:p>
          <a:p>
            <a:pPr marL="0" indent="0">
              <a:buFont typeface="Arial" panose="020B0604020202020204" pitchFamily="34" charset="0"/>
              <a:buNone/>
            </a:pPr>
            <a:r>
              <a:rPr lang="nl-NL" sz="2000" i="1" dirty="0" smtClean="0"/>
              <a:t>Gradatie geen </a:t>
            </a:r>
          </a:p>
        </p:txBody>
      </p:sp>
    </p:spTree>
    <p:extLst>
      <p:ext uri="{BB962C8B-B14F-4D97-AF65-F5344CB8AC3E}">
        <p14:creationId xmlns:p14="http://schemas.microsoft.com/office/powerpoint/2010/main" val="552532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997</Words>
  <Application>Microsoft Office PowerPoint</Application>
  <PresentationFormat>Diavoorstelling (16:10)</PresentationFormat>
  <Paragraphs>159</Paragraphs>
  <Slides>19</Slides>
  <Notes>0</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Kantoorthema</vt:lpstr>
      <vt:lpstr>NFN-richtlijn Mineraal-en botstoornis bij CKD</vt:lpstr>
      <vt:lpstr>Werkgroepleden</vt:lpstr>
      <vt:lpstr>PowerPoint-presentatie</vt:lpstr>
      <vt:lpstr>Gradatie aanbevelingen</vt:lpstr>
      <vt:lpstr>Gradatie kwaliteit bewijs</vt:lpstr>
      <vt:lpstr>Diagnostiek: laboratorium</vt:lpstr>
      <vt:lpstr>Diagnostiek: 25-OHD</vt:lpstr>
      <vt:lpstr>Diagnostiek: osteoporosis</vt:lpstr>
      <vt:lpstr>Diagnostiek: botbiopt</vt:lpstr>
      <vt:lpstr>Behandeling</vt:lpstr>
      <vt:lpstr>Behandeling: targets</vt:lpstr>
      <vt:lpstr>Behandeling hyperfosfatemie: Dieet</vt:lpstr>
      <vt:lpstr>Behandeling:  calciumhoudende fosfaatbinders</vt:lpstr>
      <vt:lpstr>Dialysaatcalcium (incl PD)</vt:lpstr>
      <vt:lpstr>Behandeling: “actief” vitamine D</vt:lpstr>
      <vt:lpstr>Behandeling: hyperparathyroidie (Dialyse: &gt; 9X bovengrens of progressief stijgend)</vt:lpstr>
      <vt:lpstr>Behandeling: parathyroidectomie</vt:lpstr>
      <vt:lpstr>Behandeling: osteoporose</vt:lpstr>
      <vt:lpstr>Kwaliteitsparameter: percentage patiënten met fosfaat &lt; 1.5 mmol/L</vt:lpstr>
    </vt:vector>
  </TitlesOfParts>
  <Company>MCA Gemini Groep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Dam, B. van</dc:creator>
  <cp:lastModifiedBy>Dam, B. van</cp:lastModifiedBy>
  <cp:revision>23</cp:revision>
  <dcterms:created xsi:type="dcterms:W3CDTF">2019-12-08T15:59:08Z</dcterms:created>
  <dcterms:modified xsi:type="dcterms:W3CDTF">2019-12-11T16:25:34Z</dcterms:modified>
</cp:coreProperties>
</file>