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0" r:id="rId4"/>
    <p:sldId id="258" r:id="rId5"/>
    <p:sldId id="274" r:id="rId6"/>
    <p:sldId id="261" r:id="rId7"/>
    <p:sldId id="269" r:id="rId8"/>
    <p:sldId id="259" r:id="rId9"/>
    <p:sldId id="275" r:id="rId10"/>
    <p:sldId id="272" r:id="rId11"/>
    <p:sldId id="276" r:id="rId12"/>
    <p:sldId id="273" r:id="rId13"/>
    <p:sldId id="260" r:id="rId14"/>
    <p:sldId id="277" r:id="rId15"/>
    <p:sldId id="266" r:id="rId16"/>
    <p:sldId id="278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mohamed, S.A." initials="NS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jl, licht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61382" autoAdjust="0"/>
  </p:normalViewPr>
  <p:slideViewPr>
    <p:cSldViewPr snapToGrid="0">
      <p:cViewPr varScale="1">
        <p:scale>
          <a:sx n="80" d="100"/>
          <a:sy n="80" d="100"/>
        </p:scale>
        <p:origin x="2316" y="96"/>
      </p:cViewPr>
      <p:guideLst/>
    </p:cSldViewPr>
  </p:slideViewPr>
  <p:outlineViewPr>
    <p:cViewPr>
      <p:scale>
        <a:sx n="33" d="100"/>
        <a:sy n="33" d="100"/>
      </p:scale>
      <p:origin x="0" y="-46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FAF7A-02DD-477F-9590-22FD659479C1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2A684-8B6E-4D27-8301-4F9FB5BD1C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3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522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025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7293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288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005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9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85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80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30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380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996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15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685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2A684-8B6E-4D27-8301-4F9FB5BD1CA9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686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67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53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00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03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71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24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606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4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35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19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03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9FF0-BF3A-4326-A44A-02E7A61E5A1B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D6545-2050-4DA7-A3C7-81AC9CC180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88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ulpintranet.nl/web/nieuw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Cardiovasculair risicomanagement na niertransplantatie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b="1" dirty="0"/>
              <a:t> 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b="1" dirty="0"/>
              <a:t>Concept richtlijnen namens het 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b="1" dirty="0"/>
              <a:t>Landelijk Overleg Nier Transplantatie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54505" y="478915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nl-NL" sz="1800" b="1" dirty="0"/>
              <a:t>Werkgroep:</a:t>
            </a:r>
            <a:endParaRPr lang="nl-NL" sz="1800" dirty="0"/>
          </a:p>
          <a:p>
            <a:pPr algn="l"/>
            <a:r>
              <a:rPr lang="nl-NL" sz="1800" b="1" dirty="0"/>
              <a:t>Dr. F.E. Heenan-Vos, Internist-nefroloog Amsterdam UMC </a:t>
            </a:r>
            <a:endParaRPr lang="nl-NL" sz="1800" dirty="0"/>
          </a:p>
          <a:p>
            <a:pPr algn="l"/>
            <a:r>
              <a:rPr lang="nl-NL" sz="1800" b="1" dirty="0"/>
              <a:t>Drs. C.A. Jurgens, Internist-nefroloog Amsterdam UMC </a:t>
            </a:r>
            <a:endParaRPr lang="nl-NL" sz="1800" dirty="0"/>
          </a:p>
          <a:p>
            <a:pPr algn="l"/>
            <a:r>
              <a:rPr lang="nl-NL" sz="1800" b="1" dirty="0"/>
              <a:t>Dr. A.P.J. de Vries, Internist-nefroloog LUMC</a:t>
            </a:r>
            <a:endParaRPr lang="nl-NL" sz="1800" dirty="0"/>
          </a:p>
          <a:p>
            <a:pPr algn="l"/>
            <a:endParaRPr lang="nl-NL" sz="1800" dirty="0"/>
          </a:p>
        </p:txBody>
      </p:sp>
      <p:pic>
        <p:nvPicPr>
          <p:cNvPr id="1026" name="Picture 2" descr="https://tulpintranet.nl/upload/7b5998cb-fddd-484a-8b72-110cca9e6479_logo%20Amsterdam%20UMC%20sticky.png">
            <a:hlinkClick r:id="rId2" tooltip="Nieuws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523" y="4789153"/>
            <a:ext cx="3135314" cy="53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2645" y="5658064"/>
            <a:ext cx="2971191" cy="74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65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PTDM -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nl-NL" sz="2600" dirty="0"/>
              <a:t>Onderscheid voorbijgaande posttransplantatie hyperglycemie van de diagnose posttransplantatie diabetes mellitus</a:t>
            </a:r>
          </a:p>
          <a:p>
            <a:pPr lvl="0"/>
            <a:endParaRPr lang="nl-NL" sz="2600" dirty="0"/>
          </a:p>
          <a:p>
            <a:pPr marL="0" lvl="0" indent="0">
              <a:buNone/>
            </a:pPr>
            <a:r>
              <a:rPr lang="nl-NL" sz="2600" dirty="0"/>
              <a:t>Screening: glucosewaarden nuchter en postprandiaal, HbA1c </a:t>
            </a:r>
          </a:p>
          <a:p>
            <a:pPr marL="0" lvl="0" indent="0">
              <a:buNone/>
            </a:pPr>
            <a:endParaRPr lang="nl-NL" sz="2600" dirty="0"/>
          </a:p>
          <a:p>
            <a:pPr marL="0" lvl="0" indent="0">
              <a:buNone/>
            </a:pPr>
            <a:r>
              <a:rPr lang="nl-NL" sz="2600" dirty="0"/>
              <a:t>Screening dient bij alle </a:t>
            </a:r>
            <a:r>
              <a:rPr lang="nl-NL" sz="2600" dirty="0" smtClean="0"/>
              <a:t>patiënten zonder DM </a:t>
            </a:r>
            <a:r>
              <a:rPr lang="nl-NL" sz="2600" dirty="0"/>
              <a:t>te gebeuren </a:t>
            </a:r>
          </a:p>
          <a:p>
            <a:pPr lvl="1"/>
            <a:r>
              <a:rPr lang="nl-NL" sz="2200" dirty="0"/>
              <a:t>Wekelijks eerste 4 weken na </a:t>
            </a:r>
            <a:r>
              <a:rPr lang="nl-NL" sz="2200" dirty="0" err="1"/>
              <a:t>NTx</a:t>
            </a:r>
            <a:r>
              <a:rPr lang="nl-NL" sz="2200" dirty="0"/>
              <a:t>: glucosewaarden </a:t>
            </a:r>
          </a:p>
          <a:p>
            <a:pPr lvl="1"/>
            <a:r>
              <a:rPr lang="nl-NL" sz="2200" dirty="0"/>
              <a:t>3-maandelijks:  glucose (</a:t>
            </a:r>
            <a:r>
              <a:rPr lang="nl-NL" sz="2200" dirty="0" err="1"/>
              <a:t>evt</a:t>
            </a:r>
            <a:r>
              <a:rPr lang="nl-NL" sz="2200" dirty="0"/>
              <a:t> HbA1c) gedurende het eerste jaar na transplantatie</a:t>
            </a:r>
          </a:p>
          <a:p>
            <a:pPr lvl="1"/>
            <a:r>
              <a:rPr lang="nl-NL" sz="2200" dirty="0"/>
              <a:t>Nadien jaarlijks: glucose en HbA1c</a:t>
            </a:r>
          </a:p>
          <a:p>
            <a:pPr lvl="1"/>
            <a:r>
              <a:rPr lang="nl-NL" sz="2200" dirty="0"/>
              <a:t>Bij verhogen van de dosering van corticosteroïden, of van </a:t>
            </a:r>
            <a:r>
              <a:rPr lang="nl-NL" sz="2200" dirty="0" err="1"/>
              <a:t>calcineurine</a:t>
            </a:r>
            <a:r>
              <a:rPr lang="nl-NL" sz="2200" dirty="0"/>
              <a:t> remmers en </a:t>
            </a:r>
            <a:r>
              <a:rPr lang="nl-NL" sz="2200" dirty="0" err="1"/>
              <a:t>mTOR</a:t>
            </a:r>
            <a:r>
              <a:rPr lang="nl-NL" sz="2200" dirty="0"/>
              <a:t>-remmers</a:t>
            </a:r>
          </a:p>
          <a:p>
            <a:pPr marL="0" lvl="0" indent="0">
              <a:buNone/>
            </a:pPr>
            <a:r>
              <a:rPr lang="nl-NL" b="1" dirty="0"/>
              <a:t>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98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PTDM -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sz="2400" dirty="0"/>
              <a:t>Streefwaarden: HbA1c waarde van ≤ 53 </a:t>
            </a:r>
            <a:r>
              <a:rPr lang="nl-NL" sz="2400" dirty="0" err="1"/>
              <a:t>mmol</a:t>
            </a:r>
            <a:r>
              <a:rPr lang="nl-NL" sz="2400" dirty="0"/>
              <a:t>/mol  </a:t>
            </a:r>
            <a:r>
              <a:rPr lang="nl-NL" sz="2000" dirty="0"/>
              <a:t>(conform MDR CNS)</a:t>
            </a:r>
          </a:p>
          <a:p>
            <a:pPr lvl="1"/>
            <a:r>
              <a:rPr lang="nl-NL" sz="2000" dirty="0"/>
              <a:t>tenzij:	- hoog risico op </a:t>
            </a:r>
            <a:r>
              <a:rPr lang="nl-NL" sz="2000" dirty="0" err="1"/>
              <a:t>hypoglycemie</a:t>
            </a:r>
            <a:r>
              <a:rPr lang="nl-NL" sz="2000" dirty="0"/>
              <a:t>, andere </a:t>
            </a:r>
            <a:r>
              <a:rPr lang="nl-NL" sz="2000" dirty="0" err="1"/>
              <a:t>comorbiditeit</a:t>
            </a:r>
            <a:r>
              <a:rPr lang="nl-NL" sz="2000" dirty="0"/>
              <a:t> of een beperkte 				levensverwachting. </a:t>
            </a:r>
          </a:p>
          <a:p>
            <a:pPr marL="457200" lvl="1" indent="0">
              <a:buNone/>
            </a:pPr>
            <a:r>
              <a:rPr lang="nl-NL" sz="2000" dirty="0"/>
              <a:t>		- ouder dan 70 jaar, diabetesduur &lt; 10 jaar: streefwaarde ≤ 58 </a:t>
            </a:r>
            <a:r>
              <a:rPr lang="nl-NL" sz="2000" dirty="0" err="1"/>
              <a:t>mmol</a:t>
            </a:r>
            <a:r>
              <a:rPr lang="nl-NL" sz="2000" dirty="0"/>
              <a:t>/mol 			</a:t>
            </a:r>
            <a:r>
              <a:rPr lang="nl-NL" sz="2000" dirty="0" smtClean="0"/>
              <a:t>Bij </a:t>
            </a:r>
            <a:r>
              <a:rPr lang="nl-NL" sz="2000" dirty="0"/>
              <a:t>diabetesduur ≥ 10 jaar: ≤ 64 </a:t>
            </a:r>
            <a:r>
              <a:rPr lang="nl-NL" sz="2000" dirty="0" err="1"/>
              <a:t>mmol</a:t>
            </a:r>
            <a:r>
              <a:rPr lang="nl-NL" sz="2000" dirty="0"/>
              <a:t>/mol </a:t>
            </a:r>
          </a:p>
          <a:p>
            <a:pPr lvl="0"/>
            <a:endParaRPr lang="nl-NL" sz="2200" dirty="0"/>
          </a:p>
          <a:p>
            <a:pPr marL="0" indent="0">
              <a:buNone/>
            </a:pPr>
            <a:r>
              <a:rPr lang="nl-NL" sz="2400" dirty="0"/>
              <a:t>Gebruik een immunosuppressief regime met de beste uitkomst voor patiënt en transplantaatoverleving ongeacht het risico op posttransplantatie diabetes mellitus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Gebruik andere strategieën voor preventie en behandeling van posttransplantatie diabetes mellitus</a:t>
            </a:r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906758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PTDM -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6418943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Behandeling</a:t>
            </a:r>
          </a:p>
          <a:p>
            <a:r>
              <a:rPr lang="nl-NL" sz="2400" dirty="0"/>
              <a:t>Postoperatief </a:t>
            </a:r>
            <a:r>
              <a:rPr lang="nl-NL" sz="2400" dirty="0" err="1"/>
              <a:t>hyperglycemiëen</a:t>
            </a:r>
            <a:r>
              <a:rPr lang="nl-NL" sz="2400" dirty="0"/>
              <a:t>: insuline</a:t>
            </a:r>
          </a:p>
          <a:p>
            <a:endParaRPr lang="nl-NL" sz="2400" dirty="0"/>
          </a:p>
          <a:p>
            <a:r>
              <a:rPr lang="nl-NL" sz="2400" dirty="0"/>
              <a:t>PTDM: </a:t>
            </a:r>
          </a:p>
          <a:p>
            <a:pPr lvl="1"/>
            <a:r>
              <a:rPr lang="nl-NL" sz="2000" dirty="0"/>
              <a:t>Metformine </a:t>
            </a:r>
          </a:p>
          <a:p>
            <a:pPr lvl="1"/>
            <a:r>
              <a:rPr lang="nl-NL" sz="2000" dirty="0" err="1"/>
              <a:t>Sulfonylureumderivaten</a:t>
            </a:r>
            <a:r>
              <a:rPr lang="nl-NL" sz="2000" dirty="0"/>
              <a:t> (SU derivaten)</a:t>
            </a:r>
          </a:p>
          <a:p>
            <a:pPr lvl="1"/>
            <a:r>
              <a:rPr lang="nl-NL" sz="2000" dirty="0"/>
              <a:t>GLP-1 receptorantagonisten</a:t>
            </a:r>
          </a:p>
          <a:p>
            <a:pPr lvl="1"/>
            <a:r>
              <a:rPr lang="nl-NL" sz="2000" dirty="0" err="1"/>
              <a:t>Dipeptidyl</a:t>
            </a:r>
            <a:r>
              <a:rPr lang="nl-NL" sz="2000" dirty="0"/>
              <a:t> peptidase-4 remmers (DP-4 remmers)</a:t>
            </a:r>
          </a:p>
          <a:p>
            <a:pPr lvl="1"/>
            <a:r>
              <a:rPr lang="nl-NL" sz="2000" dirty="0" smtClean="0"/>
              <a:t>? </a:t>
            </a:r>
            <a:r>
              <a:rPr lang="nl-NL" sz="2000" dirty="0" err="1" smtClean="0"/>
              <a:t>Sodium</a:t>
            </a:r>
            <a:r>
              <a:rPr lang="nl-NL" sz="2000" dirty="0" smtClean="0"/>
              <a:t>-glucose </a:t>
            </a:r>
            <a:r>
              <a:rPr lang="nl-NL" sz="2000" dirty="0"/>
              <a:t>co-</a:t>
            </a:r>
            <a:r>
              <a:rPr lang="nl-NL" sz="2000" dirty="0" err="1"/>
              <a:t>transporter</a:t>
            </a:r>
            <a:r>
              <a:rPr lang="nl-NL" sz="2000" dirty="0"/>
              <a:t> type 2-remmers (SGLT2-remmers</a:t>
            </a:r>
            <a:r>
              <a:rPr lang="nl-NL" sz="2000" dirty="0" smtClean="0"/>
              <a:t>) </a:t>
            </a:r>
          </a:p>
          <a:p>
            <a:pPr lvl="1"/>
            <a:r>
              <a:rPr lang="nl-NL" sz="2000" dirty="0" smtClean="0"/>
              <a:t>Insuline</a:t>
            </a:r>
            <a:endParaRPr lang="nl-NL" sz="2000" dirty="0"/>
          </a:p>
          <a:p>
            <a:endParaRPr lang="nl-NL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6213475" y="1201738"/>
            <a:ext cx="6278563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l="16592" t="31510" r="55122" b="20980"/>
          <a:stretch/>
        </p:blipFill>
        <p:spPr>
          <a:xfrm>
            <a:off x="7837666" y="2794384"/>
            <a:ext cx="4178559" cy="263195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8502067" y="6176963"/>
            <a:ext cx="351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Behandelschema afkomstig uit Richtlijn Behandeling van patiënten met DM en CNS st ≥ 3B, </a:t>
            </a:r>
            <a:r>
              <a:rPr lang="nl-NL" sz="1200" dirty="0" err="1" smtClean="0"/>
              <a:t>NfN</a:t>
            </a:r>
            <a:endParaRPr lang="nl-NL" sz="1200" dirty="0"/>
          </a:p>
        </p:txBody>
      </p:sp>
      <p:sp>
        <p:nvSpPr>
          <p:cNvPr id="4" name="Tekstvak 3"/>
          <p:cNvSpPr txBox="1"/>
          <p:nvPr/>
        </p:nvSpPr>
        <p:spPr>
          <a:xfrm flipH="1">
            <a:off x="7837666" y="3283334"/>
            <a:ext cx="188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?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514448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Dyslipidemie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719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sz="3800" dirty="0"/>
              <a:t>Cholesterolverlagende therapie vermindert cardiovasculaire events in de algemene populatie en bij chronische </a:t>
            </a:r>
            <a:r>
              <a:rPr lang="nl-NL" sz="3800" dirty="0" err="1"/>
              <a:t>nierschade</a:t>
            </a:r>
            <a:r>
              <a:rPr lang="nl-NL" sz="3800" dirty="0"/>
              <a:t> </a:t>
            </a:r>
            <a:r>
              <a:rPr lang="nl-NL" sz="3800" baseline="30000" dirty="0"/>
              <a:t>1,2,3</a:t>
            </a:r>
          </a:p>
          <a:p>
            <a:pPr marL="0" indent="0">
              <a:buNone/>
            </a:pPr>
            <a:endParaRPr lang="nl-NL" sz="3800" baseline="30000" dirty="0"/>
          </a:p>
          <a:p>
            <a:pPr marL="0" indent="0">
              <a:buNone/>
            </a:pPr>
            <a:r>
              <a:rPr lang="nl-NL" sz="3800" dirty="0"/>
              <a:t>Bij </a:t>
            </a:r>
            <a:r>
              <a:rPr lang="nl-NL" sz="3800" dirty="0" err="1"/>
              <a:t>Ntx</a:t>
            </a:r>
            <a:r>
              <a:rPr lang="nl-NL" sz="3800" dirty="0"/>
              <a:t> relatie tussen lipidenwaarden en cardiovasculaire events minder duidelijk</a:t>
            </a:r>
          </a:p>
          <a:p>
            <a:endParaRPr lang="nl-NL" sz="3800" dirty="0"/>
          </a:p>
          <a:p>
            <a:pPr marL="0" indent="0">
              <a:buNone/>
            </a:pPr>
            <a:r>
              <a:rPr lang="nl-NL" sz="3800" dirty="0"/>
              <a:t>Geschatte incidentie </a:t>
            </a:r>
            <a:r>
              <a:rPr lang="nl-NL" sz="3800" dirty="0" err="1"/>
              <a:t>dyslipidemie</a:t>
            </a:r>
            <a:r>
              <a:rPr lang="nl-NL" sz="3800" dirty="0"/>
              <a:t> 1 </a:t>
            </a:r>
            <a:r>
              <a:rPr lang="nl-NL" sz="3800" dirty="0" err="1"/>
              <a:t>jr</a:t>
            </a:r>
            <a:r>
              <a:rPr lang="nl-NL" sz="3800" dirty="0"/>
              <a:t> na </a:t>
            </a:r>
            <a:r>
              <a:rPr lang="nl-NL" sz="3800" dirty="0" err="1"/>
              <a:t>Ntx</a:t>
            </a:r>
            <a:r>
              <a:rPr lang="nl-NL" sz="3800" dirty="0"/>
              <a:t> &gt; 50%</a:t>
            </a:r>
            <a:r>
              <a:rPr lang="nl-NL" sz="3800" baseline="30000" dirty="0"/>
              <a:t>4</a:t>
            </a:r>
          </a:p>
          <a:p>
            <a:pPr lvl="1"/>
            <a:r>
              <a:rPr lang="nl-NL" sz="3600" dirty="0"/>
              <a:t>Hoge pre-existente prevalentie van cardiovasculaire risicofactoren</a:t>
            </a:r>
          </a:p>
          <a:p>
            <a:pPr lvl="1"/>
            <a:r>
              <a:rPr lang="nl-NL" sz="3600" dirty="0"/>
              <a:t>Immunosuppressiva: corticosteroïden, ciclosporine en </a:t>
            </a:r>
            <a:r>
              <a:rPr lang="nl-NL" sz="3600" dirty="0" err="1"/>
              <a:t>mTOR</a:t>
            </a:r>
            <a:r>
              <a:rPr lang="nl-NL" sz="3600" dirty="0"/>
              <a:t> remmers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sz="2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sz="22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sz="2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sz="1900" baseline="30000" dirty="0"/>
              <a:t>1</a:t>
            </a:r>
            <a:r>
              <a:rPr lang="nl-NL" sz="1900" dirty="0"/>
              <a:t>Baigent </a:t>
            </a:r>
            <a:r>
              <a:rPr lang="nl-NL" sz="1900" i="1" dirty="0"/>
              <a:t>et al</a:t>
            </a:r>
            <a:r>
              <a:rPr lang="nl-NL" sz="1900" dirty="0"/>
              <a:t>. Lancet 2005;366:1267-78, </a:t>
            </a:r>
            <a:r>
              <a:rPr lang="fr-FR" sz="1900" baseline="30000" dirty="0"/>
              <a:t>2</a:t>
            </a:r>
            <a:r>
              <a:rPr lang="fr-FR" sz="1900" dirty="0"/>
              <a:t>Sever </a:t>
            </a:r>
            <a:r>
              <a:rPr lang="fr-FR" sz="1900" i="1" dirty="0"/>
              <a:t>et al</a:t>
            </a:r>
            <a:r>
              <a:rPr lang="fr-FR" sz="1900" dirty="0"/>
              <a:t>. Lancet 2003;361:1149-1158, </a:t>
            </a:r>
            <a:r>
              <a:rPr lang="fr-FR" sz="1900" baseline="30000" dirty="0"/>
              <a:t>3</a:t>
            </a:r>
            <a:r>
              <a:rPr lang="fr-FR" sz="1900" dirty="0"/>
              <a:t>Baigent </a:t>
            </a:r>
            <a:r>
              <a:rPr lang="fr-FR" sz="1900" i="1" dirty="0"/>
              <a:t>et al.</a:t>
            </a:r>
            <a:r>
              <a:rPr lang="fr-FR" sz="1900" dirty="0"/>
              <a:t> Lancet 2011;377:2181-92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900" baseline="30000" dirty="0"/>
              <a:t>4</a:t>
            </a:r>
            <a:r>
              <a:rPr lang="en-US" sz="1900" dirty="0"/>
              <a:t>Mathis </a:t>
            </a:r>
            <a:r>
              <a:rPr lang="en-US" sz="1900" i="1" dirty="0"/>
              <a:t>et al. </a:t>
            </a:r>
            <a:r>
              <a:rPr lang="en-US" sz="1900" dirty="0"/>
              <a:t>AJHP 2004;61:565-85; 86-7</a:t>
            </a: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57942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Effect statine na </a:t>
            </a:r>
            <a:r>
              <a:rPr lang="nl-NL" sz="4000" dirty="0" err="1"/>
              <a:t>NTx</a:t>
            </a:r>
            <a:r>
              <a:rPr lang="nl-NL" sz="4000" dirty="0"/>
              <a:t> op CVD – ALERT studie</a:t>
            </a:r>
          </a:p>
        </p:txBody>
      </p:sp>
      <p:pic>
        <p:nvPicPr>
          <p:cNvPr id="1026" name="Picture 2" descr="https://ars.els-cdn.com/content/image/1-s2.0-S0140673603136380-gr3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46" y="1847442"/>
            <a:ext cx="518707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8179376" y="5921781"/>
            <a:ext cx="2666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err="1"/>
              <a:t>Holdaas</a:t>
            </a:r>
            <a:r>
              <a:rPr lang="nl-NL" sz="1200" dirty="0"/>
              <a:t> </a:t>
            </a:r>
            <a:r>
              <a:rPr lang="nl-NL" sz="1200" i="1" dirty="0" smtClean="0"/>
              <a:t>et </a:t>
            </a:r>
            <a:r>
              <a:rPr lang="nl-NL" sz="1200" i="1" dirty="0"/>
              <a:t>al</a:t>
            </a:r>
            <a:r>
              <a:rPr lang="nl-NL" sz="1200" dirty="0"/>
              <a:t>. </a:t>
            </a:r>
            <a:r>
              <a:rPr lang="en-US" sz="1200" dirty="0" smtClean="0"/>
              <a:t>Lancet 2003;361:2024-31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6987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/>
              <a:t>Dyslipidemie</a:t>
            </a:r>
            <a:r>
              <a:rPr lang="nl-NL" sz="3600" dirty="0"/>
              <a:t> -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551708"/>
            <a:ext cx="11016513" cy="2489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Meting:		Nuchter lipidenspectrum </a:t>
            </a:r>
            <a:r>
              <a:rPr lang="nl-NL" sz="2400" dirty="0" err="1"/>
              <a:t>evt</a:t>
            </a:r>
            <a:r>
              <a:rPr lang="nl-NL" sz="2400" dirty="0"/>
              <a:t> </a:t>
            </a:r>
            <a:r>
              <a:rPr lang="nl-NL" sz="2400" dirty="0" err="1"/>
              <a:t>hh</a:t>
            </a:r>
            <a:r>
              <a:rPr lang="nl-NL" sz="2400" dirty="0"/>
              <a:t> na wijzigen immunosuppressiva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Statine</a:t>
            </a:r>
            <a:r>
              <a:rPr lang="nl-NL" sz="2400" dirty="0"/>
              <a:t>:		</a:t>
            </a:r>
            <a:r>
              <a:rPr lang="nl-NL" sz="2400" dirty="0" smtClean="0"/>
              <a:t>Iedereen</a:t>
            </a:r>
            <a:r>
              <a:rPr lang="nl-NL" sz="2400" dirty="0"/>
              <a:t>, </a:t>
            </a:r>
            <a:r>
              <a:rPr lang="nl-NL" sz="2400" dirty="0" smtClean="0"/>
              <a:t>tenzij </a:t>
            </a:r>
            <a:r>
              <a:rPr lang="nl-NL" sz="2400" dirty="0"/>
              <a:t>BMI &lt; 28 kg/m</a:t>
            </a:r>
            <a:r>
              <a:rPr lang="nl-NL" sz="2400" baseline="30000" dirty="0"/>
              <a:t>2</a:t>
            </a:r>
            <a:r>
              <a:rPr lang="nl-NL" sz="2400" dirty="0"/>
              <a:t> en/of een totaal </a:t>
            </a:r>
            <a:r>
              <a:rPr lang="nl-NL" sz="2400" dirty="0" smtClean="0"/>
              <a:t>cholesterol        			&lt; </a:t>
            </a:r>
            <a:r>
              <a:rPr lang="nl-NL" sz="2400" dirty="0"/>
              <a:t>5,5 </a:t>
            </a:r>
            <a:r>
              <a:rPr lang="nl-NL" sz="2400" dirty="0" err="1"/>
              <a:t>mmol</a:t>
            </a:r>
            <a:r>
              <a:rPr lang="nl-NL" sz="2400" dirty="0"/>
              <a:t>/l </a:t>
            </a:r>
            <a:r>
              <a:rPr lang="nl-NL" sz="2400" dirty="0" smtClean="0"/>
              <a:t> </a:t>
            </a:r>
            <a:r>
              <a:rPr lang="nl-NL" sz="2000" dirty="0"/>
              <a:t>(conform MDR CNS)</a:t>
            </a:r>
          </a:p>
          <a:p>
            <a:pPr marL="0" indent="0">
              <a:buNone/>
            </a:pPr>
            <a:r>
              <a:rPr lang="nl-NL" sz="2400" dirty="0" smtClean="0"/>
              <a:t>Streefwaarde</a:t>
            </a:r>
            <a:r>
              <a:rPr lang="nl-NL" sz="2400" dirty="0"/>
              <a:t>: 		Geen </a:t>
            </a:r>
            <a:r>
              <a:rPr lang="nl-NL" sz="2000" dirty="0"/>
              <a:t>(conform MDR CNS</a:t>
            </a:r>
            <a:r>
              <a:rPr lang="nl-NL" sz="2000" dirty="0" smtClean="0"/>
              <a:t>)</a:t>
            </a:r>
          </a:p>
          <a:p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691" y="4329641"/>
            <a:ext cx="7005622" cy="22297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4329641"/>
            <a:ext cx="379084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Behandeling:</a:t>
            </a:r>
            <a:r>
              <a:rPr lang="nl-NL" sz="2400" dirty="0"/>
              <a:t>	</a:t>
            </a:r>
          </a:p>
          <a:p>
            <a:pPr lvl="1"/>
            <a:r>
              <a:rPr lang="nl-NL" sz="2000" dirty="0"/>
              <a:t>Statine (</a:t>
            </a:r>
            <a:r>
              <a:rPr lang="nl-NL" sz="2000" dirty="0" err="1"/>
              <a:t>cave</a:t>
            </a:r>
            <a:r>
              <a:rPr lang="nl-NL" sz="2000" dirty="0"/>
              <a:t> interacties)</a:t>
            </a:r>
          </a:p>
          <a:p>
            <a:pPr lvl="1"/>
            <a:r>
              <a:rPr lang="nl-NL" sz="2000" dirty="0" smtClean="0"/>
              <a:t>? </a:t>
            </a:r>
            <a:r>
              <a:rPr lang="nl-NL" sz="2000" dirty="0" err="1"/>
              <a:t>Ezemtibe</a:t>
            </a:r>
            <a:endParaRPr lang="nl-NL" sz="2000" dirty="0"/>
          </a:p>
          <a:p>
            <a:pPr lvl="1"/>
            <a:r>
              <a:rPr lang="nl-NL" sz="2000" dirty="0"/>
              <a:t>? PCSK-9 remmers (geen data)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Met dank aan</a:t>
            </a:r>
            <a:endParaRPr lang="nl-NL" sz="4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119" y="4637942"/>
            <a:ext cx="2952750" cy="142875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1547444" y="2446520"/>
            <a:ext cx="6729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>Landelijk Overleg Nier Transplantatie (LONT)</a:t>
            </a:r>
          </a:p>
        </p:txBody>
      </p:sp>
      <p:pic>
        <p:nvPicPr>
          <p:cNvPr id="8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42696" y="4504592"/>
            <a:ext cx="22479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3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Hart en vaatziekten bij niertransplantatie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07640" y="1859622"/>
            <a:ext cx="5890631" cy="4049923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8852955" y="6400800"/>
            <a:ext cx="29453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Kasiske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1200" dirty="0" err="1"/>
              <a:t>Transpl</a:t>
            </a:r>
            <a:r>
              <a:rPr lang="nl-NL" sz="1200" dirty="0"/>
              <a:t> 2001;27;72(6 </a:t>
            </a:r>
            <a:r>
              <a:rPr lang="nl-NL" sz="1200" dirty="0" err="1"/>
              <a:t>Suppl</a:t>
            </a:r>
            <a:r>
              <a:rPr lang="nl-NL" sz="1200" dirty="0"/>
              <a:t>):S5-8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23982" y="2465797"/>
            <a:ext cx="47724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CVD voornaamste oorzaak van transplantaat verlies en mortaliteit bij </a:t>
            </a:r>
            <a:r>
              <a:rPr lang="nl-NL" sz="2000" dirty="0" err="1"/>
              <a:t>NTx</a:t>
            </a:r>
            <a:r>
              <a:rPr lang="nl-NL" sz="2000" dirty="0"/>
              <a:t> patiënten</a:t>
            </a:r>
            <a:r>
              <a:rPr lang="nl-NL" sz="2000" baseline="30000" dirty="0"/>
              <a:t>1,2</a:t>
            </a:r>
            <a:r>
              <a:rPr lang="nl-NL" sz="2000" dirty="0"/>
              <a:t> 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CVRM na niertransplantatie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Hypertensie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Post transplantatie diabetes mellitus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Dyslipidemie</a:t>
            </a:r>
            <a:r>
              <a:rPr lang="nl-NL" sz="2000" dirty="0"/>
              <a:t> 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1200" baseline="30000" dirty="0"/>
              <a:t>1</a:t>
            </a:r>
            <a:r>
              <a:rPr lang="nl-NL" sz="1200" dirty="0"/>
              <a:t>Pascual </a:t>
            </a:r>
            <a:r>
              <a:rPr lang="nl-NL" sz="1200" i="1" dirty="0"/>
              <a:t>et al. </a:t>
            </a:r>
            <a:r>
              <a:rPr lang="nl-NL" sz="1200" dirty="0"/>
              <a:t>N </a:t>
            </a:r>
            <a:r>
              <a:rPr lang="nl-NL" sz="1200" dirty="0" err="1"/>
              <a:t>Engl</a:t>
            </a:r>
            <a:r>
              <a:rPr lang="nl-NL" sz="1200" dirty="0"/>
              <a:t> J </a:t>
            </a:r>
            <a:r>
              <a:rPr lang="nl-NL" sz="1200" dirty="0" err="1"/>
              <a:t>Med</a:t>
            </a:r>
            <a:r>
              <a:rPr lang="nl-NL" sz="1200" dirty="0"/>
              <a:t> 2002; 346: 580</a:t>
            </a:r>
          </a:p>
          <a:p>
            <a:r>
              <a:rPr lang="nl-NL" sz="1200" baseline="30000" dirty="0"/>
              <a:t>2</a:t>
            </a:r>
            <a:r>
              <a:rPr lang="nl-NL" sz="1200" dirty="0"/>
              <a:t>Wheeler, Steiger. </a:t>
            </a:r>
            <a:r>
              <a:rPr lang="nl-NL" sz="1200" dirty="0" err="1"/>
              <a:t>Transpl</a:t>
            </a:r>
            <a:r>
              <a:rPr lang="nl-NL" sz="1200" dirty="0"/>
              <a:t> 2000; 70: SS41</a:t>
            </a:r>
          </a:p>
        </p:txBody>
      </p:sp>
    </p:spTree>
    <p:extLst>
      <p:ext uri="{BB962C8B-B14F-4D97-AF65-F5344CB8AC3E}">
        <p14:creationId xmlns:p14="http://schemas.microsoft.com/office/powerpoint/2010/main" val="262901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Richtlijn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Er bestaat geen landelijke richtlijn!</a:t>
            </a:r>
          </a:p>
          <a:p>
            <a:endParaRPr lang="nl-NL" sz="2400" dirty="0"/>
          </a:p>
          <a:p>
            <a:r>
              <a:rPr lang="nl-NL" sz="2400" dirty="0" smtClean="0"/>
              <a:t>Laatste </a:t>
            </a:r>
            <a:r>
              <a:rPr lang="nl-NL" sz="2400" dirty="0"/>
              <a:t>richtlijn posttransplantatie zorg: KDIGO 2009</a:t>
            </a:r>
          </a:p>
          <a:p>
            <a:endParaRPr lang="nl-NL" sz="2400" dirty="0"/>
          </a:p>
          <a:p>
            <a:r>
              <a:rPr lang="nl-NL" sz="2400" dirty="0"/>
              <a:t>Nederland: Multidisciplinaire richtlijn </a:t>
            </a:r>
          </a:p>
          <a:p>
            <a:pPr lvl="1"/>
            <a:r>
              <a:rPr lang="nl-NL" dirty="0"/>
              <a:t>Chronische </a:t>
            </a:r>
            <a:r>
              <a:rPr lang="nl-NL" dirty="0" err="1"/>
              <a:t>Nierschade</a:t>
            </a:r>
            <a:r>
              <a:rPr lang="nl-NL" dirty="0"/>
              <a:t> </a:t>
            </a:r>
            <a:r>
              <a:rPr lang="nl-NL" dirty="0" smtClean="0"/>
              <a:t>(</a:t>
            </a:r>
            <a:r>
              <a:rPr lang="nl-NL" dirty="0" err="1"/>
              <a:t>NfN</a:t>
            </a:r>
            <a:r>
              <a:rPr lang="nl-NL" dirty="0"/>
              <a:t>, NIV, NHG)</a:t>
            </a:r>
          </a:p>
          <a:p>
            <a:pPr lvl="1"/>
            <a:r>
              <a:rPr lang="nl-NL" dirty="0"/>
              <a:t>Cardiovasculair </a:t>
            </a:r>
            <a:r>
              <a:rPr lang="nl-NL" dirty="0" smtClean="0"/>
              <a:t>risicomanagement</a:t>
            </a: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760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Hypertensie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838201" y="2075379"/>
            <a:ext cx="5455722" cy="4586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Globale prevalentie: 85%</a:t>
            </a:r>
            <a:r>
              <a:rPr lang="nl-NL" sz="2000" baseline="30000" dirty="0"/>
              <a:t>1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sz="2000" dirty="0"/>
              <a:t>Ruim 75% van </a:t>
            </a:r>
            <a:r>
              <a:rPr lang="nl-NL" sz="2000" dirty="0" err="1"/>
              <a:t>NTx</a:t>
            </a:r>
            <a:r>
              <a:rPr lang="nl-NL" sz="2000" dirty="0"/>
              <a:t> patiënten heeft een spreekkamerbloeddruk boven de streefwaarde 130/80 mmHg</a:t>
            </a:r>
            <a:r>
              <a:rPr lang="nl-NL" sz="2000" baseline="30000" dirty="0"/>
              <a:t>2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nl-NL" sz="1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sz="1200" baseline="30000" dirty="0"/>
              <a:t>1</a:t>
            </a:r>
            <a:r>
              <a:rPr lang="en-US" sz="1200" dirty="0"/>
              <a:t>Weir </a:t>
            </a:r>
            <a:r>
              <a:rPr lang="en-US" sz="1200" i="1" dirty="0"/>
              <a:t>et al.</a:t>
            </a:r>
            <a:r>
              <a:rPr lang="en-US" sz="1200" dirty="0"/>
              <a:t> </a:t>
            </a:r>
            <a:r>
              <a:rPr lang="nl-NL" sz="1200" dirty="0"/>
              <a:t>. </a:t>
            </a:r>
            <a:r>
              <a:rPr lang="en-US" sz="1200" dirty="0"/>
              <a:t>J Am </a:t>
            </a:r>
            <a:r>
              <a:rPr lang="en-US" sz="1200" dirty="0" err="1"/>
              <a:t>Soc</a:t>
            </a:r>
            <a:r>
              <a:rPr lang="en-US" sz="1200" dirty="0"/>
              <a:t> </a:t>
            </a:r>
            <a:r>
              <a:rPr lang="en-US" sz="1200" dirty="0" err="1"/>
              <a:t>Nephrol</a:t>
            </a:r>
            <a:r>
              <a:rPr lang="en-US" sz="1200" dirty="0"/>
              <a:t> 2015;26:1248-60</a:t>
            </a:r>
            <a:endParaRPr lang="nl-NL" sz="1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sz="1200" baseline="30000" dirty="0"/>
              <a:t>2</a:t>
            </a:r>
            <a:r>
              <a:rPr lang="nl-NL" sz="1200" dirty="0"/>
              <a:t>Dobrowolski </a:t>
            </a:r>
            <a:r>
              <a:rPr lang="nl-NL" sz="1200" i="1" dirty="0"/>
              <a:t>et al. </a:t>
            </a:r>
            <a:r>
              <a:rPr lang="en-US" sz="1200" dirty="0"/>
              <a:t>The </a:t>
            </a:r>
            <a:r>
              <a:rPr lang="en-US" sz="1200" dirty="0" err="1"/>
              <a:t>Neth</a:t>
            </a:r>
            <a:r>
              <a:rPr lang="en-US" sz="1200" dirty="0"/>
              <a:t> J Med 2014;72:258-63</a:t>
            </a:r>
          </a:p>
          <a:p>
            <a:pPr marL="0" indent="0">
              <a:buNone/>
            </a:pPr>
            <a:endParaRPr lang="nl-NL" sz="1200" dirty="0"/>
          </a:p>
        </p:txBody>
      </p:sp>
      <p:pic>
        <p:nvPicPr>
          <p:cNvPr id="6" name="Tijdelijke aanduiding voor inhou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893" y="1195846"/>
            <a:ext cx="5561470" cy="510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80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Effect hypertensie op CVD morbiditeit/mortaliteit en transplantaat overleving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270000" y="6448300"/>
            <a:ext cx="10302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Carpenter </a:t>
            </a:r>
            <a:r>
              <a:rPr lang="nl-NL" sz="1200" i="1" dirty="0"/>
              <a:t>et al</a:t>
            </a:r>
            <a:r>
              <a:rPr lang="nl-NL" sz="1200" dirty="0"/>
              <a:t>. </a:t>
            </a:r>
            <a:r>
              <a:rPr lang="en-US" sz="1200" dirty="0"/>
              <a:t>J Am </a:t>
            </a:r>
            <a:r>
              <a:rPr lang="en-US" sz="1200" dirty="0" err="1"/>
              <a:t>Soc</a:t>
            </a:r>
            <a:r>
              <a:rPr lang="en-US" sz="1200" dirty="0"/>
              <a:t> </a:t>
            </a:r>
            <a:r>
              <a:rPr lang="en-US" sz="1200" dirty="0" err="1"/>
              <a:t>Nephrol</a:t>
            </a:r>
            <a:r>
              <a:rPr lang="en-US" sz="1200" dirty="0"/>
              <a:t> 2014; 25: 1554–1562				 </a:t>
            </a:r>
            <a:r>
              <a:rPr lang="en-US" sz="1200" dirty="0" err="1"/>
              <a:t>Opelz</a:t>
            </a:r>
            <a:r>
              <a:rPr lang="en-US" sz="1200" dirty="0"/>
              <a:t> </a:t>
            </a:r>
            <a:r>
              <a:rPr lang="en-US" sz="1200" i="1" dirty="0"/>
              <a:t> et al. Kidney </a:t>
            </a:r>
            <a:r>
              <a:rPr lang="en-US" sz="1200" i="1" dirty="0" err="1"/>
              <a:t>Int</a:t>
            </a:r>
            <a:r>
              <a:rPr lang="en-US" sz="1200" i="1" dirty="0"/>
              <a:t> 1998;53:217-222</a:t>
            </a:r>
            <a:endParaRPr lang="nl-NL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9" y="1690688"/>
            <a:ext cx="4140200" cy="45177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195" y="1930554"/>
            <a:ext cx="4396564" cy="294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7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Hypertensie -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Meting: 			meerdere spreekkamermetingen, bij 						behandelindicatie ook ambulante meting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Definitie hypertensie: 		&gt; 130/80 </a:t>
            </a:r>
            <a:r>
              <a:rPr lang="nl-NL" sz="2400" dirty="0" err="1"/>
              <a:t>mmHg</a:t>
            </a:r>
            <a:r>
              <a:rPr lang="nl-NL" sz="2400" dirty="0"/>
              <a:t> bij herhaling (spreekkamer en 					ambulant) behandeling sterk overwegen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Streefwaarde: 			≤ 130/80 </a:t>
            </a:r>
            <a:r>
              <a:rPr lang="nl-NL" sz="2400" dirty="0" err="1"/>
              <a:t>mmHg</a:t>
            </a:r>
            <a:r>
              <a:rPr lang="nl-NL" sz="2400" dirty="0"/>
              <a:t> (</a:t>
            </a:r>
            <a:r>
              <a:rPr lang="nl-NL" sz="2400" dirty="0" err="1"/>
              <a:t>cave</a:t>
            </a:r>
            <a:r>
              <a:rPr lang="nl-NL" sz="2400" dirty="0"/>
              <a:t> diastole &lt; 70 </a:t>
            </a:r>
            <a:r>
              <a:rPr lang="nl-NL" sz="2400" dirty="0" err="1"/>
              <a:t>mmHg</a:t>
            </a:r>
            <a:r>
              <a:rPr lang="nl-NL" sz="2400" dirty="0"/>
              <a:t>)</a:t>
            </a:r>
          </a:p>
          <a:p>
            <a:pPr marL="0" indent="0">
              <a:buNone/>
            </a:pPr>
            <a:r>
              <a:rPr lang="nl-NL" sz="2400" dirty="0"/>
              <a:t>				</a:t>
            </a:r>
            <a:r>
              <a:rPr lang="nl-NL" sz="2000" dirty="0"/>
              <a:t>(conform MDR CNS)</a:t>
            </a:r>
          </a:p>
        </p:txBody>
      </p:sp>
    </p:spTree>
    <p:extLst>
      <p:ext uri="{BB962C8B-B14F-4D97-AF65-F5344CB8AC3E}">
        <p14:creationId xmlns:p14="http://schemas.microsoft.com/office/powerpoint/2010/main" val="288250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Hypertensie -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Behandeling</a:t>
            </a:r>
            <a:endParaRPr lang="nl-NL" sz="2000" dirty="0"/>
          </a:p>
          <a:p>
            <a:r>
              <a:rPr lang="nl-NL" sz="2000" dirty="0"/>
              <a:t>Leefstijladviezen conform richtlijn CVRM</a:t>
            </a:r>
          </a:p>
          <a:p>
            <a:endParaRPr lang="nl-NL" sz="2000" dirty="0"/>
          </a:p>
          <a:p>
            <a:r>
              <a:rPr lang="nl-NL" sz="2000" dirty="0"/>
              <a:t>Medicamenteus: </a:t>
            </a:r>
          </a:p>
          <a:p>
            <a:pPr lvl="1"/>
            <a:r>
              <a:rPr lang="nl-NL" sz="2000" dirty="0"/>
              <a:t>Calciumantagonisten (dihydropyridinestructuur)</a:t>
            </a:r>
          </a:p>
          <a:p>
            <a:pPr lvl="1"/>
            <a:r>
              <a:rPr lang="nl-NL" sz="2000" dirty="0" err="1"/>
              <a:t>ACEi</a:t>
            </a:r>
            <a:r>
              <a:rPr lang="nl-NL" sz="2000" dirty="0"/>
              <a:t>/ARB</a:t>
            </a:r>
          </a:p>
          <a:p>
            <a:endParaRPr lang="nl-NL" sz="2000" dirty="0"/>
          </a:p>
          <a:p>
            <a:r>
              <a:rPr lang="nl-NL" sz="2000" dirty="0"/>
              <a:t>Verschillen met CNS richtlijn: </a:t>
            </a:r>
          </a:p>
          <a:p>
            <a:pPr lvl="1"/>
            <a:r>
              <a:rPr lang="nl-NL" sz="2000" dirty="0"/>
              <a:t>Geen enkele groep antihypertensiva overtuigend voordeel aangetoond</a:t>
            </a:r>
          </a:p>
          <a:p>
            <a:pPr lvl="1"/>
            <a:r>
              <a:rPr lang="nl-NL" sz="2000" dirty="0"/>
              <a:t>Wisselende nierfunctie met name in begin fase </a:t>
            </a:r>
          </a:p>
          <a:p>
            <a:pPr lvl="1"/>
            <a:r>
              <a:rPr lang="nl-NL" sz="2000" dirty="0"/>
              <a:t>Pathogenese hypertensie: o.a. </a:t>
            </a:r>
            <a:r>
              <a:rPr lang="nl-NL" sz="2000" dirty="0" err="1"/>
              <a:t>CNIs</a:t>
            </a:r>
            <a:r>
              <a:rPr lang="nl-NL" sz="2000" dirty="0"/>
              <a:t>, steroïden, rejectie</a:t>
            </a:r>
          </a:p>
          <a:p>
            <a:pPr lvl="1"/>
            <a:r>
              <a:rPr lang="nl-NL" sz="2000" dirty="0" smtClean="0"/>
              <a:t>Interacties medicatie</a:t>
            </a:r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55008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Post transplantatie diabetes mellitus (PTDM)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619" y="1952087"/>
            <a:ext cx="5054407" cy="4517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Incidentie: </a:t>
            </a:r>
          </a:p>
          <a:p>
            <a:pPr>
              <a:buFontTx/>
              <a:buChar char="-"/>
            </a:pPr>
            <a:r>
              <a:rPr lang="nl-NL" sz="2200" dirty="0"/>
              <a:t>17% (laag risico) 24 weken na </a:t>
            </a:r>
            <a:r>
              <a:rPr lang="nl-NL" sz="2200" dirty="0" err="1"/>
              <a:t>Ntx</a:t>
            </a:r>
            <a:r>
              <a:rPr lang="nl-NL" sz="2200" dirty="0"/>
              <a:t> </a:t>
            </a:r>
            <a:r>
              <a:rPr lang="nl-NL" sz="2200" baseline="30000" dirty="0"/>
              <a:t>1</a:t>
            </a:r>
            <a:r>
              <a:rPr lang="nl-NL" sz="2200" dirty="0"/>
              <a:t> </a:t>
            </a:r>
          </a:p>
          <a:p>
            <a:pPr>
              <a:buFontTx/>
              <a:buChar char="-"/>
            </a:pPr>
            <a:r>
              <a:rPr lang="nl-NL" sz="2200" dirty="0"/>
              <a:t>cumulatief na 3jr: 24-42% </a:t>
            </a:r>
            <a:r>
              <a:rPr lang="nl-NL" sz="2200" baseline="30000" dirty="0"/>
              <a:t>2,3</a:t>
            </a:r>
          </a:p>
          <a:p>
            <a:endParaRPr lang="nl-NL" sz="2000" baseline="30000" dirty="0"/>
          </a:p>
          <a:p>
            <a:endParaRPr lang="nl-NL" sz="2000" baseline="30000" dirty="0"/>
          </a:p>
          <a:p>
            <a:endParaRPr lang="nl-NL" sz="4000" baseline="30000" dirty="0"/>
          </a:p>
          <a:p>
            <a:endParaRPr lang="nl-NL" sz="4000" baseline="30000" dirty="0"/>
          </a:p>
          <a:p>
            <a:endParaRPr lang="nl-NL" sz="2200" baseline="30000" dirty="0"/>
          </a:p>
          <a:p>
            <a:endParaRPr lang="nl-NL" sz="2200" baseline="30000" dirty="0"/>
          </a:p>
          <a:p>
            <a:endParaRPr lang="nl-NL" sz="1300" baseline="30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sz="1300" baseline="30000" dirty="0"/>
              <a:t>1</a:t>
            </a:r>
            <a:r>
              <a:rPr lang="en-US" sz="1300" dirty="0" err="1"/>
              <a:t>Mourad</a:t>
            </a:r>
            <a:r>
              <a:rPr lang="en-US" sz="1300" dirty="0"/>
              <a:t> </a:t>
            </a:r>
            <a:r>
              <a:rPr lang="en-US" sz="1300" i="1" dirty="0"/>
              <a:t>et al</a:t>
            </a:r>
            <a:r>
              <a:rPr lang="en-US" sz="1300" dirty="0"/>
              <a:t>. </a:t>
            </a:r>
            <a:r>
              <a:rPr lang="en-US" sz="1300" dirty="0" err="1"/>
              <a:t>Transpl</a:t>
            </a:r>
            <a:r>
              <a:rPr lang="en-US" sz="1300" dirty="0"/>
              <a:t> 2017;101:1924-34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300" baseline="30000" dirty="0"/>
              <a:t>2</a:t>
            </a:r>
            <a:r>
              <a:rPr lang="en-US" sz="1300" dirty="0"/>
              <a:t>Collins </a:t>
            </a:r>
            <a:r>
              <a:rPr lang="en-US" sz="1300" i="1" dirty="0"/>
              <a:t>et al</a:t>
            </a:r>
            <a:r>
              <a:rPr lang="en-US" sz="1300" dirty="0"/>
              <a:t>. Am J Kidney Dis 2014; 63: </a:t>
            </a:r>
            <a:r>
              <a:rPr lang="nl-NL" sz="1300" dirty="0"/>
              <a:t>A7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nl-NL" sz="1300" baseline="30000" dirty="0"/>
              <a:t>3</a:t>
            </a:r>
            <a:r>
              <a:rPr lang="nl-NL" sz="1300" dirty="0"/>
              <a:t>Kasiske </a:t>
            </a:r>
            <a:r>
              <a:rPr lang="nl-NL" sz="1300" i="1" dirty="0"/>
              <a:t>et al</a:t>
            </a:r>
            <a:r>
              <a:rPr lang="nl-NL" sz="1300" dirty="0"/>
              <a:t>. </a:t>
            </a:r>
            <a:r>
              <a:rPr lang="de-DE" sz="1300" dirty="0"/>
              <a:t>Am J Transplant 2003; 3: 178</a:t>
            </a:r>
            <a:endParaRPr lang="nl-NL" sz="13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846950"/>
              </p:ext>
            </p:extLst>
          </p:nvPr>
        </p:nvGraphicFramePr>
        <p:xfrm>
          <a:off x="6638306" y="1952087"/>
          <a:ext cx="5320186" cy="393807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562735">
                  <a:extLst>
                    <a:ext uri="{9D8B030D-6E8A-4147-A177-3AD203B41FA5}">
                      <a16:colId xmlns:a16="http://schemas.microsoft.com/office/drawing/2014/main" val="4096927061"/>
                    </a:ext>
                  </a:extLst>
                </a:gridCol>
                <a:gridCol w="3757451">
                  <a:extLst>
                    <a:ext uri="{9D8B030D-6E8A-4147-A177-3AD203B41FA5}">
                      <a16:colId xmlns:a16="http://schemas.microsoft.com/office/drawing/2014/main" val="2208774604"/>
                    </a:ext>
                  </a:extLst>
                </a:gridCol>
              </a:tblGrid>
              <a:tr h="492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Risicofactoren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2561367"/>
                  </a:ext>
                </a:extLst>
              </a:tr>
              <a:tr h="1476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Traditioneel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Leeftijd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Obesitas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Etniciteit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Positieve familie anamnese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Gestoorde glucosetolerantie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114553"/>
                  </a:ext>
                </a:extLst>
              </a:tr>
              <a:tr h="1969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Transplantatie-specifiek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Medicatie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Corticosteroïden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nl-NL" sz="1400" dirty="0" err="1">
                          <a:effectLst/>
                        </a:rPr>
                        <a:t>Tacrolimus</a:t>
                      </a:r>
                      <a:r>
                        <a:rPr lang="nl-NL" sz="1400" dirty="0">
                          <a:effectLst/>
                        </a:rPr>
                        <a:t> &gt; </a:t>
                      </a:r>
                      <a:r>
                        <a:rPr lang="nl-NL" sz="1400" dirty="0" err="1">
                          <a:effectLst/>
                        </a:rPr>
                        <a:t>Cicloporine</a:t>
                      </a:r>
                      <a:endParaRPr lang="nl-NL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nl-NL" sz="1400" dirty="0" err="1">
                          <a:effectLst/>
                        </a:rPr>
                        <a:t>Sirolimus</a:t>
                      </a:r>
                      <a:endParaRPr lang="nl-NL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Infecties (i.e. HCV, CMV)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Hypomagnesiëmie</a:t>
                      </a:r>
                      <a:r>
                        <a:rPr lang="nl-NL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HLA-mismatch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Onderliggende nierziekte: i.e. ADPKD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081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75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PTDM en cardiale events / mortaliteit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8949964" y="6246233"/>
            <a:ext cx="293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err="1"/>
              <a:t>Hjelmesaeth</a:t>
            </a:r>
            <a:r>
              <a:rPr lang="nl-NL" sz="1200" dirty="0"/>
              <a:t> </a:t>
            </a:r>
            <a:r>
              <a:rPr lang="nl-NL" sz="1200" i="1" dirty="0"/>
              <a:t>et al</a:t>
            </a:r>
            <a:r>
              <a:rPr lang="nl-NL" sz="1200" dirty="0"/>
              <a:t>. </a:t>
            </a:r>
            <a:r>
              <a:rPr lang="en-US" sz="1200" dirty="0"/>
              <a:t>Kidney </a:t>
            </a:r>
            <a:r>
              <a:rPr lang="en-US" sz="1200" dirty="0" err="1"/>
              <a:t>Int</a:t>
            </a:r>
            <a:r>
              <a:rPr lang="en-US" sz="1200" dirty="0"/>
              <a:t> 69(3):588–595</a:t>
            </a:r>
            <a:endParaRPr lang="nl-NL" sz="1200" dirty="0"/>
          </a:p>
        </p:txBody>
      </p:sp>
      <p:pic>
        <p:nvPicPr>
          <p:cNvPr id="1026" name="Picture 2" descr="https://ars.els-cdn.com/content/image/1-s2.0-S0085253815515123-g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1825625"/>
            <a:ext cx="4368800" cy="392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rs.els-cdn.com/content/image/1-s2.0-S0085253815515123-gr2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222" y="1825625"/>
            <a:ext cx="4518778" cy="392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9629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598</Words>
  <Application>Microsoft Office PowerPoint</Application>
  <PresentationFormat>Breedbeeld</PresentationFormat>
  <Paragraphs>171</Paragraphs>
  <Slides>16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Kantoorthema</vt:lpstr>
      <vt:lpstr>Cardiovasculair risicomanagement na niertransplantatie   Concept richtlijnen namens het  Landelijk Overleg Nier Transplantatie</vt:lpstr>
      <vt:lpstr>Hart en vaatziekten bij niertransplantatie</vt:lpstr>
      <vt:lpstr>Richtlijn</vt:lpstr>
      <vt:lpstr>Hypertensie</vt:lpstr>
      <vt:lpstr>Effect hypertensie op CVD morbiditeit/mortaliteit en transplantaat overleving</vt:lpstr>
      <vt:lpstr>Hypertensie - Aanbevelingen</vt:lpstr>
      <vt:lpstr>Hypertensie - Aanbevelingen</vt:lpstr>
      <vt:lpstr>Post transplantatie diabetes mellitus (PTDM)</vt:lpstr>
      <vt:lpstr>PTDM en cardiale events / mortaliteit</vt:lpstr>
      <vt:lpstr>PTDM - Aanbevelingen</vt:lpstr>
      <vt:lpstr>PTDM - Aanbevelingen</vt:lpstr>
      <vt:lpstr>PTDM - Aanbevelingen</vt:lpstr>
      <vt:lpstr>Dyslipidemie</vt:lpstr>
      <vt:lpstr>Effect statine na NTx op CVD – ALERT studie</vt:lpstr>
      <vt:lpstr>Dyslipidemie - Aanbevelingen</vt:lpstr>
      <vt:lpstr>Met dank aan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Heenan-Vos, F.E. (Frederiek)</dc:creator>
  <cp:lastModifiedBy>Heenan-Vos, F.E. (Frederiek)</cp:lastModifiedBy>
  <cp:revision>83</cp:revision>
  <dcterms:created xsi:type="dcterms:W3CDTF">2019-11-15T11:05:54Z</dcterms:created>
  <dcterms:modified xsi:type="dcterms:W3CDTF">2019-12-23T07:36:36Z</dcterms:modified>
</cp:coreProperties>
</file>